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2" r:id="rId4"/>
  </p:sldMasterIdLst>
  <p:sldIdLst>
    <p:sldId id="256" r:id="rId5"/>
    <p:sldId id="266" r:id="rId6"/>
    <p:sldId id="268" r:id="rId7"/>
    <p:sldId id="259" r:id="rId8"/>
    <p:sldId id="262" r:id="rId9"/>
    <p:sldId id="264" r:id="rId10"/>
    <p:sldId id="263" r:id="rId11"/>
    <p:sldId id="267" r:id="rId12"/>
    <p:sldId id="261" r:id="rId13"/>
    <p:sldId id="33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48AFBA-2D0D-9FF8-FE7D-92C65E344E5C}" v="7" dt="2025-01-30T08:59:27.612"/>
    <p1510:client id="{FD831539-E364-C912-4450-853263F5C949}" v="1" dt="2025-01-29T13:37:27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Stokes" userId="S::j.stokes@hurstmere.org.uk::4fe66847-3a9a-480f-8f20-8dfe7ddf3b65" providerId="AD" clId="Web-{FD831539-E364-C912-4450-853263F5C949}"/>
    <pc:docChg chg="modSld">
      <pc:chgData name="J Stokes" userId="S::j.stokes@hurstmere.org.uk::4fe66847-3a9a-480f-8f20-8dfe7ddf3b65" providerId="AD" clId="Web-{FD831539-E364-C912-4450-853263F5C949}" dt="2025-01-29T13:37:27.021" v="0" actId="1076"/>
      <pc:docMkLst>
        <pc:docMk/>
      </pc:docMkLst>
      <pc:sldChg chg="modSp">
        <pc:chgData name="J Stokes" userId="S::j.stokes@hurstmere.org.uk::4fe66847-3a9a-480f-8f20-8dfe7ddf3b65" providerId="AD" clId="Web-{FD831539-E364-C912-4450-853263F5C949}" dt="2025-01-29T13:37:27.021" v="0" actId="1076"/>
        <pc:sldMkLst>
          <pc:docMk/>
          <pc:sldMk cId="762738276" sldId="3336"/>
        </pc:sldMkLst>
        <pc:spChg chg="mod">
          <ac:chgData name="J Stokes" userId="S::j.stokes@hurstmere.org.uk::4fe66847-3a9a-480f-8f20-8dfe7ddf3b65" providerId="AD" clId="Web-{FD831539-E364-C912-4450-853263F5C949}" dt="2025-01-29T13:37:27.021" v="0" actId="1076"/>
          <ac:spMkLst>
            <pc:docMk/>
            <pc:sldMk cId="762738276" sldId="3336"/>
            <ac:spMk id="7" creationId="{E27498EE-10AA-D6FE-C888-38BDECEA67AC}"/>
          </ac:spMkLst>
        </pc:spChg>
      </pc:sldChg>
    </pc:docChg>
  </pc:docChgLst>
  <pc:docChgLst>
    <pc:chgData name="J Stokes" userId="S::j.stokes@hurstmere.org.uk::4fe66847-3a9a-480f-8f20-8dfe7ddf3b65" providerId="AD" clId="Web-{D448AFBA-2D0D-9FF8-FE7D-92C65E344E5C}"/>
    <pc:docChg chg="modSld">
      <pc:chgData name="J Stokes" userId="S::j.stokes@hurstmere.org.uk::4fe66847-3a9a-480f-8f20-8dfe7ddf3b65" providerId="AD" clId="Web-{D448AFBA-2D0D-9FF8-FE7D-92C65E344E5C}" dt="2025-01-30T08:59:27.612" v="6" actId="20577"/>
      <pc:docMkLst>
        <pc:docMk/>
      </pc:docMkLst>
      <pc:sldChg chg="modSp">
        <pc:chgData name="J Stokes" userId="S::j.stokes@hurstmere.org.uk::4fe66847-3a9a-480f-8f20-8dfe7ddf3b65" providerId="AD" clId="Web-{D448AFBA-2D0D-9FF8-FE7D-92C65E344E5C}" dt="2025-01-30T08:58:42.611" v="4" actId="20577"/>
        <pc:sldMkLst>
          <pc:docMk/>
          <pc:sldMk cId="1016144439" sldId="259"/>
        </pc:sldMkLst>
        <pc:spChg chg="mod">
          <ac:chgData name="J Stokes" userId="S::j.stokes@hurstmere.org.uk::4fe66847-3a9a-480f-8f20-8dfe7ddf3b65" providerId="AD" clId="Web-{D448AFBA-2D0D-9FF8-FE7D-92C65E344E5C}" dt="2025-01-30T08:58:42.611" v="4" actId="20577"/>
          <ac:spMkLst>
            <pc:docMk/>
            <pc:sldMk cId="1016144439" sldId="259"/>
            <ac:spMk id="2" creationId="{32807356-6F1C-4702-8486-C148CE098D6F}"/>
          </ac:spMkLst>
        </pc:spChg>
      </pc:sldChg>
      <pc:sldChg chg="modSp">
        <pc:chgData name="J Stokes" userId="S::j.stokes@hurstmere.org.uk::4fe66847-3a9a-480f-8f20-8dfe7ddf3b65" providerId="AD" clId="Web-{D448AFBA-2D0D-9FF8-FE7D-92C65E344E5C}" dt="2025-01-30T08:59:27.612" v="6" actId="20577"/>
        <pc:sldMkLst>
          <pc:docMk/>
          <pc:sldMk cId="1785464561" sldId="264"/>
        </pc:sldMkLst>
        <pc:spChg chg="mod">
          <ac:chgData name="J Stokes" userId="S::j.stokes@hurstmere.org.uk::4fe66847-3a9a-480f-8f20-8dfe7ddf3b65" providerId="AD" clId="Web-{D448AFBA-2D0D-9FF8-FE7D-92C65E344E5C}" dt="2025-01-30T08:59:27.612" v="6" actId="20577"/>
          <ac:spMkLst>
            <pc:docMk/>
            <pc:sldMk cId="1785464561" sldId="264"/>
            <ac:spMk id="3" creationId="{76B91B48-2A8D-4E17-999E-3D6C8E88CB7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54DC2-CC60-4324-97CB-03B8519579A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3BF3352-05B2-4FDD-A5BB-849E5D99D5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Vocational courses are education programs that focus</a:t>
          </a:r>
          <a:r>
            <a:rPr lang="en-US" b="1"/>
            <a:t> </a:t>
          </a:r>
          <a:r>
            <a:rPr lang="en-US"/>
            <a:t>on a specific trade/industry.</a:t>
          </a:r>
        </a:p>
      </dgm:t>
    </dgm:pt>
    <dgm:pt modelId="{8399C422-6705-45E0-8C2B-F9C791247AD2}" type="parTrans" cxnId="{EF23C6F0-7974-4D94-9C14-D9ECB2BB46A8}">
      <dgm:prSet/>
      <dgm:spPr/>
      <dgm:t>
        <a:bodyPr/>
        <a:lstStyle/>
        <a:p>
          <a:endParaRPr lang="en-US"/>
        </a:p>
      </dgm:t>
    </dgm:pt>
    <dgm:pt modelId="{A03A0503-84BE-40ED-9AC6-8AE1BA0CE59D}" type="sibTrans" cxnId="{EF23C6F0-7974-4D94-9C14-D9ECB2BB46A8}">
      <dgm:prSet/>
      <dgm:spPr/>
      <dgm:t>
        <a:bodyPr/>
        <a:lstStyle/>
        <a:p>
          <a:endParaRPr lang="en-US"/>
        </a:p>
      </dgm:t>
    </dgm:pt>
    <dgm:pt modelId="{24786C22-AAB8-442B-B301-C51459BC59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WJEC Hospitality &amp; Catering course is the equivalent of a GCSE. </a:t>
          </a:r>
        </a:p>
      </dgm:t>
    </dgm:pt>
    <dgm:pt modelId="{38FD7819-623E-4053-BDB4-64569B59DC4B}" type="parTrans" cxnId="{C1B1DD64-7AB0-4066-8E37-3743AA4D3D41}">
      <dgm:prSet/>
      <dgm:spPr/>
      <dgm:t>
        <a:bodyPr/>
        <a:lstStyle/>
        <a:p>
          <a:endParaRPr lang="en-US"/>
        </a:p>
      </dgm:t>
    </dgm:pt>
    <dgm:pt modelId="{B82D097F-9929-41FB-8398-D2E943FF0FF1}" type="sibTrans" cxnId="{C1B1DD64-7AB0-4066-8E37-3743AA4D3D41}">
      <dgm:prSet/>
      <dgm:spPr/>
      <dgm:t>
        <a:bodyPr/>
        <a:lstStyle/>
        <a:p>
          <a:endParaRPr lang="en-US"/>
        </a:p>
      </dgm:t>
    </dgm:pt>
    <dgm:pt modelId="{ED033177-ED9F-4F8B-AB7A-A4FEA0266D69}" type="pres">
      <dgm:prSet presAssocID="{BDA54DC2-CC60-4324-97CB-03B8519579A8}" presName="root" presStyleCnt="0">
        <dgm:presLayoutVars>
          <dgm:dir/>
          <dgm:resizeHandles val="exact"/>
        </dgm:presLayoutVars>
      </dgm:prSet>
      <dgm:spPr/>
    </dgm:pt>
    <dgm:pt modelId="{A04F670A-0352-4C35-BCA8-9422F35BA068}" type="pres">
      <dgm:prSet presAssocID="{E3BF3352-05B2-4FDD-A5BB-849E5D99D5F0}" presName="compNode" presStyleCnt="0"/>
      <dgm:spPr/>
    </dgm:pt>
    <dgm:pt modelId="{A43A8775-35C5-4CFD-B19E-59A28D1B6E8D}" type="pres">
      <dgm:prSet presAssocID="{E3BF3352-05B2-4FDD-A5BB-849E5D99D5F0}" presName="bgRect" presStyleLbl="bgShp" presStyleIdx="0" presStyleCnt="2"/>
      <dgm:spPr/>
    </dgm:pt>
    <dgm:pt modelId="{3047C443-5BF4-4ED2-89D1-68DA63568D05}" type="pres">
      <dgm:prSet presAssocID="{E3BF3352-05B2-4FDD-A5BB-849E5D99D5F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4274A388-FC5C-4B76-AE50-3023C0A1DA5D}" type="pres">
      <dgm:prSet presAssocID="{E3BF3352-05B2-4FDD-A5BB-849E5D99D5F0}" presName="spaceRect" presStyleCnt="0"/>
      <dgm:spPr/>
    </dgm:pt>
    <dgm:pt modelId="{8C444B40-BEC2-44E6-8027-2BCDFF7E1574}" type="pres">
      <dgm:prSet presAssocID="{E3BF3352-05B2-4FDD-A5BB-849E5D99D5F0}" presName="parTx" presStyleLbl="revTx" presStyleIdx="0" presStyleCnt="2">
        <dgm:presLayoutVars>
          <dgm:chMax val="0"/>
          <dgm:chPref val="0"/>
        </dgm:presLayoutVars>
      </dgm:prSet>
      <dgm:spPr/>
    </dgm:pt>
    <dgm:pt modelId="{9FE0C95C-2DF7-4450-AEE9-90EBAEF70EAC}" type="pres">
      <dgm:prSet presAssocID="{A03A0503-84BE-40ED-9AC6-8AE1BA0CE59D}" presName="sibTrans" presStyleCnt="0"/>
      <dgm:spPr/>
    </dgm:pt>
    <dgm:pt modelId="{ACDD7991-1E71-4D68-A904-033E511F8C77}" type="pres">
      <dgm:prSet presAssocID="{24786C22-AAB8-442B-B301-C51459BC592E}" presName="compNode" presStyleCnt="0"/>
      <dgm:spPr/>
    </dgm:pt>
    <dgm:pt modelId="{0FFBEAB4-3A0C-44D7-B9BC-611238A4E139}" type="pres">
      <dgm:prSet presAssocID="{24786C22-AAB8-442B-B301-C51459BC592E}" presName="bgRect" presStyleLbl="bgShp" presStyleIdx="1" presStyleCnt="2"/>
      <dgm:spPr/>
    </dgm:pt>
    <dgm:pt modelId="{E2A21CFD-B8DF-4892-8AC8-3D87A96C300E}" type="pres">
      <dgm:prSet presAssocID="{24786C22-AAB8-442B-B301-C51459BC592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vered plate"/>
        </a:ext>
      </dgm:extLst>
    </dgm:pt>
    <dgm:pt modelId="{A205D63D-33E3-4057-8CE9-C3792EFC3227}" type="pres">
      <dgm:prSet presAssocID="{24786C22-AAB8-442B-B301-C51459BC592E}" presName="spaceRect" presStyleCnt="0"/>
      <dgm:spPr/>
    </dgm:pt>
    <dgm:pt modelId="{6C0B97FB-EB79-4FA6-A20A-3CA00CFADA2B}" type="pres">
      <dgm:prSet presAssocID="{24786C22-AAB8-442B-B301-C51459BC592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1B1DD64-7AB0-4066-8E37-3743AA4D3D41}" srcId="{BDA54DC2-CC60-4324-97CB-03B8519579A8}" destId="{24786C22-AAB8-442B-B301-C51459BC592E}" srcOrd="1" destOrd="0" parTransId="{38FD7819-623E-4053-BDB4-64569B59DC4B}" sibTransId="{B82D097F-9929-41FB-8398-D2E943FF0FF1}"/>
    <dgm:cxn modelId="{901FE946-5BE1-574C-B25F-B02B540E8183}" type="presOf" srcId="{BDA54DC2-CC60-4324-97CB-03B8519579A8}" destId="{ED033177-ED9F-4F8B-AB7A-A4FEA0266D69}" srcOrd="0" destOrd="0" presId="urn:microsoft.com/office/officeart/2018/2/layout/IconVerticalSolidList"/>
    <dgm:cxn modelId="{6F12ABCE-8F78-B941-92CB-845BBE0D4699}" type="presOf" srcId="{E3BF3352-05B2-4FDD-A5BB-849E5D99D5F0}" destId="{8C444B40-BEC2-44E6-8027-2BCDFF7E1574}" srcOrd="0" destOrd="0" presId="urn:microsoft.com/office/officeart/2018/2/layout/IconVerticalSolidList"/>
    <dgm:cxn modelId="{DDC072CF-DFA0-B942-ADE4-16C4A0C7DCE5}" type="presOf" srcId="{24786C22-AAB8-442B-B301-C51459BC592E}" destId="{6C0B97FB-EB79-4FA6-A20A-3CA00CFADA2B}" srcOrd="0" destOrd="0" presId="urn:microsoft.com/office/officeart/2018/2/layout/IconVerticalSolidList"/>
    <dgm:cxn modelId="{EF23C6F0-7974-4D94-9C14-D9ECB2BB46A8}" srcId="{BDA54DC2-CC60-4324-97CB-03B8519579A8}" destId="{E3BF3352-05B2-4FDD-A5BB-849E5D99D5F0}" srcOrd="0" destOrd="0" parTransId="{8399C422-6705-45E0-8C2B-F9C791247AD2}" sibTransId="{A03A0503-84BE-40ED-9AC6-8AE1BA0CE59D}"/>
    <dgm:cxn modelId="{B4C080AC-66C6-DD46-998E-95169B6EE617}" type="presParOf" srcId="{ED033177-ED9F-4F8B-AB7A-A4FEA0266D69}" destId="{A04F670A-0352-4C35-BCA8-9422F35BA068}" srcOrd="0" destOrd="0" presId="urn:microsoft.com/office/officeart/2018/2/layout/IconVerticalSolidList"/>
    <dgm:cxn modelId="{5D3B5FF3-F39C-3743-B7E4-A93C4DEAB29C}" type="presParOf" srcId="{A04F670A-0352-4C35-BCA8-9422F35BA068}" destId="{A43A8775-35C5-4CFD-B19E-59A28D1B6E8D}" srcOrd="0" destOrd="0" presId="urn:microsoft.com/office/officeart/2018/2/layout/IconVerticalSolidList"/>
    <dgm:cxn modelId="{7D43B790-8126-9740-B1D5-8895944778C0}" type="presParOf" srcId="{A04F670A-0352-4C35-BCA8-9422F35BA068}" destId="{3047C443-5BF4-4ED2-89D1-68DA63568D05}" srcOrd="1" destOrd="0" presId="urn:microsoft.com/office/officeart/2018/2/layout/IconVerticalSolidList"/>
    <dgm:cxn modelId="{2F71B95F-1AEC-3440-9B3A-4B4A7EF9ED6F}" type="presParOf" srcId="{A04F670A-0352-4C35-BCA8-9422F35BA068}" destId="{4274A388-FC5C-4B76-AE50-3023C0A1DA5D}" srcOrd="2" destOrd="0" presId="urn:microsoft.com/office/officeart/2018/2/layout/IconVerticalSolidList"/>
    <dgm:cxn modelId="{5F450B33-8599-D948-B296-3C4394C7F658}" type="presParOf" srcId="{A04F670A-0352-4C35-BCA8-9422F35BA068}" destId="{8C444B40-BEC2-44E6-8027-2BCDFF7E1574}" srcOrd="3" destOrd="0" presId="urn:microsoft.com/office/officeart/2018/2/layout/IconVerticalSolidList"/>
    <dgm:cxn modelId="{EDD93536-29A3-4C43-9388-1B5BEFC963FB}" type="presParOf" srcId="{ED033177-ED9F-4F8B-AB7A-A4FEA0266D69}" destId="{9FE0C95C-2DF7-4450-AEE9-90EBAEF70EAC}" srcOrd="1" destOrd="0" presId="urn:microsoft.com/office/officeart/2018/2/layout/IconVerticalSolidList"/>
    <dgm:cxn modelId="{9A5845E3-65F4-794C-AE75-4B2360250794}" type="presParOf" srcId="{ED033177-ED9F-4F8B-AB7A-A4FEA0266D69}" destId="{ACDD7991-1E71-4D68-A904-033E511F8C77}" srcOrd="2" destOrd="0" presId="urn:microsoft.com/office/officeart/2018/2/layout/IconVerticalSolidList"/>
    <dgm:cxn modelId="{7F9A207E-5B6D-FB44-94B5-29152C6281B0}" type="presParOf" srcId="{ACDD7991-1E71-4D68-A904-033E511F8C77}" destId="{0FFBEAB4-3A0C-44D7-B9BC-611238A4E139}" srcOrd="0" destOrd="0" presId="urn:microsoft.com/office/officeart/2018/2/layout/IconVerticalSolidList"/>
    <dgm:cxn modelId="{144D98B5-8A0A-1446-9047-C46953BC1AFF}" type="presParOf" srcId="{ACDD7991-1E71-4D68-A904-033E511F8C77}" destId="{E2A21CFD-B8DF-4892-8AC8-3D87A96C300E}" srcOrd="1" destOrd="0" presId="urn:microsoft.com/office/officeart/2018/2/layout/IconVerticalSolidList"/>
    <dgm:cxn modelId="{789DACF9-4387-4247-9F5E-4945DC84F1D2}" type="presParOf" srcId="{ACDD7991-1E71-4D68-A904-033E511F8C77}" destId="{A205D63D-33E3-4057-8CE9-C3792EFC3227}" srcOrd="2" destOrd="0" presId="urn:microsoft.com/office/officeart/2018/2/layout/IconVerticalSolidList"/>
    <dgm:cxn modelId="{EBB236AB-420B-064D-B4B8-EADE601D4476}" type="presParOf" srcId="{ACDD7991-1E71-4D68-A904-033E511F8C77}" destId="{6C0B97FB-EB79-4FA6-A20A-3CA00CFADA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A8775-35C5-4CFD-B19E-59A28D1B6E8D}">
      <dsp:nvSpPr>
        <dsp:cNvPr id="0" name=""/>
        <dsp:cNvSpPr/>
      </dsp:nvSpPr>
      <dsp:spPr>
        <a:xfrm>
          <a:off x="0" y="908049"/>
          <a:ext cx="6572250" cy="1676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47C443-5BF4-4ED2-89D1-68DA63568D05}">
      <dsp:nvSpPr>
        <dsp:cNvPr id="0" name=""/>
        <dsp:cNvSpPr/>
      </dsp:nvSpPr>
      <dsp:spPr>
        <a:xfrm>
          <a:off x="507111" y="1285239"/>
          <a:ext cx="922020" cy="9220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44B40-BEC2-44E6-8027-2BCDFF7E1574}">
      <dsp:nvSpPr>
        <dsp:cNvPr id="0" name=""/>
        <dsp:cNvSpPr/>
      </dsp:nvSpPr>
      <dsp:spPr>
        <a:xfrm>
          <a:off x="1936242" y="908049"/>
          <a:ext cx="4636008" cy="16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177419" rIns="177419" bIns="1774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Vocational courses are education programs that focus</a:t>
          </a:r>
          <a:r>
            <a:rPr lang="en-US" sz="2200" b="1" kern="1200"/>
            <a:t> </a:t>
          </a:r>
          <a:r>
            <a:rPr lang="en-US" sz="2200" kern="1200"/>
            <a:t>on a specific trade/industry.</a:t>
          </a:r>
        </a:p>
      </dsp:txBody>
      <dsp:txXfrm>
        <a:off x="1936242" y="908049"/>
        <a:ext cx="4636008" cy="1676400"/>
      </dsp:txXfrm>
    </dsp:sp>
    <dsp:sp modelId="{0FFBEAB4-3A0C-44D7-B9BC-611238A4E139}">
      <dsp:nvSpPr>
        <dsp:cNvPr id="0" name=""/>
        <dsp:cNvSpPr/>
      </dsp:nvSpPr>
      <dsp:spPr>
        <a:xfrm>
          <a:off x="0" y="3003550"/>
          <a:ext cx="6572250" cy="16764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21CFD-B8DF-4892-8AC8-3D87A96C300E}">
      <dsp:nvSpPr>
        <dsp:cNvPr id="0" name=""/>
        <dsp:cNvSpPr/>
      </dsp:nvSpPr>
      <dsp:spPr>
        <a:xfrm>
          <a:off x="507111" y="3380740"/>
          <a:ext cx="922020" cy="9220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0B97FB-EB79-4FA6-A20A-3CA00CFADA2B}">
      <dsp:nvSpPr>
        <dsp:cNvPr id="0" name=""/>
        <dsp:cNvSpPr/>
      </dsp:nvSpPr>
      <dsp:spPr>
        <a:xfrm>
          <a:off x="1936242" y="3003550"/>
          <a:ext cx="4636008" cy="16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19" tIns="177419" rIns="177419" bIns="17741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 WJEC Hospitality &amp; Catering course is the equivalent of a GCSE. </a:t>
          </a:r>
        </a:p>
      </dsp:txBody>
      <dsp:txXfrm>
        <a:off x="1936242" y="3003550"/>
        <a:ext cx="4636008" cy="16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2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53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830BE3E-5B25-1E92-4CC2-ECF057C22627}"/>
              </a:ext>
            </a:extLst>
          </p:cNvPr>
          <p:cNvSpPr/>
          <p:nvPr userDrawn="1"/>
        </p:nvSpPr>
        <p:spPr>
          <a:xfrm>
            <a:off x="10420538" y="332716"/>
            <a:ext cx="579422" cy="57942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E85A1-FB9D-A461-2B58-3B2F2C91A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84324" y="467026"/>
            <a:ext cx="651850" cy="2889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2"/>
                </a:solidFill>
              </a:defRPr>
            </a:lvl1pPr>
          </a:lstStyle>
          <a:p>
            <a:fld id="{DD42754F-0B62-BB43-A2E4-46EE8B5A48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22288C-5965-0CDC-26B1-1E26F97DC0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265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2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09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8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28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9486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9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39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72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1/30/2025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321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E2D3DCD-4716-40AA-90C0-6F2F9F116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 descr="Hand drawn illustration of assorted desserts and drinks">
            <a:extLst>
              <a:ext uri="{FF2B5EF4-FFF2-40B4-BE49-F238E27FC236}">
                <a16:creationId xmlns:a16="http://schemas.microsoft.com/office/drawing/2014/main" id="{765AA9AC-999E-3E2A-38E7-E1E119FCF3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05" b="66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37BACED-9574-4AAE-9D04-510030835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6E318-AE8E-4459-ABC6-8240370B1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r>
              <a:rPr lang="en-GB" sz="5200">
                <a:latin typeface="Aharoni" panose="02010803020104030203" pitchFamily="2" charset="-79"/>
                <a:cs typeface="Aharoni" panose="02010803020104030203" pitchFamily="2" charset="-79"/>
              </a:rPr>
              <a:t>OPTIONS: hospitality &amp; catering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91851-5AC0-4AF7-9E81-4D5F0E8BB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908302"/>
            <a:ext cx="9052560" cy="364482"/>
          </a:xfrm>
        </p:spPr>
        <p:txBody>
          <a:bodyPr>
            <a:normAutofit/>
          </a:bodyPr>
          <a:lstStyle/>
          <a:p>
            <a:r>
              <a:rPr lang="en-GB" sz="1900"/>
              <a:t>WJEC Level 1/2 Vocational Award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A08BC01-A289-44B6-9133-2814052F9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CD65F9-B9FF-4981-AB43-F25748584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82EC907-6C80-4890-9ECB-3019DBC4D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99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A88A29-8839-0A43-3D82-99AF2406689A}"/>
              </a:ext>
            </a:extLst>
          </p:cNvPr>
          <p:cNvSpPr/>
          <p:nvPr/>
        </p:nvSpPr>
        <p:spPr>
          <a:xfrm>
            <a:off x="0" y="8320"/>
            <a:ext cx="12192000" cy="184211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86ADD-DBEF-81B2-A4B2-3EEBAD1CE642}"/>
              </a:ext>
            </a:extLst>
          </p:cNvPr>
          <p:cNvSpPr txBox="1"/>
          <p:nvPr/>
        </p:nvSpPr>
        <p:spPr>
          <a:xfrm>
            <a:off x="891425" y="2093549"/>
            <a:ext cx="1064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</a:rPr>
              <a:t>What have you been working 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E338D-853F-8842-C88E-AF7BE0D6F785}"/>
              </a:ext>
            </a:extLst>
          </p:cNvPr>
          <p:cNvSpPr txBox="1"/>
          <p:nvPr/>
        </p:nvSpPr>
        <p:spPr>
          <a:xfrm>
            <a:off x="609600" y="499735"/>
            <a:ext cx="11754678" cy="713657"/>
          </a:xfrm>
          <a:prstGeom prst="rect">
            <a:avLst/>
          </a:prstGeom>
          <a:noFill/>
        </p:spPr>
        <p:txBody>
          <a:bodyPr wrap="square" lIns="91440" tIns="45720" rIns="91440" bIns="45720" rtlCol="0" anchor="b">
            <a:spAutoFit/>
          </a:bodyPr>
          <a:lstStyle/>
          <a:p>
            <a:pPr>
              <a:lnSpc>
                <a:spcPts val="4700"/>
              </a:lnSpc>
            </a:pPr>
            <a:r>
              <a:rPr lang="en-US" sz="4400" b="1" spc="-165" dirty="0">
                <a:latin typeface="Aharoni"/>
                <a:cs typeface="Aharoni"/>
              </a:rPr>
              <a:t>Thank you and good luck with your options!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872AA-2E08-7ACF-85A2-41CF47A6F4E0}"/>
              </a:ext>
            </a:extLst>
          </p:cNvPr>
          <p:cNvSpPr txBox="1"/>
          <p:nvPr/>
        </p:nvSpPr>
        <p:spPr>
          <a:xfrm>
            <a:off x="1139259" y="1853839"/>
            <a:ext cx="951195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en-GB" altLang="en-US" sz="4000" b="1">
                <a:latin typeface="Calibri" panose="020F0502020204030204" pitchFamily="34" charset="0"/>
                <a:cs typeface="Calibri" panose="020F0502020204030204" pitchFamily="34" charset="0"/>
              </a:rPr>
              <a:t>Remember…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GB" altLang="en-US" sz="4800">
                <a:latin typeface="Calibri" panose="020F0502020204030204" pitchFamily="34" charset="0"/>
                <a:cs typeface="Calibri" panose="020F0502020204030204" pitchFamily="34" charset="0"/>
              </a:rPr>
              <a:t>“ the choices you make today are what will shape your tomorrow”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sz="24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EF2FDB-417B-08B2-AB66-F18470D1AA2F}"/>
              </a:ext>
            </a:extLst>
          </p:cNvPr>
          <p:cNvSpPr txBox="1"/>
          <p:nvPr/>
        </p:nvSpPr>
        <p:spPr>
          <a:xfrm>
            <a:off x="4549217" y="4469939"/>
            <a:ext cx="4219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>
                <a:solidFill>
                  <a:srgbClr val="00D4B2"/>
                </a:solidFill>
              </a:rPr>
              <a:t>The Design and Technology Department</a:t>
            </a:r>
          </a:p>
        </p:txBody>
      </p:sp>
      <p:pic>
        <p:nvPicPr>
          <p:cNvPr id="6" name="Picture 4" descr="Hurstmere School - Tes Jobs">
            <a:extLst>
              <a:ext uri="{FF2B5EF4-FFF2-40B4-BE49-F238E27FC236}">
                <a16:creationId xmlns:a16="http://schemas.microsoft.com/office/drawing/2014/main" id="{AD8C7D18-924E-28B7-D03C-ADC4DBF4F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7583" r="53349" b="2996"/>
          <a:stretch/>
        </p:blipFill>
        <p:spPr bwMode="auto">
          <a:xfrm>
            <a:off x="5381681" y="5091299"/>
            <a:ext cx="1669301" cy="75877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7498EE-10AA-D6FE-C888-38BDECEA67AC}"/>
              </a:ext>
            </a:extLst>
          </p:cNvPr>
          <p:cNvSpPr txBox="1"/>
          <p:nvPr/>
        </p:nvSpPr>
        <p:spPr>
          <a:xfrm>
            <a:off x="5026060" y="6058206"/>
            <a:ext cx="290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2">
                    <a:lumMod val="75000"/>
                  </a:schemeClr>
                </a:solidFill>
              </a:rPr>
              <a:t>‘Believe and Achieve’</a:t>
            </a:r>
          </a:p>
        </p:txBody>
      </p:sp>
    </p:spTree>
    <p:extLst>
      <p:ext uri="{BB962C8B-B14F-4D97-AF65-F5344CB8AC3E}">
        <p14:creationId xmlns:p14="http://schemas.microsoft.com/office/powerpoint/2010/main" val="762738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CF0D5-2AAF-4556-A8B3-87587013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629" y="709337"/>
            <a:ext cx="3626084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dirty="0">
                <a:latin typeface="Aharoni" panose="02010803020104030203" pitchFamily="2" charset="-79"/>
                <a:cs typeface="Aharoni" panose="02010803020104030203" pitchFamily="2" charset="-79"/>
              </a:rPr>
              <a:t>What is a vocational course?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60194830-6DFA-D4BE-4F83-B24D2AD63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113749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6667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2A313B03-D361-4EC9-AF52-0B3C1C92C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5E79CB85-A08A-4579-86F6-A8AA97551B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034">
              <a:extLst>
                <a:ext uri="{FF2B5EF4-FFF2-40B4-BE49-F238E27FC236}">
                  <a16:creationId xmlns:a16="http://schemas.microsoft.com/office/drawing/2014/main" id="{D6C61C9C-364D-4CB6-B9D1-1A6F50F6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3E9FBC8E-8666-4442-8D7D-B250510CD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84" y="2005"/>
            <a:ext cx="10908632" cy="6853991"/>
          </a:xfrm>
          <a:custGeom>
            <a:avLst/>
            <a:gdLst>
              <a:gd name="connsiteX0" fmla="*/ 9059740 w 10908632"/>
              <a:gd name="connsiteY0" fmla="*/ 0 h 6853991"/>
              <a:gd name="connsiteX1" fmla="*/ 9694921 w 10908632"/>
              <a:gd name="connsiteY1" fmla="*/ 0 h 6853991"/>
              <a:gd name="connsiteX2" fmla="*/ 9825053 w 10908632"/>
              <a:gd name="connsiteY2" fmla="*/ 165594 h 6853991"/>
              <a:gd name="connsiteX3" fmla="*/ 10908632 w 10908632"/>
              <a:gd name="connsiteY3" fmla="*/ 3429000 h 6853991"/>
              <a:gd name="connsiteX4" fmla="*/ 9825053 w 10908632"/>
              <a:gd name="connsiteY4" fmla="*/ 6692406 h 6853991"/>
              <a:gd name="connsiteX5" fmla="*/ 9698072 w 10908632"/>
              <a:gd name="connsiteY5" fmla="*/ 6853991 h 6853991"/>
              <a:gd name="connsiteX6" fmla="*/ 9063562 w 10908632"/>
              <a:gd name="connsiteY6" fmla="*/ 6853991 h 6853991"/>
              <a:gd name="connsiteX7" fmla="*/ 9138428 w 10908632"/>
              <a:gd name="connsiteY7" fmla="*/ 6775466 h 6853991"/>
              <a:gd name="connsiteX8" fmla="*/ 10431379 w 10908632"/>
              <a:gd name="connsiteY8" fmla="*/ 3429000 h 6853991"/>
              <a:gd name="connsiteX9" fmla="*/ 9138428 w 10908632"/>
              <a:gd name="connsiteY9" fmla="*/ 82534 h 6853991"/>
              <a:gd name="connsiteX10" fmla="*/ 2037821 w 10908632"/>
              <a:gd name="connsiteY10" fmla="*/ 0 h 6853991"/>
              <a:gd name="connsiteX11" fmla="*/ 8870811 w 10908632"/>
              <a:gd name="connsiteY11" fmla="*/ 0 h 6853991"/>
              <a:gd name="connsiteX12" fmla="*/ 8877212 w 10908632"/>
              <a:gd name="connsiteY12" fmla="*/ 6103 h 6853991"/>
              <a:gd name="connsiteX13" fmla="*/ 10295021 w 10908632"/>
              <a:gd name="connsiteY13" fmla="*/ 3429000 h 6853991"/>
              <a:gd name="connsiteX14" fmla="*/ 8877212 w 10908632"/>
              <a:gd name="connsiteY14" fmla="*/ 6851897 h 6853991"/>
              <a:gd name="connsiteX15" fmla="*/ 8875015 w 10908632"/>
              <a:gd name="connsiteY15" fmla="*/ 6853991 h 6853991"/>
              <a:gd name="connsiteX16" fmla="*/ 2033617 w 10908632"/>
              <a:gd name="connsiteY16" fmla="*/ 6853991 h 6853991"/>
              <a:gd name="connsiteX17" fmla="*/ 2031421 w 10908632"/>
              <a:gd name="connsiteY17" fmla="*/ 6851897 h 6853991"/>
              <a:gd name="connsiteX18" fmla="*/ 613611 w 10908632"/>
              <a:gd name="connsiteY18" fmla="*/ 3429000 h 6853991"/>
              <a:gd name="connsiteX19" fmla="*/ 2031420 w 10908632"/>
              <a:gd name="connsiteY19" fmla="*/ 6103 h 6853991"/>
              <a:gd name="connsiteX20" fmla="*/ 1213711 w 10908632"/>
              <a:gd name="connsiteY20" fmla="*/ 0 h 6853991"/>
              <a:gd name="connsiteX21" fmla="*/ 1848893 w 10908632"/>
              <a:gd name="connsiteY21" fmla="*/ 0 h 6853991"/>
              <a:gd name="connsiteX22" fmla="*/ 1770204 w 10908632"/>
              <a:gd name="connsiteY22" fmla="*/ 82534 h 6853991"/>
              <a:gd name="connsiteX23" fmla="*/ 477253 w 10908632"/>
              <a:gd name="connsiteY23" fmla="*/ 3429000 h 6853991"/>
              <a:gd name="connsiteX24" fmla="*/ 1770204 w 10908632"/>
              <a:gd name="connsiteY24" fmla="*/ 6775466 h 6853991"/>
              <a:gd name="connsiteX25" fmla="*/ 1845071 w 10908632"/>
              <a:gd name="connsiteY25" fmla="*/ 6853991 h 6853991"/>
              <a:gd name="connsiteX26" fmla="*/ 1210561 w 10908632"/>
              <a:gd name="connsiteY26" fmla="*/ 6853991 h 6853991"/>
              <a:gd name="connsiteX27" fmla="*/ 1083579 w 10908632"/>
              <a:gd name="connsiteY27" fmla="*/ 6692406 h 6853991"/>
              <a:gd name="connsiteX28" fmla="*/ 0 w 10908632"/>
              <a:gd name="connsiteY28" fmla="*/ 3429000 h 6853991"/>
              <a:gd name="connsiteX29" fmla="*/ 1083579 w 10908632"/>
              <a:gd name="connsiteY29" fmla="*/ 165594 h 6853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08632" h="6853991">
                <a:moveTo>
                  <a:pt x="9059740" y="0"/>
                </a:moveTo>
                <a:lnTo>
                  <a:pt x="9694921" y="0"/>
                </a:lnTo>
                <a:lnTo>
                  <a:pt x="9825053" y="165594"/>
                </a:lnTo>
                <a:cubicBezTo>
                  <a:pt x="10505610" y="1075607"/>
                  <a:pt x="10908632" y="2205238"/>
                  <a:pt x="10908632" y="3429000"/>
                </a:cubicBezTo>
                <a:cubicBezTo>
                  <a:pt x="10908632" y="4652762"/>
                  <a:pt x="10505610" y="5782393"/>
                  <a:pt x="9825053" y="6692406"/>
                </a:cubicBezTo>
                <a:lnTo>
                  <a:pt x="9698072" y="6853991"/>
                </a:lnTo>
                <a:lnTo>
                  <a:pt x="9063562" y="6853991"/>
                </a:lnTo>
                <a:lnTo>
                  <a:pt x="9138428" y="6775466"/>
                </a:lnTo>
                <a:cubicBezTo>
                  <a:pt x="9941761" y="5891604"/>
                  <a:pt x="10431379" y="4717480"/>
                  <a:pt x="10431379" y="3429000"/>
                </a:cubicBezTo>
                <a:cubicBezTo>
                  <a:pt x="10431379" y="2140521"/>
                  <a:pt x="9941761" y="966397"/>
                  <a:pt x="9138428" y="82534"/>
                </a:cubicBezTo>
                <a:close/>
                <a:moveTo>
                  <a:pt x="2037821" y="0"/>
                </a:moveTo>
                <a:lnTo>
                  <a:pt x="8870811" y="0"/>
                </a:lnTo>
                <a:lnTo>
                  <a:pt x="8877212" y="6103"/>
                </a:lnTo>
                <a:cubicBezTo>
                  <a:pt x="9753207" y="882099"/>
                  <a:pt x="10295021" y="2092275"/>
                  <a:pt x="10295021" y="3429000"/>
                </a:cubicBezTo>
                <a:cubicBezTo>
                  <a:pt x="10295021" y="4765725"/>
                  <a:pt x="9753207" y="5975902"/>
                  <a:pt x="8877212" y="6851897"/>
                </a:cubicBezTo>
                <a:lnTo>
                  <a:pt x="8875015" y="6853991"/>
                </a:lnTo>
                <a:lnTo>
                  <a:pt x="2033617" y="6853991"/>
                </a:lnTo>
                <a:lnTo>
                  <a:pt x="2031421" y="6851897"/>
                </a:lnTo>
                <a:cubicBezTo>
                  <a:pt x="1155426" y="5975902"/>
                  <a:pt x="613611" y="4765725"/>
                  <a:pt x="613611" y="3429000"/>
                </a:cubicBezTo>
                <a:cubicBezTo>
                  <a:pt x="613611" y="2092275"/>
                  <a:pt x="1155425" y="882099"/>
                  <a:pt x="2031420" y="6103"/>
                </a:cubicBezTo>
                <a:close/>
                <a:moveTo>
                  <a:pt x="1213711" y="0"/>
                </a:moveTo>
                <a:lnTo>
                  <a:pt x="1848893" y="0"/>
                </a:lnTo>
                <a:lnTo>
                  <a:pt x="1770204" y="82534"/>
                </a:lnTo>
                <a:cubicBezTo>
                  <a:pt x="966871" y="966397"/>
                  <a:pt x="477253" y="2140521"/>
                  <a:pt x="477253" y="3429000"/>
                </a:cubicBezTo>
                <a:cubicBezTo>
                  <a:pt x="477253" y="4717480"/>
                  <a:pt x="966872" y="5891604"/>
                  <a:pt x="1770204" y="6775466"/>
                </a:cubicBezTo>
                <a:lnTo>
                  <a:pt x="1845071" y="6853991"/>
                </a:lnTo>
                <a:lnTo>
                  <a:pt x="1210561" y="6853991"/>
                </a:lnTo>
                <a:lnTo>
                  <a:pt x="1083579" y="6692406"/>
                </a:lnTo>
                <a:cubicBezTo>
                  <a:pt x="403022" y="5782393"/>
                  <a:pt x="0" y="4652762"/>
                  <a:pt x="0" y="3429000"/>
                </a:cubicBezTo>
                <a:cubicBezTo>
                  <a:pt x="0" y="2205238"/>
                  <a:pt x="403022" y="1075607"/>
                  <a:pt x="1083579" y="16559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1028" name="Picture 4" descr="MasterChef Australia on Instagram: “The world is your oyster. #MasterChefAU  @marcopierrewhitegroup” | Masterchef, Marco pierre white, Masterchef  australia">
            <a:extLst>
              <a:ext uri="{FF2B5EF4-FFF2-40B4-BE49-F238E27FC236}">
                <a16:creationId xmlns:a16="http://schemas.microsoft.com/office/drawing/2014/main" id="{AEDABF46-EDDA-3C6D-2CB8-198C7599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1855" y="154855"/>
            <a:ext cx="6548289" cy="65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579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7356-6F1C-4702-8486-C148CE098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Aharoni"/>
                <a:cs typeface="Aharoni"/>
              </a:rPr>
              <a:t>Unit 1 &amp; unit 2 </a:t>
            </a:r>
            <a:br>
              <a:rPr lang="en-GB" dirty="0">
                <a:latin typeface="Aharoni"/>
                <a:cs typeface="Aharoni"/>
              </a:rPr>
            </a:br>
            <a:r>
              <a:rPr lang="en-GB" dirty="0" err="1">
                <a:latin typeface="Aharoni"/>
                <a:cs typeface="Aharoni"/>
              </a:rPr>
              <a:t>ASSESSMenT</a:t>
            </a:r>
            <a:r>
              <a:rPr lang="en-GB" dirty="0">
                <a:latin typeface="Aharoni"/>
                <a:cs typeface="Aharoni"/>
              </a:rPr>
              <a:t>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52E9-0FBC-4F1B-9B86-4B952FE2A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6230" y="2638043"/>
            <a:ext cx="5507454" cy="3842655"/>
          </a:xfrm>
          <a:solidFill>
            <a:srgbClr val="FFC000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Unit 1 </a:t>
            </a:r>
            <a:endParaRPr lang="en-US" sz="2400" u="sng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Theory work covering the Hospitality and Catering Industry</a:t>
            </a:r>
          </a:p>
          <a:p>
            <a:pPr marL="0" indent="0" algn="ctr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80-minute external exam paper.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Exam taken at the end of Year 11.</a:t>
            </a:r>
            <a:endParaRPr lang="en-GB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57FE6-C73C-4467-8C7D-F6C522AFE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5507454" cy="3842654"/>
          </a:xfr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b="1" u="sng" dirty="0">
                <a:solidFill>
                  <a:srgbClr val="000000"/>
                </a:solidFill>
              </a:rPr>
              <a:t>Unit 2 </a:t>
            </a:r>
            <a:endParaRPr lang="en-US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Scenario based coursework project with practical cooking exam</a:t>
            </a:r>
            <a:endParaRPr lang="en-US"/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Total of 12 hours-controlled assessment to complete: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 written report.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A practical exam </a:t>
            </a:r>
            <a:r>
              <a:rPr lang="en-GB" sz="2400" dirty="0">
                <a:solidFill>
                  <a:srgbClr val="000000"/>
                </a:solidFill>
              </a:rPr>
              <a:t>to prepare, cook and serve 2 dishes with sides (3 hours)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614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2728-D5D9-411E-84B7-579F9A8B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657" y="139148"/>
            <a:ext cx="3536343" cy="1737360"/>
          </a:xfrm>
        </p:spPr>
        <p:txBody>
          <a:bodyPr>
            <a:noAutofit/>
          </a:bodyPr>
          <a:lstStyle/>
          <a:p>
            <a:r>
              <a:rPr lang="en-GB" sz="4400" dirty="0">
                <a:latin typeface="Aharoni" panose="02010803020104030203" pitchFamily="2" charset="-79"/>
                <a:cs typeface="Aharoni" panose="02010803020104030203" pitchFamily="2" charset="-79"/>
              </a:rPr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CAC74-CFDD-46F4-B497-8930D4BB5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30" y="238631"/>
            <a:ext cx="7393856" cy="5600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en-US" sz="2800" dirty="0">
                <a:solidFill>
                  <a:srgbClr val="000000"/>
                </a:solidFill>
              </a:rPr>
              <a:t>This course is designed to develop your </a:t>
            </a:r>
            <a:r>
              <a:rPr lang="en-US" sz="2800" b="1" dirty="0">
                <a:solidFill>
                  <a:srgbClr val="000000"/>
                </a:solidFill>
              </a:rPr>
              <a:t>practical cooking skills</a:t>
            </a:r>
            <a:r>
              <a:rPr lang="en-US" sz="2800" dirty="0">
                <a:solidFill>
                  <a:srgbClr val="000000"/>
                </a:solidFill>
              </a:rPr>
              <a:t>, as well as to give you an understanding of how the </a:t>
            </a:r>
            <a:r>
              <a:rPr lang="en-US" sz="2800" b="1" dirty="0">
                <a:solidFill>
                  <a:srgbClr val="000000"/>
                </a:solidFill>
              </a:rPr>
              <a:t>Hospitality and Catering industry works.</a:t>
            </a: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en-US" sz="28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lvl="0" indent="0"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en-US" sz="20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Arrow: Pentagon 4">
            <a:extLst>
              <a:ext uri="{FF2B5EF4-FFF2-40B4-BE49-F238E27FC236}">
                <a16:creationId xmlns:a16="http://schemas.microsoft.com/office/drawing/2014/main" id="{86A5A927-6BB2-9148-DD33-32E1CA074F69}"/>
              </a:ext>
            </a:extLst>
          </p:cNvPr>
          <p:cNvSpPr/>
          <p:nvPr/>
        </p:nvSpPr>
        <p:spPr>
          <a:xfrm>
            <a:off x="584074" y="2242689"/>
            <a:ext cx="2663301" cy="1623634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Unit 1</a:t>
            </a:r>
          </a:p>
        </p:txBody>
      </p:sp>
      <p:sp>
        <p:nvSpPr>
          <p:cNvPr id="10" name="Arrow: Chevron 7">
            <a:extLst>
              <a:ext uri="{FF2B5EF4-FFF2-40B4-BE49-F238E27FC236}">
                <a16:creationId xmlns:a16="http://schemas.microsoft.com/office/drawing/2014/main" id="{F554D9EE-979B-9731-6FF9-0B8A5EEF1527}"/>
              </a:ext>
            </a:extLst>
          </p:cNvPr>
          <p:cNvSpPr/>
          <p:nvPr/>
        </p:nvSpPr>
        <p:spPr>
          <a:xfrm>
            <a:off x="2592268" y="2211638"/>
            <a:ext cx="4307271" cy="1654686"/>
          </a:xfrm>
          <a:prstGeom prst="chevron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40%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Written External Exam Paper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80 minutes</a:t>
            </a:r>
          </a:p>
        </p:txBody>
      </p:sp>
      <p:sp>
        <p:nvSpPr>
          <p:cNvPr id="11" name="Arrow: Pentagon 8">
            <a:extLst>
              <a:ext uri="{FF2B5EF4-FFF2-40B4-BE49-F238E27FC236}">
                <a16:creationId xmlns:a16="http://schemas.microsoft.com/office/drawing/2014/main" id="{4E14AD6F-3E2A-9747-61AC-03986C594AFE}"/>
              </a:ext>
            </a:extLst>
          </p:cNvPr>
          <p:cNvSpPr/>
          <p:nvPr/>
        </p:nvSpPr>
        <p:spPr>
          <a:xfrm>
            <a:off x="584074" y="4288154"/>
            <a:ext cx="2663301" cy="1951626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</a:rPr>
              <a:t>Unit 2</a:t>
            </a:r>
          </a:p>
        </p:txBody>
      </p:sp>
      <p:sp>
        <p:nvSpPr>
          <p:cNvPr id="12" name="Arrow: Chevron 9">
            <a:extLst>
              <a:ext uri="{FF2B5EF4-FFF2-40B4-BE49-F238E27FC236}">
                <a16:creationId xmlns:a16="http://schemas.microsoft.com/office/drawing/2014/main" id="{BCAD3682-21DC-4B2F-4E8A-CF67E9BA8E5A}"/>
              </a:ext>
            </a:extLst>
          </p:cNvPr>
          <p:cNvSpPr/>
          <p:nvPr/>
        </p:nvSpPr>
        <p:spPr>
          <a:xfrm>
            <a:off x="2592268" y="4319204"/>
            <a:ext cx="4307272" cy="2026828"/>
          </a:xfrm>
          <a:prstGeom prst="chevron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60%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Written coursework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Including </a:t>
            </a: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3-hour practical </a:t>
            </a:r>
          </a:p>
        </p:txBody>
      </p:sp>
      <p:pic>
        <p:nvPicPr>
          <p:cNvPr id="13" name="Picture 4" descr="AT] Studying for Exam [GIF] by Torivic on DeviantArt">
            <a:extLst>
              <a:ext uri="{FF2B5EF4-FFF2-40B4-BE49-F238E27FC236}">
                <a16:creationId xmlns:a16="http://schemas.microsoft.com/office/drawing/2014/main" id="{39291415-22CC-E8DA-D1FD-E458F1867D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657" y="3253975"/>
            <a:ext cx="3595851" cy="213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1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56" name="Oval 2055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Oval 2056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9139-7331-42D7-8D1A-F06EBC85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15" y="-183704"/>
            <a:ext cx="6743844" cy="17702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What will you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1B48-2A8D-4E17-999E-3D6C8E88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88" y="1137434"/>
            <a:ext cx="7171460" cy="40507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Learn about a range of hospitality and catering providers; </a:t>
            </a:r>
            <a:r>
              <a:rPr lang="en-US" sz="2400" b="1" dirty="0"/>
              <a:t>how they work and how they can be successful.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Issues related to </a:t>
            </a:r>
            <a:r>
              <a:rPr lang="en-US" sz="2400" b="1" dirty="0"/>
              <a:t>health and safety, food safety, laws and legislations </a:t>
            </a:r>
            <a:r>
              <a:rPr lang="en-US" sz="2400" dirty="0"/>
              <a:t>and how they affect </a:t>
            </a:r>
            <a:r>
              <a:rPr lang="en-US" sz="2400" b="1" dirty="0"/>
              <a:t>successful hospitality and catering operations. </a:t>
            </a:r>
          </a:p>
          <a:p>
            <a:pPr marL="0"/>
            <a:endParaRPr lang="en-US" sz="2400" dirty="0"/>
          </a:p>
          <a:p>
            <a:r>
              <a:rPr lang="en-US" sz="2400" dirty="0"/>
              <a:t>You will also have the opportunity to </a:t>
            </a:r>
            <a:r>
              <a:rPr lang="en-US" sz="2400" b="1" dirty="0"/>
              <a:t>develop food preparation and cooking skills </a:t>
            </a:r>
            <a:r>
              <a:rPr lang="en-US" sz="2400" dirty="0"/>
              <a:t>as well as your </a:t>
            </a:r>
            <a:r>
              <a:rPr lang="en-US" sz="2400" b="1" dirty="0"/>
              <a:t>transferable skills of problem solving, organisation and time management, planning and communication. </a:t>
            </a:r>
          </a:p>
        </p:txBody>
      </p:sp>
      <p:pic>
        <p:nvPicPr>
          <p:cNvPr id="2050" name="Picture 2" descr="What Jobs are in the Hospitality Industry? | List of Careers">
            <a:extLst>
              <a:ext uri="{FF2B5EF4-FFF2-40B4-BE49-F238E27FC236}">
                <a16:creationId xmlns:a16="http://schemas.microsoft.com/office/drawing/2014/main" id="{A756A9E4-00ED-72E0-A33D-1353F78BA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4" r="45271"/>
          <a:stretch/>
        </p:blipFill>
        <p:spPr bwMode="auto">
          <a:xfrm>
            <a:off x="754527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61" name="Group 206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62" name="Oval 206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63" name="Oval 206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546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0BE00-2DAE-4132-A8E7-AFC81D428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Specific areas will you study?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B9122771-8031-49D5-A6D1-0E0EF24F8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569" y="4207420"/>
            <a:ext cx="4800536" cy="3707109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</a:rPr>
              <a:t>As well as learning about how the industry works, food standards and ratings,  environmental issues, you will also look at…</a:t>
            </a:r>
            <a:endParaRPr lang="en-GB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43C7702-F1CF-4E1C-B447-F65AEC38ECDE}"/>
              </a:ext>
            </a:extLst>
          </p:cNvPr>
          <p:cNvGrpSpPr/>
          <p:nvPr/>
        </p:nvGrpSpPr>
        <p:grpSpPr>
          <a:xfrm>
            <a:off x="5387913" y="2349525"/>
            <a:ext cx="2550414" cy="2202610"/>
            <a:chOff x="5387913" y="2349525"/>
            <a:chExt cx="2550414" cy="22026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65B93F-AE6A-48F8-A9DE-5CA5A12C1F29}"/>
                </a:ext>
              </a:extLst>
            </p:cNvPr>
            <p:cNvGrpSpPr/>
            <p:nvPr/>
          </p:nvGrpSpPr>
          <p:grpSpPr>
            <a:xfrm>
              <a:off x="5387913" y="2349525"/>
              <a:ext cx="2550414" cy="2162123"/>
              <a:chOff x="6000750" y="3385325"/>
              <a:chExt cx="6191250" cy="5248656"/>
            </a:xfrm>
          </p:grpSpPr>
          <p:sp>
            <p:nvSpPr>
              <p:cNvPr id="7" name="Hexagon 6">
                <a:extLst>
                  <a:ext uri="{FF2B5EF4-FFF2-40B4-BE49-F238E27FC236}">
                    <a16:creationId xmlns:a16="http://schemas.microsoft.com/office/drawing/2014/main" id="{5B7C471E-4BC6-41FD-8F07-55B33C4F44FB}"/>
                  </a:ext>
                </a:extLst>
              </p:cNvPr>
              <p:cNvSpPr/>
              <p:nvPr/>
            </p:nvSpPr>
            <p:spPr>
              <a:xfrm>
                <a:off x="6000750" y="3385325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30C2938-F238-4F9A-ABA3-917B2F414A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7497" t="11620" r="13027" b="10033"/>
              <a:stretch/>
            </p:blipFill>
            <p:spPr>
              <a:xfrm>
                <a:off x="6496050" y="3752228"/>
                <a:ext cx="5200650" cy="4514850"/>
              </a:xfrm>
              <a:prstGeom prst="hexagon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6FA470-14A3-4E74-A319-51492B8B60F0}"/>
                </a:ext>
              </a:extLst>
            </p:cNvPr>
            <p:cNvSpPr txBox="1"/>
            <p:nvPr/>
          </p:nvSpPr>
          <p:spPr>
            <a:xfrm>
              <a:off x="5675037" y="4275136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Lactose Intolerance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9ED2785-6DF3-4976-A139-13FAB2DD7286}"/>
              </a:ext>
            </a:extLst>
          </p:cNvPr>
          <p:cNvGrpSpPr/>
          <p:nvPr/>
        </p:nvGrpSpPr>
        <p:grpSpPr>
          <a:xfrm>
            <a:off x="7468717" y="1195451"/>
            <a:ext cx="2550414" cy="2238975"/>
            <a:chOff x="7468717" y="1213207"/>
            <a:chExt cx="2550414" cy="223897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CDF02F8-B0E2-4984-94B6-AA044975871C}"/>
                </a:ext>
              </a:extLst>
            </p:cNvPr>
            <p:cNvGrpSpPr/>
            <p:nvPr/>
          </p:nvGrpSpPr>
          <p:grpSpPr>
            <a:xfrm>
              <a:off x="7468717" y="1213207"/>
              <a:ext cx="2550414" cy="2162123"/>
              <a:chOff x="-1831522" y="1609344"/>
              <a:chExt cx="6191250" cy="5248656"/>
            </a:xfrm>
          </p:grpSpPr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5C0A791F-6E6B-4A3F-B60B-DC3BD02233C8}"/>
                  </a:ext>
                </a:extLst>
              </p:cNvPr>
              <p:cNvSpPr/>
              <p:nvPr/>
            </p:nvSpPr>
            <p:spPr>
              <a:xfrm>
                <a:off x="-1831522" y="1609344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E2960C5-B54A-4CE1-928D-1F5FC4292A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1641" t="12965" r="12746" b="10346"/>
              <a:stretch/>
            </p:blipFill>
            <p:spPr>
              <a:xfrm>
                <a:off x="-1343027" y="2002101"/>
                <a:ext cx="5214259" cy="4463142"/>
              </a:xfrm>
              <a:prstGeom prst="hexagon">
                <a:avLst/>
              </a:prstGeom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4368818-CAF3-4966-9442-02695A6A9E2C}"/>
                </a:ext>
              </a:extLst>
            </p:cNvPr>
            <p:cNvSpPr txBox="1"/>
            <p:nvPr/>
          </p:nvSpPr>
          <p:spPr>
            <a:xfrm>
              <a:off x="7769609" y="3175183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Coeliac Disease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4E9A7D2-AE23-4378-9D3F-4858062053AE}"/>
              </a:ext>
            </a:extLst>
          </p:cNvPr>
          <p:cNvGrpSpPr/>
          <p:nvPr/>
        </p:nvGrpSpPr>
        <p:grpSpPr>
          <a:xfrm>
            <a:off x="9554502" y="104745"/>
            <a:ext cx="2550412" cy="2201447"/>
            <a:chOff x="9554502" y="104745"/>
            <a:chExt cx="2550412" cy="220144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7F21B3-581D-41EC-A513-58168F2554A0}"/>
                </a:ext>
              </a:extLst>
            </p:cNvPr>
            <p:cNvGrpSpPr/>
            <p:nvPr/>
          </p:nvGrpSpPr>
          <p:grpSpPr>
            <a:xfrm>
              <a:off x="9554502" y="104745"/>
              <a:ext cx="2550412" cy="2162122"/>
              <a:chOff x="-1840821" y="2499079"/>
              <a:chExt cx="6191250" cy="5248656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id="{4AD6C985-30E3-4C1E-A7F4-B15426E50D4C}"/>
                  </a:ext>
                </a:extLst>
              </p:cNvPr>
              <p:cNvSpPr/>
              <p:nvPr/>
            </p:nvSpPr>
            <p:spPr>
              <a:xfrm>
                <a:off x="-1840821" y="2499079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EB8EA03-5A24-4477-AC0C-389EFBDA36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0496" t="14496" r="11472" b="15314"/>
              <a:stretch/>
            </p:blipFill>
            <p:spPr>
              <a:xfrm>
                <a:off x="-1357768" y="2880388"/>
                <a:ext cx="5225144" cy="4486037"/>
              </a:xfrm>
              <a:prstGeom prst="hexagon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A3FB44-5E93-4858-8250-FB27C700D530}"/>
                </a:ext>
              </a:extLst>
            </p:cNvPr>
            <p:cNvSpPr txBox="1"/>
            <p:nvPr/>
          </p:nvSpPr>
          <p:spPr>
            <a:xfrm>
              <a:off x="9800079" y="2029193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Eatwell Guide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846851-FE91-4336-AF6F-ACE7364884AB}"/>
              </a:ext>
            </a:extLst>
          </p:cNvPr>
          <p:cNvGrpSpPr/>
          <p:nvPr/>
        </p:nvGrpSpPr>
        <p:grpSpPr>
          <a:xfrm>
            <a:off x="9554502" y="2361867"/>
            <a:ext cx="2550412" cy="2221138"/>
            <a:chOff x="9554502" y="2361867"/>
            <a:chExt cx="2550412" cy="222113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0FF417D-2947-472C-B317-152064FD89AD}"/>
                </a:ext>
              </a:extLst>
            </p:cNvPr>
            <p:cNvGrpSpPr/>
            <p:nvPr/>
          </p:nvGrpSpPr>
          <p:grpSpPr>
            <a:xfrm>
              <a:off x="9554502" y="2361867"/>
              <a:ext cx="2550412" cy="2162122"/>
              <a:chOff x="-2290954" y="2905997"/>
              <a:chExt cx="6191250" cy="5248656"/>
            </a:xfrm>
          </p:grpSpPr>
          <p:sp>
            <p:nvSpPr>
              <p:cNvPr id="23" name="Hexagon 22">
                <a:extLst>
                  <a:ext uri="{FF2B5EF4-FFF2-40B4-BE49-F238E27FC236}">
                    <a16:creationId xmlns:a16="http://schemas.microsoft.com/office/drawing/2014/main" id="{9B9D0F05-4440-44B5-8BC9-FB43049FC30A}"/>
                  </a:ext>
                </a:extLst>
              </p:cNvPr>
              <p:cNvSpPr/>
              <p:nvPr/>
            </p:nvSpPr>
            <p:spPr>
              <a:xfrm>
                <a:off x="-2290954" y="2905997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08D9227-1D51-4B86-8A06-56378FF206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2522" t="13796" r="13447" b="12263"/>
              <a:stretch/>
            </p:blipFill>
            <p:spPr>
              <a:xfrm>
                <a:off x="-1807900" y="3280156"/>
                <a:ext cx="5225143" cy="4500338"/>
              </a:xfrm>
              <a:prstGeom prst="hexagon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4CCC62-BF26-4C04-BE83-76418BAEA28B}"/>
                </a:ext>
              </a:extLst>
            </p:cNvPr>
            <p:cNvSpPr txBox="1"/>
            <p:nvPr/>
          </p:nvSpPr>
          <p:spPr>
            <a:xfrm>
              <a:off x="9780082" y="4306006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Anaemia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B88D1A5-8533-4A8B-8B53-B0C73CF54385}"/>
              </a:ext>
            </a:extLst>
          </p:cNvPr>
          <p:cNvGrpSpPr/>
          <p:nvPr/>
        </p:nvGrpSpPr>
        <p:grpSpPr>
          <a:xfrm>
            <a:off x="9572322" y="4683407"/>
            <a:ext cx="2550412" cy="2212378"/>
            <a:chOff x="9554502" y="4663378"/>
            <a:chExt cx="2550412" cy="221237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DEA6946-B629-4703-8F04-2CA2B195BCAC}"/>
                </a:ext>
              </a:extLst>
            </p:cNvPr>
            <p:cNvGrpSpPr/>
            <p:nvPr/>
          </p:nvGrpSpPr>
          <p:grpSpPr>
            <a:xfrm>
              <a:off x="9554502" y="4663378"/>
              <a:ext cx="2550412" cy="2162122"/>
              <a:chOff x="-2290953" y="1609344"/>
              <a:chExt cx="6191250" cy="5248656"/>
            </a:xfrm>
          </p:grpSpPr>
          <p:sp>
            <p:nvSpPr>
              <p:cNvPr id="26" name="Hexagon 25">
                <a:extLst>
                  <a:ext uri="{FF2B5EF4-FFF2-40B4-BE49-F238E27FC236}">
                    <a16:creationId xmlns:a16="http://schemas.microsoft.com/office/drawing/2014/main" id="{D825C1B8-0776-4AA4-AC02-4A5005DF3267}"/>
                  </a:ext>
                </a:extLst>
              </p:cNvPr>
              <p:cNvSpPr/>
              <p:nvPr/>
            </p:nvSpPr>
            <p:spPr>
              <a:xfrm>
                <a:off x="-2290953" y="1609344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6CEF413-2BDB-4FC6-9195-6561B97711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2205" t="12320" r="15368" b="13854"/>
              <a:stretch/>
            </p:blipFill>
            <p:spPr>
              <a:xfrm>
                <a:off x="-1813343" y="1983503"/>
                <a:ext cx="5236029" cy="4500338"/>
              </a:xfrm>
              <a:prstGeom prst="hexagon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5EDC0C-E589-40A0-923A-A48262F81142}"/>
                </a:ext>
              </a:extLst>
            </p:cNvPr>
            <p:cNvSpPr txBox="1"/>
            <p:nvPr/>
          </p:nvSpPr>
          <p:spPr>
            <a:xfrm>
              <a:off x="9800079" y="6598757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Diabetes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2323B8A-4BCA-4C98-9228-BF542BD6D939}"/>
              </a:ext>
            </a:extLst>
          </p:cNvPr>
          <p:cNvGrpSpPr/>
          <p:nvPr/>
        </p:nvGrpSpPr>
        <p:grpSpPr>
          <a:xfrm>
            <a:off x="7468719" y="3470330"/>
            <a:ext cx="2550412" cy="2216696"/>
            <a:chOff x="7468719" y="3470330"/>
            <a:chExt cx="2550412" cy="221669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5890A1-FBD8-45E0-A032-F797ECC5035C}"/>
                </a:ext>
              </a:extLst>
            </p:cNvPr>
            <p:cNvGrpSpPr/>
            <p:nvPr/>
          </p:nvGrpSpPr>
          <p:grpSpPr>
            <a:xfrm>
              <a:off x="7468719" y="3470330"/>
              <a:ext cx="2550412" cy="2162122"/>
              <a:chOff x="7329134" y="2935940"/>
              <a:chExt cx="6191250" cy="5248656"/>
            </a:xfrm>
          </p:grpSpPr>
          <p:sp>
            <p:nvSpPr>
              <p:cNvPr id="17" name="Hexagon 16">
                <a:extLst>
                  <a:ext uri="{FF2B5EF4-FFF2-40B4-BE49-F238E27FC236}">
                    <a16:creationId xmlns:a16="http://schemas.microsoft.com/office/drawing/2014/main" id="{821F5C6A-B486-47F6-85E4-46E9E736F4E8}"/>
                  </a:ext>
                </a:extLst>
              </p:cNvPr>
              <p:cNvSpPr/>
              <p:nvPr/>
            </p:nvSpPr>
            <p:spPr>
              <a:xfrm>
                <a:off x="7329134" y="2935940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999B947-41B4-4EE7-AB93-BA34D85588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1853" t="15158" r="14025" b="15159"/>
              <a:stretch/>
            </p:blipFill>
            <p:spPr>
              <a:xfrm>
                <a:off x="7823073" y="3343407"/>
                <a:ext cx="5203372" cy="4433720"/>
              </a:xfrm>
              <a:prstGeom prst="hexagon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2C80D20-D359-4D56-A494-50AA6E4776C7}"/>
                </a:ext>
              </a:extLst>
            </p:cNvPr>
            <p:cNvSpPr txBox="1"/>
            <p:nvPr/>
          </p:nvSpPr>
          <p:spPr>
            <a:xfrm>
              <a:off x="7720825" y="5410027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Sports Nutrition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1B3B2A5-D188-45E8-8AE3-FC97DAD3F6A3}"/>
              </a:ext>
            </a:extLst>
          </p:cNvPr>
          <p:cNvGrpSpPr/>
          <p:nvPr/>
        </p:nvGrpSpPr>
        <p:grpSpPr>
          <a:xfrm>
            <a:off x="5382934" y="58989"/>
            <a:ext cx="2550413" cy="2220797"/>
            <a:chOff x="5382934" y="58989"/>
            <a:chExt cx="2550413" cy="22207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5686921-D8DE-493F-8536-E7D7C0D267B6}"/>
                </a:ext>
              </a:extLst>
            </p:cNvPr>
            <p:cNvGrpSpPr/>
            <p:nvPr/>
          </p:nvGrpSpPr>
          <p:grpSpPr>
            <a:xfrm>
              <a:off x="5382934" y="58989"/>
              <a:ext cx="2550413" cy="2162122"/>
              <a:chOff x="5455921" y="383970"/>
              <a:chExt cx="2550413" cy="2162122"/>
            </a:xfrm>
          </p:grpSpPr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56E319E2-1868-4709-B076-93125C3D714D}"/>
                  </a:ext>
                </a:extLst>
              </p:cNvPr>
              <p:cNvSpPr/>
              <p:nvPr/>
            </p:nvSpPr>
            <p:spPr>
              <a:xfrm>
                <a:off x="5455921" y="383970"/>
                <a:ext cx="2550413" cy="2162122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3D6DC49-3D17-4DBA-89F7-7DB3D509DEC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9561" t="10274" r="4156" b="9663"/>
              <a:stretch/>
            </p:blipFill>
            <p:spPr>
              <a:xfrm>
                <a:off x="5651165" y="547721"/>
                <a:ext cx="2159926" cy="1834620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AD74AE8-C5DF-4EAB-887E-1A8B46CF9B8C}"/>
                </a:ext>
              </a:extLst>
            </p:cNvPr>
            <p:cNvSpPr txBox="1"/>
            <p:nvPr/>
          </p:nvSpPr>
          <p:spPr>
            <a:xfrm>
              <a:off x="5621713" y="2002787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Vitamins &amp; Minerals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17374E5-1B07-4078-A4C1-9E747829CD84}"/>
              </a:ext>
            </a:extLst>
          </p:cNvPr>
          <p:cNvGrpSpPr/>
          <p:nvPr/>
        </p:nvGrpSpPr>
        <p:grpSpPr>
          <a:xfrm>
            <a:off x="5392895" y="4608889"/>
            <a:ext cx="2550412" cy="2218123"/>
            <a:chOff x="5392895" y="4591134"/>
            <a:chExt cx="2550412" cy="221812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20EA85C-4F6C-4FC9-B0D0-56D43C4F21FF}"/>
                </a:ext>
              </a:extLst>
            </p:cNvPr>
            <p:cNvGrpSpPr/>
            <p:nvPr/>
          </p:nvGrpSpPr>
          <p:grpSpPr>
            <a:xfrm>
              <a:off x="5392895" y="4591134"/>
              <a:ext cx="2550412" cy="2162122"/>
              <a:chOff x="8210367" y="547721"/>
              <a:chExt cx="6191250" cy="5248656"/>
            </a:xfrm>
          </p:grpSpPr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317A11DE-C8B7-4AD3-9A00-7DB7932336FA}"/>
                  </a:ext>
                </a:extLst>
              </p:cNvPr>
              <p:cNvSpPr/>
              <p:nvPr/>
            </p:nvSpPr>
            <p:spPr>
              <a:xfrm>
                <a:off x="8210367" y="547721"/>
                <a:ext cx="6191250" cy="5248656"/>
              </a:xfrm>
              <a:prstGeom prst="hexagon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8B7A16E-6C3B-4B3B-ABF1-5FD61305D0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4356" t="14308" r="11554" b="9783"/>
              <a:stretch/>
            </p:blipFill>
            <p:spPr>
              <a:xfrm>
                <a:off x="8698863" y="937889"/>
                <a:ext cx="5214257" cy="4468320"/>
              </a:xfrm>
              <a:prstGeom prst="hexagon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3C646A-A9D0-48F3-9B20-BAC4A8445331}"/>
                </a:ext>
              </a:extLst>
            </p:cNvPr>
            <p:cNvSpPr txBox="1"/>
            <p:nvPr/>
          </p:nvSpPr>
          <p:spPr>
            <a:xfrm>
              <a:off x="5638471" y="6532258"/>
              <a:ext cx="2059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Century Gothic" panose="020B0502020202020204" pitchFamily="34" charset="0"/>
                </a:rPr>
                <a:t>Allergies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F80A35-3AEE-90F0-9433-B1BB3B0E554E}"/>
              </a:ext>
            </a:extLst>
          </p:cNvPr>
          <p:cNvSpPr txBox="1"/>
          <p:nvPr/>
        </p:nvSpPr>
        <p:spPr>
          <a:xfrm>
            <a:off x="425792" y="204312"/>
            <a:ext cx="6097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This course </a:t>
            </a:r>
            <a:r>
              <a:rPr lang="en-US" sz="2400" dirty="0"/>
              <a:t>is graded: 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L1 Pass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L1 Merit,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L1 Distinction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L1 Distinction*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L2 Pass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L2 Merit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L2 Distinction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L2 Distinction*  </a:t>
            </a:r>
          </a:p>
        </p:txBody>
      </p:sp>
    </p:spTree>
    <p:extLst>
      <p:ext uri="{BB962C8B-B14F-4D97-AF65-F5344CB8AC3E}">
        <p14:creationId xmlns:p14="http://schemas.microsoft.com/office/powerpoint/2010/main" val="2871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14D34-7B8E-469D-9B4A-9AE84A42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635" y="4137169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>
                <a:latin typeface="Aharoni" panose="02010803020104030203" pitchFamily="2" charset="-79"/>
                <a:cs typeface="Aharoni" panose="02010803020104030203" pitchFamily="2" charset="-79"/>
              </a:rPr>
              <a:t>Practical skills</a:t>
            </a:r>
          </a:p>
        </p:txBody>
      </p:sp>
      <p:pic>
        <p:nvPicPr>
          <p:cNvPr id="3078" name="Picture 6" descr="The Perfect Plate: Principles of Food Presentation - Escoffier Online">
            <a:extLst>
              <a:ext uri="{FF2B5EF4-FFF2-40B4-BE49-F238E27FC236}">
                <a16:creationId xmlns:a16="http://schemas.microsoft.com/office/drawing/2014/main" id="{91CFBE88-EB97-006F-CDEE-A3D2BAAA3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1265" y="1034683"/>
            <a:ext cx="3192298" cy="212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p Chefs Share Their 10 Food Plating Tips | Lightspeed">
            <a:extLst>
              <a:ext uri="{FF2B5EF4-FFF2-40B4-BE49-F238E27FC236}">
                <a16:creationId xmlns:a16="http://schemas.microsoft.com/office/drawing/2014/main" id="{3C963CCD-EF05-7D64-3690-6DB2ACD9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95" y="1195442"/>
            <a:ext cx="3204999" cy="180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op 11 Food Presentation Tips for Your Restaurant">
            <a:extLst>
              <a:ext uri="{FF2B5EF4-FFF2-40B4-BE49-F238E27FC236}">
                <a16:creationId xmlns:a16="http://schemas.microsoft.com/office/drawing/2014/main" id="{03D92A74-30E2-AD52-148C-F36273F57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678" y="1195023"/>
            <a:ext cx="3192298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DEB08-AAEE-445D-8B90-6BF463C3A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1265" y="4030255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As well as learning new practical skills you will have some lessons where the focus is on presentation skills of a range of dishes. </a:t>
            </a: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95" name="Oval 309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97" name="Oval 309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2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60A27C92-5633-4B22-B521-DAB751060FB7}"/>
              </a:ext>
            </a:extLst>
          </p:cNvPr>
          <p:cNvGrpSpPr/>
          <p:nvPr/>
        </p:nvGrpSpPr>
        <p:grpSpPr>
          <a:xfrm>
            <a:off x="-583835" y="365142"/>
            <a:ext cx="3682142" cy="3151985"/>
            <a:chOff x="-776036" y="332919"/>
            <a:chExt cx="3682142" cy="315198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D2D8424-D3DE-4076-9F0E-88EDF5701360}"/>
                </a:ext>
              </a:extLst>
            </p:cNvPr>
            <p:cNvGrpSpPr/>
            <p:nvPr/>
          </p:nvGrpSpPr>
          <p:grpSpPr>
            <a:xfrm>
              <a:off x="-776036" y="385887"/>
              <a:ext cx="3682142" cy="3099017"/>
              <a:chOff x="-4847078" y="2000409"/>
              <a:chExt cx="3682142" cy="3099017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6D85660B-A81B-4880-B31E-452C0476271B}"/>
                  </a:ext>
                </a:extLst>
              </p:cNvPr>
              <p:cNvSpPr/>
              <p:nvPr/>
            </p:nvSpPr>
            <p:spPr>
              <a:xfrm>
                <a:off x="-4847078" y="2000409"/>
                <a:ext cx="3682142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1FA2C667-8678-4701-8685-D493B3FE03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746" r="14901"/>
              <a:stretch/>
            </p:blipFill>
            <p:spPr>
              <a:xfrm>
                <a:off x="-4529114" y="2210124"/>
                <a:ext cx="3046214" cy="2679585"/>
              </a:xfrm>
              <a:prstGeom prst="hexagon">
                <a:avLst/>
              </a:prstGeom>
            </p:spPr>
          </p:pic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ABCDFF-2136-458C-B249-22F694152C88}"/>
                </a:ext>
              </a:extLst>
            </p:cNvPr>
            <p:cNvSpPr txBox="1"/>
            <p:nvPr/>
          </p:nvSpPr>
          <p:spPr>
            <a:xfrm>
              <a:off x="-228113" y="332919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Events Management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712FA1C-0EB8-4E97-9A46-94461FDD826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Century Gothic" panose="020B0502020202020204" pitchFamily="34" charset="0"/>
              </a:rPr>
              <a:t>Career paths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2398E7-2F33-4976-B089-463144D3E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8286" y="3007804"/>
            <a:ext cx="3448289" cy="2194036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There are many job opportunities in the Hospitality and Catering Industry, rather than being                  ‘just a chef’ or ‘just a waiter’. </a:t>
            </a:r>
            <a:endParaRPr lang="en-GB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CDA0F7-EFB9-47E9-85BF-F5E84D3B4E42}"/>
              </a:ext>
            </a:extLst>
          </p:cNvPr>
          <p:cNvGrpSpPr/>
          <p:nvPr/>
        </p:nvGrpSpPr>
        <p:grpSpPr>
          <a:xfrm>
            <a:off x="5422306" y="368604"/>
            <a:ext cx="3682141" cy="3099017"/>
            <a:chOff x="5422306" y="368604"/>
            <a:chExt cx="3682141" cy="30990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181381B-A90E-48D6-90F9-9456B2795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22306" y="368604"/>
              <a:ext cx="3682141" cy="3099017"/>
            </a:xfrm>
            <a:prstGeom prst="hexagon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996117-7ED7-46E6-A703-9B4E4C05711E}"/>
                </a:ext>
              </a:extLst>
            </p:cNvPr>
            <p:cNvSpPr txBox="1"/>
            <p:nvPr/>
          </p:nvSpPr>
          <p:spPr>
            <a:xfrm>
              <a:off x="5976113" y="3120246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Professional Cookery</a:t>
              </a:r>
            </a:p>
          </p:txBody>
        </p:sp>
      </p:grpSp>
      <p:sp>
        <p:nvSpPr>
          <p:cNvPr id="18" name="Rectangle 9">
            <a:extLst>
              <a:ext uri="{FF2B5EF4-FFF2-40B4-BE49-F238E27FC236}">
                <a16:creationId xmlns:a16="http://schemas.microsoft.com/office/drawing/2014/main" id="{8CE01922-2D5B-4695-A040-6CA045773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307" y="-715639"/>
            <a:ext cx="184731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E9BA0A45-6BFF-483E-B3E7-CEBB0C5EC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307" y="-3847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052" name="Group 2051">
            <a:extLst>
              <a:ext uri="{FF2B5EF4-FFF2-40B4-BE49-F238E27FC236}">
                <a16:creationId xmlns:a16="http://schemas.microsoft.com/office/drawing/2014/main" id="{58E8CD51-2D18-45BF-978D-44B72B71F926}"/>
              </a:ext>
            </a:extLst>
          </p:cNvPr>
          <p:cNvGrpSpPr/>
          <p:nvPr/>
        </p:nvGrpSpPr>
        <p:grpSpPr>
          <a:xfrm>
            <a:off x="5471555" y="3626131"/>
            <a:ext cx="4133458" cy="3099017"/>
            <a:chOff x="5471555" y="3626131"/>
            <a:chExt cx="4133458" cy="3099017"/>
          </a:xfrm>
        </p:grpSpPr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B77A4DE-4460-4FE4-AE63-1C83B737D1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1555" y="3626131"/>
              <a:ext cx="4133458" cy="3099017"/>
              <a:chOff x="1139" y="0"/>
              <a:chExt cx="14405" cy="10800"/>
            </a:xfrm>
          </p:grpSpPr>
          <p:pic>
            <p:nvPicPr>
              <p:cNvPr id="2061" name="Picture 13">
                <a:extLst>
                  <a:ext uri="{FF2B5EF4-FFF2-40B4-BE49-F238E27FC236}">
                    <a16:creationId xmlns:a16="http://schemas.microsoft.com/office/drawing/2014/main" id="{CB9F5BC5-2C29-42EE-9A92-D8E6218FC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4285"/>
              <a:stretch/>
            </p:blipFill>
            <p:spPr bwMode="auto">
              <a:xfrm>
                <a:off x="1139" y="0"/>
                <a:ext cx="12382" cy="10800"/>
              </a:xfrm>
              <a:prstGeom prst="hexagon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4" name="Group 14">
                <a:extLst>
                  <a:ext uri="{FF2B5EF4-FFF2-40B4-BE49-F238E27FC236}">
                    <a16:creationId xmlns:a16="http://schemas.microsoft.com/office/drawing/2014/main" id="{CDAFA9EA-5A1C-40E1-BE6D-572F4BA0AD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63" y="10767"/>
                <a:ext cx="4081" cy="2"/>
                <a:chOff x="11463" y="10767"/>
                <a:chExt cx="4081" cy="2"/>
              </a:xfrm>
            </p:grpSpPr>
            <p:sp>
              <p:nvSpPr>
                <p:cNvPr id="25" name="Freeform 15">
                  <a:extLst>
                    <a:ext uri="{FF2B5EF4-FFF2-40B4-BE49-F238E27FC236}">
                      <a16:creationId xmlns:a16="http://schemas.microsoft.com/office/drawing/2014/main" id="{2B8A6BF7-7E25-40FA-ABA0-A0529CC90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63" y="10767"/>
                  <a:ext cx="4081" cy="2"/>
                </a:xfrm>
                <a:prstGeom prst="hexagon">
                  <a:avLst/>
                </a:prstGeom>
                <a:noFill/>
                <a:ln w="0">
                  <a:solidFill>
                    <a:srgbClr val="EBEBEB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39BE56B-1010-4D38-9432-08EBE0CEBD20}"/>
                </a:ext>
              </a:extLst>
            </p:cNvPr>
            <p:cNvSpPr txBox="1"/>
            <p:nvPr/>
          </p:nvSpPr>
          <p:spPr>
            <a:xfrm>
              <a:off x="5921928" y="6377772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Catering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C7BB823-1E6F-422D-9D68-F1D7E275CD98}"/>
              </a:ext>
            </a:extLst>
          </p:cNvPr>
          <p:cNvGrpSpPr/>
          <p:nvPr/>
        </p:nvGrpSpPr>
        <p:grpSpPr>
          <a:xfrm>
            <a:off x="2295087" y="4745458"/>
            <a:ext cx="3682142" cy="3139281"/>
            <a:chOff x="2356707" y="5198479"/>
            <a:chExt cx="3682142" cy="3139281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F52B3CE-3601-4ADD-92C8-A2FA927DDB80}"/>
                </a:ext>
              </a:extLst>
            </p:cNvPr>
            <p:cNvGrpSpPr/>
            <p:nvPr/>
          </p:nvGrpSpPr>
          <p:grpSpPr>
            <a:xfrm>
              <a:off x="2356707" y="5238743"/>
              <a:ext cx="3682142" cy="3099017"/>
              <a:chOff x="2413858" y="5298464"/>
              <a:chExt cx="3682142" cy="3099017"/>
            </a:xfrm>
          </p:grpSpPr>
          <p:sp>
            <p:nvSpPr>
              <p:cNvPr id="48" name="Hexagon 47">
                <a:extLst>
                  <a:ext uri="{FF2B5EF4-FFF2-40B4-BE49-F238E27FC236}">
                    <a16:creationId xmlns:a16="http://schemas.microsoft.com/office/drawing/2014/main" id="{DDAD0937-A9A9-4599-9D5C-A35E1F71CC5B}"/>
                  </a:ext>
                </a:extLst>
              </p:cNvPr>
              <p:cNvSpPr/>
              <p:nvPr/>
            </p:nvSpPr>
            <p:spPr>
              <a:xfrm>
                <a:off x="2413858" y="5298464"/>
                <a:ext cx="3682142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42F26A3-4454-4136-98F8-E3866C4D34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7625" t="5830" r="7635" b="7700"/>
              <a:stretch/>
            </p:blipFill>
            <p:spPr>
              <a:xfrm>
                <a:off x="2785289" y="5580949"/>
                <a:ext cx="2939280" cy="2554102"/>
              </a:xfrm>
              <a:prstGeom prst="hexagon">
                <a:avLst/>
              </a:prstGeom>
            </p:spPr>
          </p:pic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1CC5A28-438E-4158-9EF4-5E93F69764F2}"/>
                </a:ext>
              </a:extLst>
            </p:cNvPr>
            <p:cNvSpPr txBox="1"/>
            <p:nvPr/>
          </p:nvSpPr>
          <p:spPr>
            <a:xfrm>
              <a:off x="2853419" y="5198479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Education</a:t>
              </a:r>
            </a:p>
          </p:txBody>
        </p:sp>
      </p:grpSp>
      <p:grpSp>
        <p:nvGrpSpPr>
          <p:cNvPr id="2049" name="Group 2048">
            <a:extLst>
              <a:ext uri="{FF2B5EF4-FFF2-40B4-BE49-F238E27FC236}">
                <a16:creationId xmlns:a16="http://schemas.microsoft.com/office/drawing/2014/main" id="{B027C80E-0152-4726-B2F6-CFCF515BBF14}"/>
              </a:ext>
            </a:extLst>
          </p:cNvPr>
          <p:cNvGrpSpPr/>
          <p:nvPr/>
        </p:nvGrpSpPr>
        <p:grpSpPr>
          <a:xfrm>
            <a:off x="8433986" y="1927588"/>
            <a:ext cx="3682142" cy="3156424"/>
            <a:chOff x="8433986" y="1927588"/>
            <a:chExt cx="3682142" cy="31564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043DBBD-E094-4EC6-82C7-FD6745E65584}"/>
                </a:ext>
              </a:extLst>
            </p:cNvPr>
            <p:cNvGrpSpPr/>
            <p:nvPr/>
          </p:nvGrpSpPr>
          <p:grpSpPr>
            <a:xfrm>
              <a:off x="8433986" y="1927588"/>
              <a:ext cx="3682142" cy="3099017"/>
              <a:chOff x="8433986" y="1927588"/>
              <a:chExt cx="3682142" cy="3099017"/>
            </a:xfrm>
          </p:grpSpPr>
          <p:sp>
            <p:nvSpPr>
              <p:cNvPr id="21" name="Hexagon 20">
                <a:extLst>
                  <a:ext uri="{FF2B5EF4-FFF2-40B4-BE49-F238E27FC236}">
                    <a16:creationId xmlns:a16="http://schemas.microsoft.com/office/drawing/2014/main" id="{45D3FA59-D25F-44AD-8F65-6857A51F0F30}"/>
                  </a:ext>
                </a:extLst>
              </p:cNvPr>
              <p:cNvSpPr/>
              <p:nvPr/>
            </p:nvSpPr>
            <p:spPr>
              <a:xfrm>
                <a:off x="8433986" y="1927588"/>
                <a:ext cx="3682142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051" name="Picture 3">
                <a:extLst>
                  <a:ext uri="{FF2B5EF4-FFF2-40B4-BE49-F238E27FC236}">
                    <a16:creationId xmlns:a16="http://schemas.microsoft.com/office/drawing/2014/main" id="{F52E330A-DAF6-4633-B87E-787662AD9A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540" t="9752" r="16231" b="2225"/>
              <a:stretch/>
            </p:blipFill>
            <p:spPr bwMode="auto">
              <a:xfrm>
                <a:off x="8740496" y="2189726"/>
                <a:ext cx="3069122" cy="2611805"/>
              </a:xfrm>
              <a:prstGeom prst="hexagon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F247083-4B25-4669-9A9E-ED3A3B981146}"/>
                </a:ext>
              </a:extLst>
            </p:cNvPr>
            <p:cNvSpPr txBox="1"/>
            <p:nvPr/>
          </p:nvSpPr>
          <p:spPr>
            <a:xfrm>
              <a:off x="8921869" y="4745458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Food Safety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8EFC82C-DF6D-4371-AA72-6EA147FFA145}"/>
              </a:ext>
            </a:extLst>
          </p:cNvPr>
          <p:cNvGrpSpPr/>
          <p:nvPr/>
        </p:nvGrpSpPr>
        <p:grpSpPr>
          <a:xfrm>
            <a:off x="2445116" y="-524686"/>
            <a:ext cx="3682141" cy="3162050"/>
            <a:chOff x="2293972" y="-1180905"/>
            <a:chExt cx="3682141" cy="316205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C67FD27-6440-41C1-A5AD-5863CFDBDE92}"/>
                </a:ext>
              </a:extLst>
            </p:cNvPr>
            <p:cNvGrpSpPr/>
            <p:nvPr/>
          </p:nvGrpSpPr>
          <p:grpSpPr>
            <a:xfrm>
              <a:off x="2293972" y="-1180905"/>
              <a:ext cx="3682141" cy="3099017"/>
              <a:chOff x="12414324" y="-1180905"/>
              <a:chExt cx="3682141" cy="3099017"/>
            </a:xfrm>
          </p:grpSpPr>
          <p:sp>
            <p:nvSpPr>
              <p:cNvPr id="32" name="Hexagon 31">
                <a:extLst>
                  <a:ext uri="{FF2B5EF4-FFF2-40B4-BE49-F238E27FC236}">
                    <a16:creationId xmlns:a16="http://schemas.microsoft.com/office/drawing/2014/main" id="{CE870A4A-C498-4B43-9766-6E770C8997E7}"/>
                  </a:ext>
                </a:extLst>
              </p:cNvPr>
              <p:cNvSpPr/>
              <p:nvPr/>
            </p:nvSpPr>
            <p:spPr>
              <a:xfrm>
                <a:off x="12414324" y="-1180905"/>
                <a:ext cx="3682141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A4A1967-265D-48A7-8386-C8BD75AF70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284" t="8555" r="10882" b="9809"/>
              <a:stretch/>
            </p:blipFill>
            <p:spPr>
              <a:xfrm>
                <a:off x="12728726" y="-948221"/>
                <a:ext cx="3053335" cy="2633647"/>
              </a:xfrm>
              <a:prstGeom prst="hexagon">
                <a:avLst/>
              </a:prstGeom>
            </p:spPr>
          </p:pic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B1E770-6B39-4F1E-AB7C-7761870FEBED}"/>
                </a:ext>
              </a:extLst>
            </p:cNvPr>
            <p:cNvSpPr txBox="1"/>
            <p:nvPr/>
          </p:nvSpPr>
          <p:spPr>
            <a:xfrm>
              <a:off x="2865046" y="1642591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Nutrition</a:t>
              </a:r>
            </a:p>
          </p:txBody>
        </p:sp>
      </p:grpSp>
      <p:grpSp>
        <p:nvGrpSpPr>
          <p:cNvPr id="2050" name="Group 2049">
            <a:extLst>
              <a:ext uri="{FF2B5EF4-FFF2-40B4-BE49-F238E27FC236}">
                <a16:creationId xmlns:a16="http://schemas.microsoft.com/office/drawing/2014/main" id="{FDD98335-AB8D-47EE-A417-4679DC482F3B}"/>
              </a:ext>
            </a:extLst>
          </p:cNvPr>
          <p:cNvGrpSpPr/>
          <p:nvPr/>
        </p:nvGrpSpPr>
        <p:grpSpPr>
          <a:xfrm>
            <a:off x="8433986" y="5127707"/>
            <a:ext cx="3682142" cy="3156424"/>
            <a:chOff x="8433986" y="5127707"/>
            <a:chExt cx="3682142" cy="315642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AEEAF3D-3C6D-4301-BFAE-BCE1A2A75DD3}"/>
                </a:ext>
              </a:extLst>
            </p:cNvPr>
            <p:cNvGrpSpPr/>
            <p:nvPr/>
          </p:nvGrpSpPr>
          <p:grpSpPr>
            <a:xfrm>
              <a:off x="8433986" y="5185114"/>
              <a:ext cx="3682142" cy="3099017"/>
              <a:chOff x="13286737" y="-556532"/>
              <a:chExt cx="3682142" cy="3099017"/>
            </a:xfrm>
          </p:grpSpPr>
          <p:sp>
            <p:nvSpPr>
              <p:cNvPr id="44" name="Hexagon 43">
                <a:extLst>
                  <a:ext uri="{FF2B5EF4-FFF2-40B4-BE49-F238E27FC236}">
                    <a16:creationId xmlns:a16="http://schemas.microsoft.com/office/drawing/2014/main" id="{4FB07E1F-BA43-40C0-AD69-FA3AC2826EB3}"/>
                  </a:ext>
                </a:extLst>
              </p:cNvPr>
              <p:cNvSpPr/>
              <p:nvPr/>
            </p:nvSpPr>
            <p:spPr>
              <a:xfrm>
                <a:off x="13286737" y="-556532"/>
                <a:ext cx="3682142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1130FBA-C709-4BD8-B8E4-FDD0488D99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23515"/>
              <a:stretch/>
            </p:blipFill>
            <p:spPr>
              <a:xfrm>
                <a:off x="13586464" y="-312034"/>
                <a:ext cx="3082688" cy="2620965"/>
              </a:xfrm>
              <a:prstGeom prst="hexagon">
                <a:avLst/>
              </a:prstGeom>
            </p:spPr>
          </p:pic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3CC0B26-9B7E-4024-A9C9-BEE3B2237713}"/>
                </a:ext>
              </a:extLst>
            </p:cNvPr>
            <p:cNvSpPr txBox="1"/>
            <p:nvPr/>
          </p:nvSpPr>
          <p:spPr>
            <a:xfrm>
              <a:off x="8965659" y="5127707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Food Science</a:t>
              </a:r>
            </a:p>
          </p:txBody>
        </p:sp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272CEBC7-D21F-42B1-9F8C-DA87FC43C18E}"/>
              </a:ext>
            </a:extLst>
          </p:cNvPr>
          <p:cNvGrpSpPr/>
          <p:nvPr/>
        </p:nvGrpSpPr>
        <p:grpSpPr>
          <a:xfrm>
            <a:off x="8433986" y="-1329938"/>
            <a:ext cx="3682142" cy="3123289"/>
            <a:chOff x="8433986" y="-1329938"/>
            <a:chExt cx="3682142" cy="31232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43ADCF2-112B-47ED-8E1D-4201B0DE87C0}"/>
                </a:ext>
              </a:extLst>
            </p:cNvPr>
            <p:cNvGrpSpPr/>
            <p:nvPr/>
          </p:nvGrpSpPr>
          <p:grpSpPr>
            <a:xfrm>
              <a:off x="8433986" y="-1329938"/>
              <a:ext cx="3682142" cy="3099017"/>
              <a:chOff x="8433986" y="-1329938"/>
              <a:chExt cx="3682142" cy="3099017"/>
            </a:xfrm>
          </p:grpSpPr>
          <p:sp>
            <p:nvSpPr>
              <p:cNvPr id="35" name="Hexagon 34">
                <a:extLst>
                  <a:ext uri="{FF2B5EF4-FFF2-40B4-BE49-F238E27FC236}">
                    <a16:creationId xmlns:a16="http://schemas.microsoft.com/office/drawing/2014/main" id="{0790418B-7A47-4601-8A16-5586F4B4140A}"/>
                  </a:ext>
                </a:extLst>
              </p:cNvPr>
              <p:cNvSpPr/>
              <p:nvPr/>
            </p:nvSpPr>
            <p:spPr>
              <a:xfrm>
                <a:off x="8433986" y="-1329938"/>
                <a:ext cx="3682142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B5935FD-CBC7-4FF7-81F5-7EF94B67EE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723" t="9377" r="11970" b="10708"/>
              <a:stretch/>
            </p:blipFill>
            <p:spPr>
              <a:xfrm>
                <a:off x="8790430" y="-1056683"/>
                <a:ext cx="2969254" cy="2552506"/>
              </a:xfrm>
              <a:prstGeom prst="hexagon">
                <a:avLst/>
              </a:prstGeom>
            </p:spPr>
          </p:pic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F812B3C-3F1A-4ABD-8826-3927CEE4C1D4}"/>
                </a:ext>
              </a:extLst>
            </p:cNvPr>
            <p:cNvSpPr txBox="1"/>
            <p:nvPr/>
          </p:nvSpPr>
          <p:spPr>
            <a:xfrm>
              <a:off x="8987795" y="1454797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Product Development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CFDE3D7-DA82-41F9-91B9-F3BDAF4F15B6}"/>
              </a:ext>
            </a:extLst>
          </p:cNvPr>
          <p:cNvGrpSpPr/>
          <p:nvPr/>
        </p:nvGrpSpPr>
        <p:grpSpPr>
          <a:xfrm>
            <a:off x="-693065" y="3568161"/>
            <a:ext cx="3682142" cy="3125686"/>
            <a:chOff x="-781921" y="3635897"/>
            <a:chExt cx="3682142" cy="312568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A19EC11-8D5E-4F42-8575-4C6F963A9D2F}"/>
                </a:ext>
              </a:extLst>
            </p:cNvPr>
            <p:cNvGrpSpPr/>
            <p:nvPr/>
          </p:nvGrpSpPr>
          <p:grpSpPr>
            <a:xfrm>
              <a:off x="-781921" y="3662566"/>
              <a:ext cx="3682142" cy="3099017"/>
              <a:chOff x="-781921" y="3662566"/>
              <a:chExt cx="3682142" cy="3099017"/>
            </a:xfrm>
          </p:grpSpPr>
          <p:sp>
            <p:nvSpPr>
              <p:cNvPr id="51" name="Hexagon 50">
                <a:extLst>
                  <a:ext uri="{FF2B5EF4-FFF2-40B4-BE49-F238E27FC236}">
                    <a16:creationId xmlns:a16="http://schemas.microsoft.com/office/drawing/2014/main" id="{4E577327-9FE9-4013-9880-ED32B4C1F37C}"/>
                  </a:ext>
                </a:extLst>
              </p:cNvPr>
              <p:cNvSpPr/>
              <p:nvPr/>
            </p:nvSpPr>
            <p:spPr>
              <a:xfrm>
                <a:off x="-781921" y="3662566"/>
                <a:ext cx="3682142" cy="3099017"/>
              </a:xfrm>
              <a:prstGeom prst="hexagon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20FF0BAE-5706-47F4-946C-21FAA8D28B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18755" t="2720"/>
              <a:stretch/>
            </p:blipFill>
            <p:spPr>
              <a:xfrm>
                <a:off x="-419592" y="3918275"/>
                <a:ext cx="2969253" cy="2622714"/>
              </a:xfrm>
              <a:prstGeom prst="hexagon">
                <a:avLst/>
              </a:prstGeom>
            </p:spPr>
          </p:pic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AABA68-EB25-4064-BE13-7E76EC0CD1F8}"/>
                </a:ext>
              </a:extLst>
            </p:cNvPr>
            <p:cNvSpPr txBox="1"/>
            <p:nvPr/>
          </p:nvSpPr>
          <p:spPr>
            <a:xfrm>
              <a:off x="-228114" y="3635897"/>
              <a:ext cx="25745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entury Gothic" panose="020B0502020202020204" pitchFamily="34" charset="0"/>
                </a:rPr>
                <a:t>Environmental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54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B31F967BBE4419D7653B1AC465764" ma:contentTypeVersion="14" ma:contentTypeDescription="Create a new document." ma:contentTypeScope="" ma:versionID="c2411f35494e4b22b3ed8e8baed69f5a">
  <xsd:schema xmlns:xsd="http://www.w3.org/2001/XMLSchema" xmlns:xs="http://www.w3.org/2001/XMLSchema" xmlns:p="http://schemas.microsoft.com/office/2006/metadata/properties" xmlns:ns3="50b5df87-b7f0-4162-8ca4-1dffeb4e7064" xmlns:ns4="2ca82409-c275-45c2-80e2-ca38e0d32601" targetNamespace="http://schemas.microsoft.com/office/2006/metadata/properties" ma:root="true" ma:fieldsID="5c54b2925349a729fe859bcb8869e635" ns3:_="" ns4:_="">
    <xsd:import namespace="50b5df87-b7f0-4162-8ca4-1dffeb4e7064"/>
    <xsd:import namespace="2ca82409-c275-45c2-80e2-ca38e0d3260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b5df87-b7f0-4162-8ca4-1dffeb4e7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82409-c275-45c2-80e2-ca38e0d32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963A63-211B-4CDB-8DAA-B9CC2A4816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D580F0-7CF8-44DA-BA1C-06684BAF5A79}">
  <ds:schemaRefs>
    <ds:schemaRef ds:uri="2ca82409-c275-45c2-80e2-ca38e0d32601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50b5df87-b7f0-4162-8ca4-1dffeb4e706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602FCF-404C-4416-AF60-A3164A9A8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b5df87-b7f0-4162-8ca4-1dffeb4e7064"/>
    <ds:schemaRef ds:uri="2ca82409-c275-45c2-80e2-ca38e0d32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{CD0D5656-D7BA-6541-948F-345E20F6CFDD}tf10001070_mac</Template>
  <TotalTime>361</TotalTime>
  <Words>379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Wood Type</vt:lpstr>
      <vt:lpstr>OPTIONS: hospitality &amp; catering</vt:lpstr>
      <vt:lpstr>What is a vocational course?</vt:lpstr>
      <vt:lpstr>PowerPoint Presentation</vt:lpstr>
      <vt:lpstr>Unit 1 &amp; unit 2  ASSESSMenT requirements</vt:lpstr>
      <vt:lpstr>Course overview</vt:lpstr>
      <vt:lpstr>What will you learn?</vt:lpstr>
      <vt:lpstr>What Specific areas will you study?</vt:lpstr>
      <vt:lpstr>Practical skills</vt:lpstr>
      <vt:lpstr>Career paths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hospitality and catering</dc:title>
  <dc:subject/>
  <dc:creator>R Amor</dc:creator>
  <cp:keywords/>
  <dc:description/>
  <cp:lastModifiedBy>Ruqaiyah Amor</cp:lastModifiedBy>
  <cp:revision>81</cp:revision>
  <dcterms:created xsi:type="dcterms:W3CDTF">2021-02-07T20:07:17Z</dcterms:created>
  <dcterms:modified xsi:type="dcterms:W3CDTF">2025-01-30T08:59:34Z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0x010100AA1B31F967BBE4419D7653B1AC465764</vt:lpwstr>
  </property>
</Properties>
</file>