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89" r:id="rId5"/>
    <p:sldId id="265" r:id="rId6"/>
    <p:sldId id="266" r:id="rId7"/>
    <p:sldId id="270" r:id="rId8"/>
    <p:sldId id="269" r:id="rId9"/>
    <p:sldId id="279" r:id="rId10"/>
    <p:sldId id="278" r:id="rId11"/>
    <p:sldId id="268" r:id="rId12"/>
    <p:sldId id="267" r:id="rId13"/>
    <p:sldId id="280" r:id="rId14"/>
    <p:sldId id="276" r:id="rId15"/>
    <p:sldId id="283" r:id="rId16"/>
    <p:sldId id="282" r:id="rId17"/>
    <p:sldId id="277" r:id="rId18"/>
    <p:sldId id="284" r:id="rId19"/>
    <p:sldId id="281" r:id="rId20"/>
    <p:sldId id="285" r:id="rId21"/>
    <p:sldId id="287" r:id="rId22"/>
    <p:sldId id="286" r:id="rId23"/>
    <p:sldId id="288" r:id="rId24"/>
    <p:sldId id="275"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DF287F-D795-8E82-5B1E-6244D9D0B5FF}" v="2" dt="2025-01-30T08:24:38.11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253" autoAdjust="0"/>
  </p:normalViewPr>
  <p:slideViewPr>
    <p:cSldViewPr>
      <p:cViewPr varScale="1">
        <p:scale>
          <a:sx n="97" d="100"/>
          <a:sy n="97" d="100"/>
        </p:scale>
        <p:origin x="20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 Stokes" userId="S::j.stokes@hurstmere.org.uk::4fe66847-3a9a-480f-8f20-8dfe7ddf3b65" providerId="AD" clId="Web-{46DF287F-D795-8E82-5B1E-6244D9D0B5FF}"/>
    <pc:docChg chg="modSld">
      <pc:chgData name="J Stokes" userId="S::j.stokes@hurstmere.org.uk::4fe66847-3a9a-480f-8f20-8dfe7ddf3b65" providerId="AD" clId="Web-{46DF287F-D795-8E82-5B1E-6244D9D0B5FF}" dt="2025-01-30T08:24:38.114" v="0" actId="20577"/>
      <pc:docMkLst>
        <pc:docMk/>
      </pc:docMkLst>
      <pc:sldChg chg="modSp">
        <pc:chgData name="J Stokes" userId="S::j.stokes@hurstmere.org.uk::4fe66847-3a9a-480f-8f20-8dfe7ddf3b65" providerId="AD" clId="Web-{46DF287F-D795-8E82-5B1E-6244D9D0B5FF}" dt="2025-01-30T08:24:38.114" v="0" actId="20577"/>
        <pc:sldMkLst>
          <pc:docMk/>
          <pc:sldMk cId="0" sldId="289"/>
        </pc:sldMkLst>
        <pc:spChg chg="mod">
          <ac:chgData name="J Stokes" userId="S::j.stokes@hurstmere.org.uk::4fe66847-3a9a-480f-8f20-8dfe7ddf3b65" providerId="AD" clId="Web-{46DF287F-D795-8E82-5B1E-6244D9D0B5FF}" dt="2025-01-30T08:24:38.114" v="0" actId="20577"/>
          <ac:spMkLst>
            <pc:docMk/>
            <pc:sldMk cId="0" sldId="289"/>
            <ac:spMk id="2" creationId="{52CED97E-E0A4-C00A-FD3D-5E03A92ABD6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7F97DDC-3783-BFE0-B737-DC1F6E6E63B2}"/>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a:extLst>
              <a:ext uri="{FF2B5EF4-FFF2-40B4-BE49-F238E27FC236}">
                <a16:creationId xmlns:a16="http://schemas.microsoft.com/office/drawing/2014/main" id="{12372718-D628-BB5B-B291-B6950CE6AFE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56BD9CC-7E61-4E88-9FD7-80207F1B7293}" type="datetimeFigureOut">
              <a:rPr lang="en-GB"/>
              <a:pPr>
                <a:defRPr/>
              </a:pPr>
              <a:t>30/01/2025</a:t>
            </a:fld>
            <a:endParaRPr lang="en-GB"/>
          </a:p>
        </p:txBody>
      </p:sp>
      <p:sp>
        <p:nvSpPr>
          <p:cNvPr id="4" name="Slide Image Placeholder 3">
            <a:extLst>
              <a:ext uri="{FF2B5EF4-FFF2-40B4-BE49-F238E27FC236}">
                <a16:creationId xmlns:a16="http://schemas.microsoft.com/office/drawing/2014/main" id="{C8AFADAF-3403-B4F3-0083-8D3DCFD0F0A8}"/>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a:extLst>
              <a:ext uri="{FF2B5EF4-FFF2-40B4-BE49-F238E27FC236}">
                <a16:creationId xmlns:a16="http://schemas.microsoft.com/office/drawing/2014/main" id="{F56ECA1F-3B4B-E8D4-B343-3EEC7419663A}"/>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D7ED0332-BD17-7810-A19D-124D749598B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a:extLst>
              <a:ext uri="{FF2B5EF4-FFF2-40B4-BE49-F238E27FC236}">
                <a16:creationId xmlns:a16="http://schemas.microsoft.com/office/drawing/2014/main" id="{4CB49A8B-EB8D-4B5F-DFCB-034DF0C2FC3D}"/>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B880D125-26BF-4151-B2FD-410AA041E993}"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2EDC9560-37A5-16A4-AB76-2FF4D8B64DB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D8BEF669-0046-2DCD-F8DA-964EDD2CD79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4 = C</a:t>
            </a:r>
          </a:p>
          <a:p>
            <a:pPr eaLnBrk="1" hangingPunct="1">
              <a:spcBef>
                <a:spcPct val="0"/>
              </a:spcBef>
            </a:pPr>
            <a:r>
              <a:rPr lang="en-GB" altLang="en-US"/>
              <a:t>7 = A </a:t>
            </a:r>
          </a:p>
          <a:p>
            <a:pPr eaLnBrk="1" hangingPunct="1">
              <a:spcBef>
                <a:spcPct val="0"/>
              </a:spcBef>
            </a:pPr>
            <a:r>
              <a:rPr lang="en-GB" altLang="en-US"/>
              <a:t>Allows for more differentiation at the top end</a:t>
            </a:r>
          </a:p>
        </p:txBody>
      </p:sp>
      <p:sp>
        <p:nvSpPr>
          <p:cNvPr id="5124" name="Slide Number Placeholder 3">
            <a:extLst>
              <a:ext uri="{FF2B5EF4-FFF2-40B4-BE49-F238E27FC236}">
                <a16:creationId xmlns:a16="http://schemas.microsoft.com/office/drawing/2014/main" id="{FDF8559B-A686-F183-D44E-1D38E38CBA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6674735-66F6-459E-A57D-2BCC825DFD16}" type="slidenum">
              <a:rPr lang="en-US" altLang="en-US" smtClean="0"/>
              <a:pPr fontAlgn="base">
                <a:spcBef>
                  <a:spcPct val="0"/>
                </a:spcBef>
                <a:spcAft>
                  <a:spcPct val="0"/>
                </a:spcAft>
              </a:pPr>
              <a:t>2</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2C9AD95E-305E-F12C-6AA9-D452DAE2679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12CE7919-0330-8652-88B3-80E8A0754AB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4580" name="Slide Number Placeholder 3">
            <a:extLst>
              <a:ext uri="{FF2B5EF4-FFF2-40B4-BE49-F238E27FC236}">
                <a16:creationId xmlns:a16="http://schemas.microsoft.com/office/drawing/2014/main" id="{E9568727-7861-9C2E-6FAC-5EF466892E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D5D11D1-61B0-4881-9D46-65BDCB215EFA}" type="slidenum">
              <a:rPr lang="en-GB" altLang="en-US" smtClean="0"/>
              <a:pPr fontAlgn="base">
                <a:spcBef>
                  <a:spcPct val="0"/>
                </a:spcBef>
                <a:spcAft>
                  <a:spcPct val="0"/>
                </a:spcAft>
              </a:pPr>
              <a:t>12</a:t>
            </a:fld>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EAAA9462-4736-B1A1-B4E6-0B8D7F1A1F7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CA0F2EF7-65B5-76BA-6949-062E6CDDDE4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I have summarised the required practicals in order to make the descriptions ‘fit’ on one table.  Please refer to the full descriptions in the specification.  The red outline means that the practical has been added to the original draft specification.</a:t>
            </a:r>
          </a:p>
        </p:txBody>
      </p:sp>
      <p:sp>
        <p:nvSpPr>
          <p:cNvPr id="26628" name="Slide Number Placeholder 3">
            <a:extLst>
              <a:ext uri="{FF2B5EF4-FFF2-40B4-BE49-F238E27FC236}">
                <a16:creationId xmlns:a16="http://schemas.microsoft.com/office/drawing/2014/main" id="{F8EF41AB-93B8-AB50-1848-68676FCA75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43CC746-AE3F-49D3-8016-5E276B7E6905}" type="slidenum">
              <a:rPr lang="en-GB" altLang="en-US" smtClean="0"/>
              <a:pPr fontAlgn="base">
                <a:spcBef>
                  <a:spcPct val="0"/>
                </a:spcBef>
                <a:spcAft>
                  <a:spcPct val="0"/>
                </a:spcAft>
              </a:pPr>
              <a:t>13</a:t>
            </a:fld>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4BFD5384-1121-C83E-D2C6-07CDD72B89C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DE0FA2A2-24BE-F27B-365A-A4B04B3DC7F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The maths requirements have been summarised.  The next slides have the full specification from the Trilogy specification.</a:t>
            </a:r>
          </a:p>
        </p:txBody>
      </p:sp>
      <p:sp>
        <p:nvSpPr>
          <p:cNvPr id="28676" name="Slide Number Placeholder 3">
            <a:extLst>
              <a:ext uri="{FF2B5EF4-FFF2-40B4-BE49-F238E27FC236}">
                <a16:creationId xmlns:a16="http://schemas.microsoft.com/office/drawing/2014/main" id="{46FE2053-C36E-A61B-5DD6-DBF00C0D9C8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305DE80-4A45-4F17-B82A-7FF6E68EF16E}" type="slidenum">
              <a:rPr lang="en-GB" altLang="en-US" smtClean="0"/>
              <a:pPr fontAlgn="base">
                <a:spcBef>
                  <a:spcPct val="0"/>
                </a:spcBef>
                <a:spcAft>
                  <a:spcPct val="0"/>
                </a:spcAft>
              </a:pPr>
              <a:t>14</a:t>
            </a:fld>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314F41E-DF60-2D7B-B272-54818404085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49C24B0F-00F8-E814-D34E-5E4F5F4E862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The aka refers to the topic numbers in the Trilogy specification.</a:t>
            </a:r>
          </a:p>
        </p:txBody>
      </p:sp>
      <p:sp>
        <p:nvSpPr>
          <p:cNvPr id="36868" name="Slide Number Placeholder 3">
            <a:extLst>
              <a:ext uri="{FF2B5EF4-FFF2-40B4-BE49-F238E27FC236}">
                <a16:creationId xmlns:a16="http://schemas.microsoft.com/office/drawing/2014/main" id="{796E7EBB-7522-A321-51BF-22E33F696AE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3F7A56C-9052-4C7C-833C-C66F13710C61}" type="slidenum">
              <a:rPr lang="en-GB" altLang="en-US" smtClean="0"/>
              <a:pPr fontAlgn="base">
                <a:spcBef>
                  <a:spcPct val="0"/>
                </a:spcBef>
                <a:spcAft>
                  <a:spcPct val="0"/>
                </a:spcAft>
              </a:pPr>
              <a:t>21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0EEC8D8-E2F3-B53B-9644-2DE834A2DE0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43957F7-9A89-1BF8-04A3-35B1DBB7B5F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t>Updated from information given on 16</a:t>
            </a:r>
            <a:r>
              <a:rPr lang="en-GB" altLang="en-US" baseline="30000"/>
              <a:t>th</a:t>
            </a:r>
            <a:r>
              <a:rPr lang="en-GB" altLang="en-US"/>
              <a:t> July 2015</a:t>
            </a:r>
          </a:p>
          <a:p>
            <a:pPr eaLnBrk="1" hangingPunct="1">
              <a:spcBef>
                <a:spcPct val="0"/>
              </a:spcBef>
            </a:pPr>
            <a:endParaRPr lang="en-GB" altLang="en-US"/>
          </a:p>
          <a:p>
            <a:pPr eaLnBrk="1" hangingPunct="1">
              <a:spcBef>
                <a:spcPct val="0"/>
              </a:spcBef>
            </a:pPr>
            <a:r>
              <a:rPr lang="en-GB" altLang="en-US"/>
              <a:t>Importance of Assessment objectives and weighting as this will influence way you teach . Similar to current specifications</a:t>
            </a:r>
          </a:p>
          <a:p>
            <a:pPr eaLnBrk="1" hangingPunct="1">
              <a:spcBef>
                <a:spcPct val="0"/>
              </a:spcBef>
            </a:pPr>
            <a:r>
              <a:rPr lang="en-GB" altLang="en-US"/>
              <a:t>Balances in current specifications:</a:t>
            </a:r>
            <a:br>
              <a:rPr lang="en-GB" altLang="en-US"/>
            </a:br>
            <a:r>
              <a:rPr lang="en-GB" altLang="en-US"/>
              <a:t>AO1 recall (37.5%) </a:t>
            </a:r>
            <a:br>
              <a:rPr lang="en-GB" altLang="en-US"/>
            </a:br>
            <a:r>
              <a:rPr lang="en-GB" altLang="en-US"/>
              <a:t>AO2 Apply  in practical and other context (35%)</a:t>
            </a:r>
            <a:br>
              <a:rPr lang="en-GB" altLang="en-US"/>
            </a:br>
            <a:r>
              <a:rPr lang="en-GB" altLang="en-US"/>
              <a:t>AO3 Analyse and evaluate evidence , make reasoned judgements and draw conclusions based on evidence 27.5%</a:t>
            </a:r>
          </a:p>
          <a:p>
            <a:pPr eaLnBrk="1" hangingPunct="1">
              <a:spcBef>
                <a:spcPct val="0"/>
              </a:spcBef>
            </a:pPr>
            <a:endParaRPr lang="en-GB" altLang="en-US"/>
          </a:p>
          <a:p>
            <a:pPr eaLnBrk="1" hangingPunct="1">
              <a:spcBef>
                <a:spcPct val="0"/>
              </a:spcBef>
            </a:pPr>
            <a:r>
              <a:rPr lang="en-GB" altLang="en-US"/>
              <a:t>Working being done presently to support Maths teaching working with ASE and xampro have already tagged all the current questions to maths criteria so you can search on maths skills but more work will be done on this</a:t>
            </a:r>
          </a:p>
          <a:p>
            <a:pPr eaLnBrk="1" hangingPunct="1">
              <a:spcBef>
                <a:spcPct val="0"/>
              </a:spcBef>
            </a:pPr>
            <a:endParaRPr lang="en-GB" altLang="en-US"/>
          </a:p>
          <a:p>
            <a:pPr eaLnBrk="1" hangingPunct="1">
              <a:spcBef>
                <a:spcPct val="0"/>
              </a:spcBef>
            </a:pPr>
            <a:r>
              <a:rPr lang="en-GB" altLang="en-US"/>
              <a:t>ASE “Language of measurement” used throughout </a:t>
            </a:r>
          </a:p>
        </p:txBody>
      </p:sp>
      <p:sp>
        <p:nvSpPr>
          <p:cNvPr id="7172" name="Slide Number Placeholder 3">
            <a:extLst>
              <a:ext uri="{FF2B5EF4-FFF2-40B4-BE49-F238E27FC236}">
                <a16:creationId xmlns:a16="http://schemas.microsoft.com/office/drawing/2014/main" id="{FD2D4C7A-D30B-CF1C-E319-F44A331003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26E81D5-C4AE-4BBB-86DD-2B3515A4AFB6}" type="slidenum">
              <a:rPr lang="en-US" altLang="en-US" smtClean="0"/>
              <a:pPr fontAlgn="base">
                <a:spcBef>
                  <a:spcPct val="0"/>
                </a:spcBef>
                <a:spcAft>
                  <a:spcPct val="0"/>
                </a:spcAft>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65E95620-ABBE-4C6F-EA53-AF0C94AD871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9CE86421-3876-1581-A7BE-25EFE8C6BF5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0244" name="Slide Number Placeholder 3">
            <a:extLst>
              <a:ext uri="{FF2B5EF4-FFF2-40B4-BE49-F238E27FC236}">
                <a16:creationId xmlns:a16="http://schemas.microsoft.com/office/drawing/2014/main" id="{F8D73F54-0E04-00C4-E10C-FD5053FCEE4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F4344A1-F057-4A30-962F-CC85E0143763}" type="slidenum">
              <a:rPr lang="en-US" altLang="en-US" smtClean="0"/>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224E721B-7AB6-45B8-FD57-4B9E47C0DAA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F67DF1A8-77C0-183A-23A9-CC490629C01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2292" name="Slide Number Placeholder 3">
            <a:extLst>
              <a:ext uri="{FF2B5EF4-FFF2-40B4-BE49-F238E27FC236}">
                <a16:creationId xmlns:a16="http://schemas.microsoft.com/office/drawing/2014/main" id="{EE03EBAA-ADF9-1C08-7F15-DED4EECEAD3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F25B734-D180-4FD4-AD63-D0D62F69EAF2}" type="slidenum">
              <a:rPr lang="en-US" altLang="en-US" smtClean="0"/>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AC20B9FC-4882-BF80-001F-54DC219CD05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2A39C32E-8339-EC29-F789-D1FED785CD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4340" name="Slide Number Placeholder 3">
            <a:extLst>
              <a:ext uri="{FF2B5EF4-FFF2-40B4-BE49-F238E27FC236}">
                <a16:creationId xmlns:a16="http://schemas.microsoft.com/office/drawing/2014/main" id="{203199BB-3A78-143B-5017-941376A1CC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424F686-0444-4770-8E2B-C1DF7482B28C}" type="slidenum">
              <a:rPr lang="en-US" altLang="en-US" smtClean="0"/>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92F8D0A-079C-BB6B-047B-20B3769877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D73F97B-71D4-E7E2-230F-10972990CF0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6388" name="Slide Number Placeholder 3">
            <a:extLst>
              <a:ext uri="{FF2B5EF4-FFF2-40B4-BE49-F238E27FC236}">
                <a16:creationId xmlns:a16="http://schemas.microsoft.com/office/drawing/2014/main" id="{E8E128BA-8BBC-40EA-6A06-2E6CC23C5C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749CAF-1B5F-4694-88BC-A8A212937ADF}" type="slidenum">
              <a:rPr lang="en-US" altLang="en-US" smtClean="0"/>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845423F2-726E-5183-B0EE-EE8825FE2E7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9D0911C7-1150-CA66-2B4E-9D44265264C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8436" name="Slide Number Placeholder 3">
            <a:extLst>
              <a:ext uri="{FF2B5EF4-FFF2-40B4-BE49-F238E27FC236}">
                <a16:creationId xmlns:a16="http://schemas.microsoft.com/office/drawing/2014/main" id="{B9022876-975E-F12B-EA77-150F2A693DA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6E6C29E-EDAC-4F7D-99FD-9CBD2ABF2CFF}" type="slidenum">
              <a:rPr lang="en-US" altLang="en-US" smtClean="0"/>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68C06DFA-AB05-D22B-598E-2F18DAB7BD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9585352-AE83-F00C-F56E-4293F698ED2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0484" name="Slide Number Placeholder 3">
            <a:extLst>
              <a:ext uri="{FF2B5EF4-FFF2-40B4-BE49-F238E27FC236}">
                <a16:creationId xmlns:a16="http://schemas.microsoft.com/office/drawing/2014/main" id="{C128D877-B09F-B235-64B3-33B47D88F72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16475F2-0C63-4B49-9B4C-18E69A401C14}" type="slidenum">
              <a:rPr lang="en-US" altLang="en-US" smtClean="0"/>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AB552B17-7B9C-A790-2471-1F3DBD5EDBB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0D8FE8BF-BE29-E549-3F2D-38A3377F60C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22532" name="Slide Number Placeholder 3">
            <a:extLst>
              <a:ext uri="{FF2B5EF4-FFF2-40B4-BE49-F238E27FC236}">
                <a16:creationId xmlns:a16="http://schemas.microsoft.com/office/drawing/2014/main" id="{C372DC38-0973-D10B-E2CD-4CE42E20F23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E9E3C06-53AB-4360-BFE7-0FD5ECD1962F}" type="slidenum">
              <a:rPr lang="en-GB" altLang="en-US" smtClean="0"/>
              <a:pPr fontAlgn="base">
                <a:spcBef>
                  <a:spcPct val="0"/>
                </a:spcBef>
                <a:spcAft>
                  <a:spcPct val="0"/>
                </a:spcAft>
              </a:pPr>
              <a:t>11</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96340C6-501D-55C0-E26D-318FFA9B4A19}"/>
              </a:ext>
            </a:extLst>
          </p:cNvPr>
          <p:cNvSpPr>
            <a:spLocks noGrp="1"/>
          </p:cNvSpPr>
          <p:nvPr>
            <p:ph type="dt" sz="half" idx="10"/>
          </p:nvPr>
        </p:nvSpPr>
        <p:spPr/>
        <p:txBody>
          <a:bodyPr/>
          <a:lstStyle>
            <a:lvl1pPr>
              <a:defRPr/>
            </a:lvl1pPr>
          </a:lstStyle>
          <a:p>
            <a:pPr>
              <a:defRPr/>
            </a:pPr>
            <a:fld id="{68D1D754-8803-4C74-8741-2C51F0902ADF}" type="datetimeFigureOut">
              <a:rPr lang="en-GB"/>
              <a:pPr>
                <a:defRPr/>
              </a:pPr>
              <a:t>30/01/2025</a:t>
            </a:fld>
            <a:endParaRPr lang="en-GB"/>
          </a:p>
        </p:txBody>
      </p:sp>
      <p:sp>
        <p:nvSpPr>
          <p:cNvPr id="5" name="Footer Placeholder 4">
            <a:extLst>
              <a:ext uri="{FF2B5EF4-FFF2-40B4-BE49-F238E27FC236}">
                <a16:creationId xmlns:a16="http://schemas.microsoft.com/office/drawing/2014/main" id="{9BDBAC37-8F79-A2A8-0742-D9DB8A9DE6E6}"/>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0A07C67D-3F61-2011-5DB3-51F2DA96A7B3}"/>
              </a:ext>
            </a:extLst>
          </p:cNvPr>
          <p:cNvSpPr>
            <a:spLocks noGrp="1"/>
          </p:cNvSpPr>
          <p:nvPr>
            <p:ph type="sldNum" sz="quarter" idx="12"/>
          </p:nvPr>
        </p:nvSpPr>
        <p:spPr/>
        <p:txBody>
          <a:bodyPr/>
          <a:lstStyle>
            <a:lvl1pPr>
              <a:defRPr/>
            </a:lvl1pPr>
          </a:lstStyle>
          <a:p>
            <a:pPr>
              <a:defRPr/>
            </a:pPr>
            <a:fld id="{1B259CB8-5E7B-4AAF-A203-064CE5BD08AE}" type="slidenum">
              <a:rPr lang="en-GB"/>
              <a:pPr>
                <a:defRPr/>
              </a:pPr>
              <a:t>‹#›</a:t>
            </a:fld>
            <a:endParaRPr lang="en-GB"/>
          </a:p>
        </p:txBody>
      </p:sp>
    </p:spTree>
    <p:extLst>
      <p:ext uri="{BB962C8B-B14F-4D97-AF65-F5344CB8AC3E}">
        <p14:creationId xmlns:p14="http://schemas.microsoft.com/office/powerpoint/2010/main" val="34914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07E6F8B-1476-DF49-CB42-66D29C3AECD1}"/>
              </a:ext>
            </a:extLst>
          </p:cNvPr>
          <p:cNvSpPr>
            <a:spLocks noGrp="1"/>
          </p:cNvSpPr>
          <p:nvPr>
            <p:ph type="dt" sz="half" idx="10"/>
          </p:nvPr>
        </p:nvSpPr>
        <p:spPr/>
        <p:txBody>
          <a:bodyPr/>
          <a:lstStyle>
            <a:lvl1pPr>
              <a:defRPr/>
            </a:lvl1pPr>
          </a:lstStyle>
          <a:p>
            <a:pPr>
              <a:defRPr/>
            </a:pPr>
            <a:fld id="{95370226-72D3-4B99-B07A-72170A2260CB}" type="datetimeFigureOut">
              <a:rPr lang="en-GB"/>
              <a:pPr>
                <a:defRPr/>
              </a:pPr>
              <a:t>30/01/2025</a:t>
            </a:fld>
            <a:endParaRPr lang="en-GB"/>
          </a:p>
        </p:txBody>
      </p:sp>
      <p:sp>
        <p:nvSpPr>
          <p:cNvPr id="5" name="Footer Placeholder 4">
            <a:extLst>
              <a:ext uri="{FF2B5EF4-FFF2-40B4-BE49-F238E27FC236}">
                <a16:creationId xmlns:a16="http://schemas.microsoft.com/office/drawing/2014/main" id="{376E82EF-5EB0-ECD5-E24A-C317A64F8DEF}"/>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6B4A62C4-5051-6219-BEBE-8491BBA240A1}"/>
              </a:ext>
            </a:extLst>
          </p:cNvPr>
          <p:cNvSpPr>
            <a:spLocks noGrp="1"/>
          </p:cNvSpPr>
          <p:nvPr>
            <p:ph type="sldNum" sz="quarter" idx="12"/>
          </p:nvPr>
        </p:nvSpPr>
        <p:spPr/>
        <p:txBody>
          <a:bodyPr/>
          <a:lstStyle>
            <a:lvl1pPr>
              <a:defRPr/>
            </a:lvl1pPr>
          </a:lstStyle>
          <a:p>
            <a:pPr>
              <a:defRPr/>
            </a:pPr>
            <a:fld id="{9561ECDA-AB4C-443A-8B80-3E7858F71BDD}" type="slidenum">
              <a:rPr lang="en-GB"/>
              <a:pPr>
                <a:defRPr/>
              </a:pPr>
              <a:t>‹#›</a:t>
            </a:fld>
            <a:endParaRPr lang="en-GB"/>
          </a:p>
        </p:txBody>
      </p:sp>
    </p:spTree>
    <p:extLst>
      <p:ext uri="{BB962C8B-B14F-4D97-AF65-F5344CB8AC3E}">
        <p14:creationId xmlns:p14="http://schemas.microsoft.com/office/powerpoint/2010/main" val="2386103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CE8AC6-E32A-0780-A23E-7525EE0F41DB}"/>
              </a:ext>
            </a:extLst>
          </p:cNvPr>
          <p:cNvSpPr>
            <a:spLocks noGrp="1"/>
          </p:cNvSpPr>
          <p:nvPr>
            <p:ph type="dt" sz="half" idx="10"/>
          </p:nvPr>
        </p:nvSpPr>
        <p:spPr/>
        <p:txBody>
          <a:bodyPr/>
          <a:lstStyle>
            <a:lvl1pPr>
              <a:defRPr/>
            </a:lvl1pPr>
          </a:lstStyle>
          <a:p>
            <a:pPr>
              <a:defRPr/>
            </a:pPr>
            <a:fld id="{CE6478D8-8FAF-41AF-B6E2-68222CEC9798}" type="datetimeFigureOut">
              <a:rPr lang="en-GB"/>
              <a:pPr>
                <a:defRPr/>
              </a:pPr>
              <a:t>30/01/2025</a:t>
            </a:fld>
            <a:endParaRPr lang="en-GB"/>
          </a:p>
        </p:txBody>
      </p:sp>
      <p:sp>
        <p:nvSpPr>
          <p:cNvPr id="5" name="Footer Placeholder 4">
            <a:extLst>
              <a:ext uri="{FF2B5EF4-FFF2-40B4-BE49-F238E27FC236}">
                <a16:creationId xmlns:a16="http://schemas.microsoft.com/office/drawing/2014/main" id="{96607321-EB1B-33E0-21FC-7EEDA0A18BD0}"/>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CEF9A93E-991A-45FA-170B-A03AB5EF2C46}"/>
              </a:ext>
            </a:extLst>
          </p:cNvPr>
          <p:cNvSpPr>
            <a:spLocks noGrp="1"/>
          </p:cNvSpPr>
          <p:nvPr>
            <p:ph type="sldNum" sz="quarter" idx="12"/>
          </p:nvPr>
        </p:nvSpPr>
        <p:spPr/>
        <p:txBody>
          <a:bodyPr/>
          <a:lstStyle>
            <a:lvl1pPr>
              <a:defRPr/>
            </a:lvl1pPr>
          </a:lstStyle>
          <a:p>
            <a:pPr>
              <a:defRPr/>
            </a:pPr>
            <a:fld id="{F629667C-B0B8-4053-9F49-1962DF50C7C4}" type="slidenum">
              <a:rPr lang="en-GB"/>
              <a:pPr>
                <a:defRPr/>
              </a:pPr>
              <a:t>‹#›</a:t>
            </a:fld>
            <a:endParaRPr lang="en-GB"/>
          </a:p>
        </p:txBody>
      </p:sp>
    </p:spTree>
    <p:extLst>
      <p:ext uri="{BB962C8B-B14F-4D97-AF65-F5344CB8AC3E}">
        <p14:creationId xmlns:p14="http://schemas.microsoft.com/office/powerpoint/2010/main" val="3722187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829FCA-E494-3EA2-78C8-03B0051FEDC5}"/>
              </a:ext>
            </a:extLst>
          </p:cNvPr>
          <p:cNvSpPr>
            <a:spLocks noGrp="1"/>
          </p:cNvSpPr>
          <p:nvPr>
            <p:ph type="dt" sz="half" idx="10"/>
          </p:nvPr>
        </p:nvSpPr>
        <p:spPr/>
        <p:txBody>
          <a:bodyPr/>
          <a:lstStyle>
            <a:lvl1pPr>
              <a:defRPr/>
            </a:lvl1pPr>
          </a:lstStyle>
          <a:p>
            <a:pPr>
              <a:defRPr/>
            </a:pPr>
            <a:fld id="{82BBABA0-8EB9-4671-B49F-08A07896C310}" type="datetimeFigureOut">
              <a:rPr lang="en-GB"/>
              <a:pPr>
                <a:defRPr/>
              </a:pPr>
              <a:t>30/01/2025</a:t>
            </a:fld>
            <a:endParaRPr lang="en-GB"/>
          </a:p>
        </p:txBody>
      </p:sp>
      <p:sp>
        <p:nvSpPr>
          <p:cNvPr id="5" name="Footer Placeholder 4">
            <a:extLst>
              <a:ext uri="{FF2B5EF4-FFF2-40B4-BE49-F238E27FC236}">
                <a16:creationId xmlns:a16="http://schemas.microsoft.com/office/drawing/2014/main" id="{5A4CFEC8-0FBB-A8B6-F2BB-DEBD52A8EA6A}"/>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01F4FEF-D05C-F981-8CB0-7CE2376E6601}"/>
              </a:ext>
            </a:extLst>
          </p:cNvPr>
          <p:cNvSpPr>
            <a:spLocks noGrp="1"/>
          </p:cNvSpPr>
          <p:nvPr>
            <p:ph type="sldNum" sz="quarter" idx="12"/>
          </p:nvPr>
        </p:nvSpPr>
        <p:spPr/>
        <p:txBody>
          <a:bodyPr/>
          <a:lstStyle>
            <a:lvl1pPr>
              <a:defRPr/>
            </a:lvl1pPr>
          </a:lstStyle>
          <a:p>
            <a:pPr>
              <a:defRPr/>
            </a:pPr>
            <a:fld id="{491E9A06-DF72-4241-BBC5-5B873E2F3F60}" type="slidenum">
              <a:rPr lang="en-GB"/>
              <a:pPr>
                <a:defRPr/>
              </a:pPr>
              <a:t>‹#›</a:t>
            </a:fld>
            <a:endParaRPr lang="en-GB"/>
          </a:p>
        </p:txBody>
      </p:sp>
    </p:spTree>
    <p:extLst>
      <p:ext uri="{BB962C8B-B14F-4D97-AF65-F5344CB8AC3E}">
        <p14:creationId xmlns:p14="http://schemas.microsoft.com/office/powerpoint/2010/main" val="1144175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1AEADB-86BD-6E0E-A8CE-4D020D8BD498}"/>
              </a:ext>
            </a:extLst>
          </p:cNvPr>
          <p:cNvSpPr>
            <a:spLocks noGrp="1"/>
          </p:cNvSpPr>
          <p:nvPr>
            <p:ph type="dt" sz="half" idx="10"/>
          </p:nvPr>
        </p:nvSpPr>
        <p:spPr/>
        <p:txBody>
          <a:bodyPr/>
          <a:lstStyle>
            <a:lvl1pPr>
              <a:defRPr/>
            </a:lvl1pPr>
          </a:lstStyle>
          <a:p>
            <a:pPr>
              <a:defRPr/>
            </a:pPr>
            <a:fld id="{CCBF7752-9048-4C01-95F0-EFDB61D8E3C5}" type="datetimeFigureOut">
              <a:rPr lang="en-GB"/>
              <a:pPr>
                <a:defRPr/>
              </a:pPr>
              <a:t>30/01/2025</a:t>
            </a:fld>
            <a:endParaRPr lang="en-GB"/>
          </a:p>
        </p:txBody>
      </p:sp>
      <p:sp>
        <p:nvSpPr>
          <p:cNvPr id="5" name="Footer Placeholder 4">
            <a:extLst>
              <a:ext uri="{FF2B5EF4-FFF2-40B4-BE49-F238E27FC236}">
                <a16:creationId xmlns:a16="http://schemas.microsoft.com/office/drawing/2014/main" id="{F32F08FF-B101-0F81-1B1E-2DE4D3C5623D}"/>
              </a:ext>
            </a:extLst>
          </p:cNvPr>
          <p:cNvSpPr>
            <a:spLocks noGrp="1"/>
          </p:cNvSpPr>
          <p:nvPr>
            <p:ph type="ftr" sz="quarter" idx="11"/>
          </p:nvPr>
        </p:nvSpPr>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E5DEC124-D607-C919-194A-24CC763C6D93}"/>
              </a:ext>
            </a:extLst>
          </p:cNvPr>
          <p:cNvSpPr>
            <a:spLocks noGrp="1"/>
          </p:cNvSpPr>
          <p:nvPr>
            <p:ph type="sldNum" sz="quarter" idx="12"/>
          </p:nvPr>
        </p:nvSpPr>
        <p:spPr/>
        <p:txBody>
          <a:bodyPr/>
          <a:lstStyle>
            <a:lvl1pPr>
              <a:defRPr/>
            </a:lvl1pPr>
          </a:lstStyle>
          <a:p>
            <a:pPr>
              <a:defRPr/>
            </a:pPr>
            <a:fld id="{35E078C9-8ED0-453E-B4B7-23092AFBE333}" type="slidenum">
              <a:rPr lang="en-GB"/>
              <a:pPr>
                <a:defRPr/>
              </a:pPr>
              <a:t>‹#›</a:t>
            </a:fld>
            <a:endParaRPr lang="en-GB"/>
          </a:p>
        </p:txBody>
      </p:sp>
    </p:spTree>
    <p:extLst>
      <p:ext uri="{BB962C8B-B14F-4D97-AF65-F5344CB8AC3E}">
        <p14:creationId xmlns:p14="http://schemas.microsoft.com/office/powerpoint/2010/main" val="3294228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a:extLst>
              <a:ext uri="{FF2B5EF4-FFF2-40B4-BE49-F238E27FC236}">
                <a16:creationId xmlns:a16="http://schemas.microsoft.com/office/drawing/2014/main" id="{268C1191-6B6C-D968-7CB2-F233AABAEF2B}"/>
              </a:ext>
            </a:extLst>
          </p:cNvPr>
          <p:cNvSpPr>
            <a:spLocks noGrp="1"/>
          </p:cNvSpPr>
          <p:nvPr>
            <p:ph type="dt" sz="half" idx="10"/>
          </p:nvPr>
        </p:nvSpPr>
        <p:spPr/>
        <p:txBody>
          <a:bodyPr/>
          <a:lstStyle>
            <a:lvl1pPr>
              <a:defRPr/>
            </a:lvl1pPr>
          </a:lstStyle>
          <a:p>
            <a:pPr>
              <a:defRPr/>
            </a:pPr>
            <a:fld id="{9C47B436-F682-4CFB-BF32-521864F636BB}" type="datetimeFigureOut">
              <a:rPr lang="en-GB"/>
              <a:pPr>
                <a:defRPr/>
              </a:pPr>
              <a:t>30/01/2025</a:t>
            </a:fld>
            <a:endParaRPr lang="en-GB"/>
          </a:p>
        </p:txBody>
      </p:sp>
      <p:sp>
        <p:nvSpPr>
          <p:cNvPr id="6" name="Footer Placeholder 4">
            <a:extLst>
              <a:ext uri="{FF2B5EF4-FFF2-40B4-BE49-F238E27FC236}">
                <a16:creationId xmlns:a16="http://schemas.microsoft.com/office/drawing/2014/main" id="{FC459E3F-A6E6-4DB5-0C86-B36F9705656B}"/>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2742C9F-48B6-B29F-6186-415188A87C33}"/>
              </a:ext>
            </a:extLst>
          </p:cNvPr>
          <p:cNvSpPr>
            <a:spLocks noGrp="1"/>
          </p:cNvSpPr>
          <p:nvPr>
            <p:ph type="sldNum" sz="quarter" idx="12"/>
          </p:nvPr>
        </p:nvSpPr>
        <p:spPr/>
        <p:txBody>
          <a:bodyPr/>
          <a:lstStyle>
            <a:lvl1pPr>
              <a:defRPr/>
            </a:lvl1pPr>
          </a:lstStyle>
          <a:p>
            <a:pPr>
              <a:defRPr/>
            </a:pPr>
            <a:fld id="{29AFD433-B815-40D6-A86E-C7F982BB989C}" type="slidenum">
              <a:rPr lang="en-GB"/>
              <a:pPr>
                <a:defRPr/>
              </a:pPr>
              <a:t>‹#›</a:t>
            </a:fld>
            <a:endParaRPr lang="en-GB"/>
          </a:p>
        </p:txBody>
      </p:sp>
    </p:spTree>
    <p:extLst>
      <p:ext uri="{BB962C8B-B14F-4D97-AF65-F5344CB8AC3E}">
        <p14:creationId xmlns:p14="http://schemas.microsoft.com/office/powerpoint/2010/main" val="1846613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a:extLst>
              <a:ext uri="{FF2B5EF4-FFF2-40B4-BE49-F238E27FC236}">
                <a16:creationId xmlns:a16="http://schemas.microsoft.com/office/drawing/2014/main" id="{5CCA2963-3BD7-91D3-D4FD-F41387F605F9}"/>
              </a:ext>
            </a:extLst>
          </p:cNvPr>
          <p:cNvSpPr>
            <a:spLocks noGrp="1"/>
          </p:cNvSpPr>
          <p:nvPr>
            <p:ph type="dt" sz="half" idx="10"/>
          </p:nvPr>
        </p:nvSpPr>
        <p:spPr/>
        <p:txBody>
          <a:bodyPr/>
          <a:lstStyle>
            <a:lvl1pPr>
              <a:defRPr/>
            </a:lvl1pPr>
          </a:lstStyle>
          <a:p>
            <a:pPr>
              <a:defRPr/>
            </a:pPr>
            <a:fld id="{0427C1C4-EAA8-4B73-82DC-1883AD8397D8}" type="datetimeFigureOut">
              <a:rPr lang="en-GB"/>
              <a:pPr>
                <a:defRPr/>
              </a:pPr>
              <a:t>30/01/2025</a:t>
            </a:fld>
            <a:endParaRPr lang="en-GB"/>
          </a:p>
        </p:txBody>
      </p:sp>
      <p:sp>
        <p:nvSpPr>
          <p:cNvPr id="8" name="Footer Placeholder 4">
            <a:extLst>
              <a:ext uri="{FF2B5EF4-FFF2-40B4-BE49-F238E27FC236}">
                <a16:creationId xmlns:a16="http://schemas.microsoft.com/office/drawing/2014/main" id="{A82B6301-CF31-3E31-3420-FDBE8C614C7A}"/>
              </a:ext>
            </a:extLst>
          </p:cNvPr>
          <p:cNvSpPr>
            <a:spLocks noGrp="1"/>
          </p:cNvSpPr>
          <p:nvPr>
            <p:ph type="ftr" sz="quarter" idx="11"/>
          </p:nvPr>
        </p:nvSpPr>
        <p:spPr/>
        <p:txBody>
          <a:bodyPr/>
          <a:lstStyle>
            <a:lvl1pPr>
              <a:defRPr/>
            </a:lvl1pPr>
          </a:lstStyle>
          <a:p>
            <a:pPr>
              <a:defRPr/>
            </a:pPr>
            <a:endParaRPr lang="en-GB"/>
          </a:p>
        </p:txBody>
      </p:sp>
      <p:sp>
        <p:nvSpPr>
          <p:cNvPr id="9" name="Slide Number Placeholder 5">
            <a:extLst>
              <a:ext uri="{FF2B5EF4-FFF2-40B4-BE49-F238E27FC236}">
                <a16:creationId xmlns:a16="http://schemas.microsoft.com/office/drawing/2014/main" id="{8BC50DAA-0706-4DB3-B63E-F76DFF296647}"/>
              </a:ext>
            </a:extLst>
          </p:cNvPr>
          <p:cNvSpPr>
            <a:spLocks noGrp="1"/>
          </p:cNvSpPr>
          <p:nvPr>
            <p:ph type="sldNum" sz="quarter" idx="12"/>
          </p:nvPr>
        </p:nvSpPr>
        <p:spPr/>
        <p:txBody>
          <a:bodyPr/>
          <a:lstStyle>
            <a:lvl1pPr>
              <a:defRPr/>
            </a:lvl1pPr>
          </a:lstStyle>
          <a:p>
            <a:pPr>
              <a:defRPr/>
            </a:pPr>
            <a:fld id="{1BAD923E-E36D-466B-B8AE-4F62AFB6F14E}" type="slidenum">
              <a:rPr lang="en-GB"/>
              <a:pPr>
                <a:defRPr/>
              </a:pPr>
              <a:t>‹#›</a:t>
            </a:fld>
            <a:endParaRPr lang="en-GB"/>
          </a:p>
        </p:txBody>
      </p:sp>
    </p:spTree>
    <p:extLst>
      <p:ext uri="{BB962C8B-B14F-4D97-AF65-F5344CB8AC3E}">
        <p14:creationId xmlns:p14="http://schemas.microsoft.com/office/powerpoint/2010/main" val="2079140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a:extLst>
              <a:ext uri="{FF2B5EF4-FFF2-40B4-BE49-F238E27FC236}">
                <a16:creationId xmlns:a16="http://schemas.microsoft.com/office/drawing/2014/main" id="{DB6F8180-BDB4-3012-4DB5-EAFD4550C95E}"/>
              </a:ext>
            </a:extLst>
          </p:cNvPr>
          <p:cNvSpPr>
            <a:spLocks noGrp="1"/>
          </p:cNvSpPr>
          <p:nvPr>
            <p:ph type="dt" sz="half" idx="10"/>
          </p:nvPr>
        </p:nvSpPr>
        <p:spPr/>
        <p:txBody>
          <a:bodyPr/>
          <a:lstStyle>
            <a:lvl1pPr>
              <a:defRPr/>
            </a:lvl1pPr>
          </a:lstStyle>
          <a:p>
            <a:pPr>
              <a:defRPr/>
            </a:pPr>
            <a:fld id="{0E34DFA3-3BA1-4BF9-902F-173A283DD7B4}" type="datetimeFigureOut">
              <a:rPr lang="en-GB"/>
              <a:pPr>
                <a:defRPr/>
              </a:pPr>
              <a:t>30/01/2025</a:t>
            </a:fld>
            <a:endParaRPr lang="en-GB"/>
          </a:p>
        </p:txBody>
      </p:sp>
      <p:sp>
        <p:nvSpPr>
          <p:cNvPr id="4" name="Footer Placeholder 4">
            <a:extLst>
              <a:ext uri="{FF2B5EF4-FFF2-40B4-BE49-F238E27FC236}">
                <a16:creationId xmlns:a16="http://schemas.microsoft.com/office/drawing/2014/main" id="{F86021E2-B520-5284-7E81-32408201EC81}"/>
              </a:ext>
            </a:extLst>
          </p:cNvPr>
          <p:cNvSpPr>
            <a:spLocks noGrp="1"/>
          </p:cNvSpPr>
          <p:nvPr>
            <p:ph type="ftr" sz="quarter" idx="11"/>
          </p:nvPr>
        </p:nvSpPr>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37043908-FBBE-B114-0F10-7C8D5FA64D89}"/>
              </a:ext>
            </a:extLst>
          </p:cNvPr>
          <p:cNvSpPr>
            <a:spLocks noGrp="1"/>
          </p:cNvSpPr>
          <p:nvPr>
            <p:ph type="sldNum" sz="quarter" idx="12"/>
          </p:nvPr>
        </p:nvSpPr>
        <p:spPr/>
        <p:txBody>
          <a:bodyPr/>
          <a:lstStyle>
            <a:lvl1pPr>
              <a:defRPr/>
            </a:lvl1pPr>
          </a:lstStyle>
          <a:p>
            <a:pPr>
              <a:defRPr/>
            </a:pPr>
            <a:fld id="{54A4AA56-A4F3-444E-93F5-3B73AEAA144C}" type="slidenum">
              <a:rPr lang="en-GB"/>
              <a:pPr>
                <a:defRPr/>
              </a:pPr>
              <a:t>‹#›</a:t>
            </a:fld>
            <a:endParaRPr lang="en-GB"/>
          </a:p>
        </p:txBody>
      </p:sp>
    </p:spTree>
    <p:extLst>
      <p:ext uri="{BB962C8B-B14F-4D97-AF65-F5344CB8AC3E}">
        <p14:creationId xmlns:p14="http://schemas.microsoft.com/office/powerpoint/2010/main" val="2077960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6274930C-8843-6CE4-E9AA-0D6FA960A5C1}"/>
              </a:ext>
            </a:extLst>
          </p:cNvPr>
          <p:cNvSpPr>
            <a:spLocks noGrp="1"/>
          </p:cNvSpPr>
          <p:nvPr>
            <p:ph type="dt" sz="half" idx="10"/>
          </p:nvPr>
        </p:nvSpPr>
        <p:spPr/>
        <p:txBody>
          <a:bodyPr/>
          <a:lstStyle>
            <a:lvl1pPr>
              <a:defRPr/>
            </a:lvl1pPr>
          </a:lstStyle>
          <a:p>
            <a:pPr>
              <a:defRPr/>
            </a:pPr>
            <a:fld id="{2C326710-5344-42AA-B8A0-3790C94802B4}" type="datetimeFigureOut">
              <a:rPr lang="en-GB"/>
              <a:pPr>
                <a:defRPr/>
              </a:pPr>
              <a:t>30/01/2025</a:t>
            </a:fld>
            <a:endParaRPr lang="en-GB"/>
          </a:p>
        </p:txBody>
      </p:sp>
      <p:sp>
        <p:nvSpPr>
          <p:cNvPr id="3" name="Footer Placeholder 4">
            <a:extLst>
              <a:ext uri="{FF2B5EF4-FFF2-40B4-BE49-F238E27FC236}">
                <a16:creationId xmlns:a16="http://schemas.microsoft.com/office/drawing/2014/main" id="{0062F356-594C-C99F-3A63-7282E7B536D5}"/>
              </a:ext>
            </a:extLst>
          </p:cNvPr>
          <p:cNvSpPr>
            <a:spLocks noGrp="1"/>
          </p:cNvSpPr>
          <p:nvPr>
            <p:ph type="ftr" sz="quarter" idx="11"/>
          </p:nvPr>
        </p:nvSpPr>
        <p:spPr/>
        <p:txBody>
          <a:bodyPr/>
          <a:lstStyle>
            <a:lvl1pPr>
              <a:defRPr/>
            </a:lvl1pPr>
          </a:lstStyle>
          <a:p>
            <a:pPr>
              <a:defRPr/>
            </a:pPr>
            <a:endParaRPr lang="en-GB"/>
          </a:p>
        </p:txBody>
      </p:sp>
      <p:sp>
        <p:nvSpPr>
          <p:cNvPr id="4" name="Slide Number Placeholder 5">
            <a:extLst>
              <a:ext uri="{FF2B5EF4-FFF2-40B4-BE49-F238E27FC236}">
                <a16:creationId xmlns:a16="http://schemas.microsoft.com/office/drawing/2014/main" id="{23EF9F28-6132-03B8-3531-B8ABF3FB750F}"/>
              </a:ext>
            </a:extLst>
          </p:cNvPr>
          <p:cNvSpPr>
            <a:spLocks noGrp="1"/>
          </p:cNvSpPr>
          <p:nvPr>
            <p:ph type="sldNum" sz="quarter" idx="12"/>
          </p:nvPr>
        </p:nvSpPr>
        <p:spPr/>
        <p:txBody>
          <a:bodyPr/>
          <a:lstStyle>
            <a:lvl1pPr>
              <a:defRPr/>
            </a:lvl1pPr>
          </a:lstStyle>
          <a:p>
            <a:pPr>
              <a:defRPr/>
            </a:pPr>
            <a:fld id="{7EC97086-BB44-488C-9146-9E46A21B699E}" type="slidenum">
              <a:rPr lang="en-GB"/>
              <a:pPr>
                <a:defRPr/>
              </a:pPr>
              <a:t>‹#›</a:t>
            </a:fld>
            <a:endParaRPr lang="en-GB"/>
          </a:p>
        </p:txBody>
      </p:sp>
    </p:spTree>
    <p:extLst>
      <p:ext uri="{BB962C8B-B14F-4D97-AF65-F5344CB8AC3E}">
        <p14:creationId xmlns:p14="http://schemas.microsoft.com/office/powerpoint/2010/main" val="327880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F7B463D-94AD-8ED7-C9DE-FCE07A59B954}"/>
              </a:ext>
            </a:extLst>
          </p:cNvPr>
          <p:cNvSpPr>
            <a:spLocks noGrp="1"/>
          </p:cNvSpPr>
          <p:nvPr>
            <p:ph type="dt" sz="half" idx="10"/>
          </p:nvPr>
        </p:nvSpPr>
        <p:spPr/>
        <p:txBody>
          <a:bodyPr/>
          <a:lstStyle>
            <a:lvl1pPr>
              <a:defRPr/>
            </a:lvl1pPr>
          </a:lstStyle>
          <a:p>
            <a:pPr>
              <a:defRPr/>
            </a:pPr>
            <a:fld id="{6E7ECC56-96D2-4EC5-8443-DD8F75442B53}" type="datetimeFigureOut">
              <a:rPr lang="en-GB"/>
              <a:pPr>
                <a:defRPr/>
              </a:pPr>
              <a:t>30/01/2025</a:t>
            </a:fld>
            <a:endParaRPr lang="en-GB"/>
          </a:p>
        </p:txBody>
      </p:sp>
      <p:sp>
        <p:nvSpPr>
          <p:cNvPr id="6" name="Footer Placeholder 4">
            <a:extLst>
              <a:ext uri="{FF2B5EF4-FFF2-40B4-BE49-F238E27FC236}">
                <a16:creationId xmlns:a16="http://schemas.microsoft.com/office/drawing/2014/main" id="{9B515924-2284-318D-8DEE-6D02DC2218C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D262EF7-D946-3AC7-68B7-F9801A732E8E}"/>
              </a:ext>
            </a:extLst>
          </p:cNvPr>
          <p:cNvSpPr>
            <a:spLocks noGrp="1"/>
          </p:cNvSpPr>
          <p:nvPr>
            <p:ph type="sldNum" sz="quarter" idx="12"/>
          </p:nvPr>
        </p:nvSpPr>
        <p:spPr/>
        <p:txBody>
          <a:bodyPr/>
          <a:lstStyle>
            <a:lvl1pPr>
              <a:defRPr/>
            </a:lvl1pPr>
          </a:lstStyle>
          <a:p>
            <a:pPr>
              <a:defRPr/>
            </a:pPr>
            <a:fld id="{C5E40C2F-0210-4BAF-987D-E6C21A00BD84}" type="slidenum">
              <a:rPr lang="en-GB"/>
              <a:pPr>
                <a:defRPr/>
              </a:pPr>
              <a:t>‹#›</a:t>
            </a:fld>
            <a:endParaRPr lang="en-GB"/>
          </a:p>
        </p:txBody>
      </p:sp>
    </p:spTree>
    <p:extLst>
      <p:ext uri="{BB962C8B-B14F-4D97-AF65-F5344CB8AC3E}">
        <p14:creationId xmlns:p14="http://schemas.microsoft.com/office/powerpoint/2010/main" val="3126003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EB66ACA-FD9C-D1B7-28CE-8A3BFC69FBE5}"/>
              </a:ext>
            </a:extLst>
          </p:cNvPr>
          <p:cNvSpPr>
            <a:spLocks noGrp="1"/>
          </p:cNvSpPr>
          <p:nvPr>
            <p:ph type="dt" sz="half" idx="10"/>
          </p:nvPr>
        </p:nvSpPr>
        <p:spPr/>
        <p:txBody>
          <a:bodyPr/>
          <a:lstStyle>
            <a:lvl1pPr>
              <a:defRPr/>
            </a:lvl1pPr>
          </a:lstStyle>
          <a:p>
            <a:pPr>
              <a:defRPr/>
            </a:pPr>
            <a:fld id="{61A5F325-5BC0-4CAA-AC66-F845C7B4A597}" type="datetimeFigureOut">
              <a:rPr lang="en-GB"/>
              <a:pPr>
                <a:defRPr/>
              </a:pPr>
              <a:t>30/01/2025</a:t>
            </a:fld>
            <a:endParaRPr lang="en-GB"/>
          </a:p>
        </p:txBody>
      </p:sp>
      <p:sp>
        <p:nvSpPr>
          <p:cNvPr id="6" name="Footer Placeholder 4">
            <a:extLst>
              <a:ext uri="{FF2B5EF4-FFF2-40B4-BE49-F238E27FC236}">
                <a16:creationId xmlns:a16="http://schemas.microsoft.com/office/drawing/2014/main" id="{DBB1C233-7DAA-F519-0DFD-1BC3A95ED20A}"/>
              </a:ext>
            </a:extLst>
          </p:cNvPr>
          <p:cNvSpPr>
            <a:spLocks noGrp="1"/>
          </p:cNvSpPr>
          <p:nvPr>
            <p:ph type="ftr" sz="quarter" idx="11"/>
          </p:nvPr>
        </p:nvSpPr>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34CB7F4C-3D5F-8B0A-BB5B-6F77D052ABB2}"/>
              </a:ext>
            </a:extLst>
          </p:cNvPr>
          <p:cNvSpPr>
            <a:spLocks noGrp="1"/>
          </p:cNvSpPr>
          <p:nvPr>
            <p:ph type="sldNum" sz="quarter" idx="12"/>
          </p:nvPr>
        </p:nvSpPr>
        <p:spPr/>
        <p:txBody>
          <a:bodyPr/>
          <a:lstStyle>
            <a:lvl1pPr>
              <a:defRPr/>
            </a:lvl1pPr>
          </a:lstStyle>
          <a:p>
            <a:pPr>
              <a:defRPr/>
            </a:pPr>
            <a:fld id="{D7071DC2-C53B-489A-8D31-E3079A920DB2}" type="slidenum">
              <a:rPr lang="en-GB"/>
              <a:pPr>
                <a:defRPr/>
              </a:pPr>
              <a:t>‹#›</a:t>
            </a:fld>
            <a:endParaRPr lang="en-GB"/>
          </a:p>
        </p:txBody>
      </p:sp>
    </p:spTree>
    <p:extLst>
      <p:ext uri="{BB962C8B-B14F-4D97-AF65-F5344CB8AC3E}">
        <p14:creationId xmlns:p14="http://schemas.microsoft.com/office/powerpoint/2010/main" val="2883530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2C6FF64-86EB-9765-64D2-66348A7BDC8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B301BB77-9EC4-94AA-5FAE-580A3D99F101}"/>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a:extLst>
              <a:ext uri="{FF2B5EF4-FFF2-40B4-BE49-F238E27FC236}">
                <a16:creationId xmlns:a16="http://schemas.microsoft.com/office/drawing/2014/main" id="{85C56655-013F-CD2B-C0EF-4C83139E65EF}"/>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714A0039-E2AA-4F14-A9BD-4D7D6EE007FA}" type="datetimeFigureOut">
              <a:rPr lang="en-GB"/>
              <a:pPr>
                <a:defRPr/>
              </a:pPr>
              <a:t>30/01/2025</a:t>
            </a:fld>
            <a:endParaRPr lang="en-GB"/>
          </a:p>
        </p:txBody>
      </p:sp>
      <p:sp>
        <p:nvSpPr>
          <p:cNvPr id="5" name="Footer Placeholder 4">
            <a:extLst>
              <a:ext uri="{FF2B5EF4-FFF2-40B4-BE49-F238E27FC236}">
                <a16:creationId xmlns:a16="http://schemas.microsoft.com/office/drawing/2014/main" id="{40772534-FFA4-1C84-A8C0-4513B8879D24}"/>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a:extLst>
              <a:ext uri="{FF2B5EF4-FFF2-40B4-BE49-F238E27FC236}">
                <a16:creationId xmlns:a16="http://schemas.microsoft.com/office/drawing/2014/main" id="{36A07442-B258-4ABA-24DA-E8E059E59826}"/>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C26DAC89-8188-40C5-AE50-3756EE12053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7.xml"/><Relationship Id="rId4" Type="http://schemas.openxmlformats.org/officeDocument/2006/relationships/image" Target="../media/image19.emf"/></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8.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CED97E-E0A4-C00A-FD3D-5E03A92ABD62}"/>
              </a:ext>
            </a:extLst>
          </p:cNvPr>
          <p:cNvSpPr/>
          <p:nvPr/>
        </p:nvSpPr>
        <p:spPr>
          <a:xfrm>
            <a:off x="323528" y="1916832"/>
            <a:ext cx="4608512" cy="3970318"/>
          </a:xfrm>
          <a:prstGeom prst="rect">
            <a:avLst/>
          </a:prstGeom>
          <a:solidFill>
            <a:schemeClr val="accent6">
              <a:lumMod val="50000"/>
            </a:schemeClr>
          </a:solidFill>
          <a:ln>
            <a:solidFill>
              <a:schemeClr val="accent6">
                <a:lumMod val="50000"/>
              </a:schemeClr>
            </a:solidFill>
          </a:ln>
        </p:spPr>
        <p:txBody>
          <a:bodyPr lIns="91440" tIns="45720" rIns="91440" bIns="45720" anchor="t">
            <a:spAutoFit/>
          </a:bodyPr>
          <a:lstStyle/>
          <a:p>
            <a:pPr algn="ctr" eaLnBrk="1" fontAlgn="auto" hangingPunct="1">
              <a:spcBef>
                <a:spcPts val="0"/>
              </a:spcBef>
              <a:spcAft>
                <a:spcPts val="0"/>
              </a:spcAft>
              <a:defRPr/>
            </a:pPr>
            <a:r>
              <a:rPr lang="en-US" sz="2800">
                <a:ln w="18415" cmpd="sng">
                  <a:solidFill>
                    <a:srgbClr val="FFFFFF"/>
                  </a:solidFill>
                  <a:prstDash val="solid"/>
                </a:ln>
                <a:solidFill>
                  <a:schemeClr val="bg1"/>
                </a:solidFill>
                <a:latin typeface="+mn-lt"/>
              </a:rPr>
              <a:t>2025 Introduction</a:t>
            </a: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 </a:t>
            </a: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New AQA </a:t>
            </a: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GCSE Science</a:t>
            </a:r>
          </a:p>
          <a:p>
            <a:pPr algn="ctr" eaLnBrk="1" fontAlgn="auto" hangingPunct="1">
              <a:spcBef>
                <a:spcPts val="0"/>
              </a:spcBef>
              <a:spcAft>
                <a:spcPts val="0"/>
              </a:spcAft>
              <a:defRPr/>
            </a:pPr>
            <a:endParaRPr lang="en-US" sz="2800" dirty="0">
              <a:ln w="18415" cmpd="sng">
                <a:solidFill>
                  <a:srgbClr val="FFFFFF"/>
                </a:solidFill>
                <a:prstDash val="solid"/>
              </a:ln>
              <a:solidFill>
                <a:schemeClr val="bg1"/>
              </a:solidFill>
              <a:latin typeface="+mn-lt"/>
            </a:endParaRP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Trilogy and</a:t>
            </a:r>
          </a:p>
          <a:p>
            <a:pPr algn="ctr" eaLnBrk="1" fontAlgn="auto" hangingPunct="1">
              <a:spcBef>
                <a:spcPts val="0"/>
              </a:spcBef>
              <a:spcAft>
                <a:spcPts val="0"/>
              </a:spcAft>
              <a:defRPr/>
            </a:pPr>
            <a:endParaRPr lang="en-US" sz="2800" dirty="0">
              <a:ln w="18415" cmpd="sng">
                <a:solidFill>
                  <a:srgbClr val="FFFFFF"/>
                </a:solidFill>
                <a:prstDash val="solid"/>
              </a:ln>
              <a:solidFill>
                <a:schemeClr val="bg1"/>
              </a:solidFill>
              <a:latin typeface="+mn-lt"/>
            </a:endParaRP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Separate:</a:t>
            </a:r>
          </a:p>
          <a:p>
            <a:pPr algn="ctr" eaLnBrk="1" fontAlgn="auto" hangingPunct="1">
              <a:spcBef>
                <a:spcPts val="0"/>
              </a:spcBef>
              <a:spcAft>
                <a:spcPts val="0"/>
              </a:spcAft>
              <a:defRPr/>
            </a:pPr>
            <a:r>
              <a:rPr lang="en-US" sz="2800" dirty="0">
                <a:ln w="18415" cmpd="sng">
                  <a:solidFill>
                    <a:srgbClr val="FFFFFF"/>
                  </a:solidFill>
                  <a:prstDash val="solid"/>
                </a:ln>
                <a:solidFill>
                  <a:schemeClr val="bg1"/>
                </a:solidFill>
                <a:latin typeface="+mn-lt"/>
              </a:rPr>
              <a:t>Biology, Chemistry, Physics </a:t>
            </a:r>
          </a:p>
        </p:txBody>
      </p:sp>
      <p:pic>
        <p:nvPicPr>
          <p:cNvPr id="3075" name="Picture 2" descr="https://tse4.mm.bing.net/th?id=OIP.M7f9e4b0f036a7bff3d6fd439c239dcefo0&amp;pid=15.1&amp;P=0&amp;w=324&amp;h=167">
            <a:extLst>
              <a:ext uri="{FF2B5EF4-FFF2-40B4-BE49-F238E27FC236}">
                <a16:creationId xmlns:a16="http://schemas.microsoft.com/office/drawing/2014/main" id="{EFD10DFD-DC45-54D3-0D06-F7D0F276065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67175" y="188913"/>
            <a:ext cx="4941888" cy="251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4" descr="https://sp.yimg.com/ib/th?id=JN.rJ%2b79nQmaZRrtXrGtvrxUw&amp;pid=15.1&amp;P=0">
            <a:extLst>
              <a:ext uri="{FF2B5EF4-FFF2-40B4-BE49-F238E27FC236}">
                <a16:creationId xmlns:a16="http://schemas.microsoft.com/office/drawing/2014/main" id="{DAF98866-DDF2-4287-BD2A-41D6EECE9F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5313" y="2473325"/>
            <a:ext cx="25908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8BEE489-36AA-794E-BC0D-64836C918911}"/>
              </a:ext>
            </a:extLst>
          </p:cNvPr>
          <p:cNvSpPr/>
          <p:nvPr/>
        </p:nvSpPr>
        <p:spPr>
          <a:xfrm>
            <a:off x="468313" y="2690813"/>
            <a:ext cx="3586162" cy="584200"/>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3200" dirty="0">
                <a:solidFill>
                  <a:schemeClr val="tx1"/>
                </a:solidFill>
              </a:rPr>
              <a:t>21. Atomic structure</a:t>
            </a:r>
          </a:p>
        </p:txBody>
      </p:sp>
      <p:sp>
        <p:nvSpPr>
          <p:cNvPr id="5" name="Rectangle 4">
            <a:extLst>
              <a:ext uri="{FF2B5EF4-FFF2-40B4-BE49-F238E27FC236}">
                <a16:creationId xmlns:a16="http://schemas.microsoft.com/office/drawing/2014/main" id="{F42A94A7-471C-304F-65E3-00B8E9662B4C}"/>
              </a:ext>
            </a:extLst>
          </p:cNvPr>
          <p:cNvSpPr/>
          <p:nvPr/>
        </p:nvSpPr>
        <p:spPr>
          <a:xfrm>
            <a:off x="396875" y="4478338"/>
            <a:ext cx="6519863" cy="65881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24. Magnetism and electromagnetism</a:t>
            </a:r>
          </a:p>
        </p:txBody>
      </p:sp>
      <p:sp>
        <p:nvSpPr>
          <p:cNvPr id="6" name="Rectangle 5">
            <a:extLst>
              <a:ext uri="{FF2B5EF4-FFF2-40B4-BE49-F238E27FC236}">
                <a16:creationId xmlns:a16="http://schemas.microsoft.com/office/drawing/2014/main" id="{2DF2C3A1-F494-78E7-15D1-283E47A371B5}"/>
              </a:ext>
            </a:extLst>
          </p:cNvPr>
          <p:cNvSpPr/>
          <p:nvPr/>
        </p:nvSpPr>
        <p:spPr>
          <a:xfrm>
            <a:off x="122238" y="800100"/>
            <a:ext cx="1949450" cy="658813"/>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18. Energy</a:t>
            </a:r>
            <a:endParaRPr lang="en-GB" sz="3200" dirty="0">
              <a:solidFill>
                <a:schemeClr val="tx1"/>
              </a:solidFill>
            </a:endParaRPr>
          </a:p>
        </p:txBody>
      </p:sp>
      <p:sp>
        <p:nvSpPr>
          <p:cNvPr id="8" name="Rectangle 7">
            <a:extLst>
              <a:ext uri="{FF2B5EF4-FFF2-40B4-BE49-F238E27FC236}">
                <a16:creationId xmlns:a16="http://schemas.microsoft.com/office/drawing/2014/main" id="{14C73663-EA53-60BE-8E3B-32157214DFAF}"/>
              </a:ext>
            </a:extLst>
          </p:cNvPr>
          <p:cNvSpPr/>
          <p:nvPr/>
        </p:nvSpPr>
        <p:spPr>
          <a:xfrm>
            <a:off x="5635625" y="3660775"/>
            <a:ext cx="1981200"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 </a:t>
            </a:r>
            <a:r>
              <a:rPr lang="en-GB" sz="3200" dirty="0">
                <a:solidFill>
                  <a:schemeClr val="tx1"/>
                </a:solidFill>
              </a:rPr>
              <a:t>23. Waves</a:t>
            </a:r>
          </a:p>
        </p:txBody>
      </p:sp>
      <p:sp>
        <p:nvSpPr>
          <p:cNvPr id="9" name="Rectangle 8">
            <a:extLst>
              <a:ext uri="{FF2B5EF4-FFF2-40B4-BE49-F238E27FC236}">
                <a16:creationId xmlns:a16="http://schemas.microsoft.com/office/drawing/2014/main" id="{2B780E26-889B-6829-0907-5636FA517FAE}"/>
              </a:ext>
            </a:extLst>
          </p:cNvPr>
          <p:cNvSpPr/>
          <p:nvPr/>
        </p:nvSpPr>
        <p:spPr>
          <a:xfrm>
            <a:off x="3311525" y="3433763"/>
            <a:ext cx="1871663" cy="65881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22. Forces</a:t>
            </a:r>
          </a:p>
        </p:txBody>
      </p:sp>
      <p:sp>
        <p:nvSpPr>
          <p:cNvPr id="10" name="Rectangle 9">
            <a:extLst>
              <a:ext uri="{FF2B5EF4-FFF2-40B4-BE49-F238E27FC236}">
                <a16:creationId xmlns:a16="http://schemas.microsoft.com/office/drawing/2014/main" id="{4D408514-0B6C-9592-9374-96E38FA7ECA1}"/>
              </a:ext>
            </a:extLst>
          </p:cNvPr>
          <p:cNvSpPr/>
          <p:nvPr/>
        </p:nvSpPr>
        <p:spPr>
          <a:xfrm>
            <a:off x="2820988" y="1035050"/>
            <a:ext cx="2446337"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5" dirty="0">
                <a:solidFill>
                  <a:schemeClr val="tx1"/>
                </a:solidFill>
              </a:rPr>
              <a:t>19. Electricity</a:t>
            </a:r>
            <a:endParaRPr lang="en-GB" sz="3200" dirty="0">
              <a:solidFill>
                <a:schemeClr val="tx1"/>
              </a:solidFill>
            </a:endParaRPr>
          </a:p>
        </p:txBody>
      </p:sp>
      <p:sp>
        <p:nvSpPr>
          <p:cNvPr id="11" name="Rectangle 10">
            <a:extLst>
              <a:ext uri="{FF2B5EF4-FFF2-40B4-BE49-F238E27FC236}">
                <a16:creationId xmlns:a16="http://schemas.microsoft.com/office/drawing/2014/main" id="{3155F0F5-5C7A-BE3A-39D8-C7648ADF5954}"/>
              </a:ext>
            </a:extLst>
          </p:cNvPr>
          <p:cNvSpPr/>
          <p:nvPr/>
        </p:nvSpPr>
        <p:spPr>
          <a:xfrm>
            <a:off x="971550" y="1873250"/>
            <a:ext cx="4822825"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20. Particle model of matter</a:t>
            </a:r>
            <a:endParaRPr lang="en-GB" sz="3200" dirty="0">
              <a:solidFill>
                <a:schemeClr val="tx1"/>
              </a:solidFill>
            </a:endParaRPr>
          </a:p>
        </p:txBody>
      </p:sp>
      <p:sp>
        <p:nvSpPr>
          <p:cNvPr id="13" name="Footer Placeholder 3">
            <a:extLst>
              <a:ext uri="{FF2B5EF4-FFF2-40B4-BE49-F238E27FC236}">
                <a16:creationId xmlns:a16="http://schemas.microsoft.com/office/drawing/2014/main" id="{9467394A-9116-1A96-0799-241EF3DCD4EA}"/>
              </a:ext>
            </a:extLst>
          </p:cNvPr>
          <p:cNvSpPr>
            <a:spLocks noGrp="1"/>
          </p:cNvSpPr>
          <p:nvPr>
            <p:ph type="ftr" sz="quarter" idx="11"/>
          </p:nvPr>
        </p:nvSpPr>
        <p:spPr>
          <a:xfrm>
            <a:off x="1966913" y="6424613"/>
            <a:ext cx="4964112" cy="123825"/>
          </a:xfrm>
        </p:spPr>
        <p:txBody>
          <a:bodyPr/>
          <a:lstStyle/>
          <a:p>
            <a:pPr>
              <a:defRPr/>
            </a:pPr>
            <a:r>
              <a:rPr lang="en-US" dirty="0"/>
              <a:t>Copyright © AQA and its licensors. All rights reserved.</a:t>
            </a:r>
          </a:p>
        </p:txBody>
      </p:sp>
      <p:sp>
        <p:nvSpPr>
          <p:cNvPr id="16" name="Rectangle 15">
            <a:extLst>
              <a:ext uri="{FF2B5EF4-FFF2-40B4-BE49-F238E27FC236}">
                <a16:creationId xmlns:a16="http://schemas.microsoft.com/office/drawing/2014/main" id="{34954C17-D78F-2E6E-C19D-168A9707856E}"/>
              </a:ext>
            </a:extLst>
          </p:cNvPr>
          <p:cNvSpPr/>
          <p:nvPr/>
        </p:nvSpPr>
        <p:spPr>
          <a:xfrm>
            <a:off x="6227763" y="722313"/>
            <a:ext cx="2719387" cy="2216150"/>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sz="2400" b="1" spc="5" dirty="0">
                <a:solidFill>
                  <a:schemeClr val="tx1"/>
                </a:solidFill>
              </a:rPr>
              <a:t>Within some units there is some exclusive separate science (physics only) content.</a:t>
            </a:r>
            <a:endParaRPr lang="en-GB" sz="2400" b="1" dirty="0">
              <a:solidFill>
                <a:schemeClr val="tx1"/>
              </a:solidFill>
            </a:endParaRPr>
          </a:p>
        </p:txBody>
      </p:sp>
      <p:sp>
        <p:nvSpPr>
          <p:cNvPr id="17" name="Rectangle 16">
            <a:extLst>
              <a:ext uri="{FF2B5EF4-FFF2-40B4-BE49-F238E27FC236}">
                <a16:creationId xmlns:a16="http://schemas.microsoft.com/office/drawing/2014/main" id="{23A966A2-A9DA-1D74-6E24-FD9535C850CD}"/>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Physics subject content - Trilogy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76E1EB-7B47-0B3C-4219-831362565B55}"/>
              </a:ext>
            </a:extLst>
          </p:cNvPr>
          <p:cNvSpPr/>
          <p:nvPr/>
        </p:nvSpPr>
        <p:spPr>
          <a:xfrm>
            <a:off x="0" y="-28222"/>
            <a:ext cx="9144000" cy="707886"/>
          </a:xfrm>
          <a:prstGeom prst="rect">
            <a:avLst/>
          </a:prstGeom>
          <a:solidFill>
            <a:schemeClr val="accent6">
              <a:lumMod val="50000"/>
            </a:schemeClr>
          </a:solidFill>
          <a:ln>
            <a:solidFill>
              <a:schemeClr val="tx2">
                <a:lumMod val="75000"/>
              </a:schemeClr>
            </a:solidFill>
          </a:ln>
        </p:spPr>
        <p:txBody>
          <a:bodyPr>
            <a:spAutoFit/>
          </a:bodyPr>
          <a:lstStyle/>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Compulsory practical work,  15 % of exam - 10 investigations for each single GCSE,</a:t>
            </a:r>
          </a:p>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                                                            21 investigations for Trilogy</a:t>
            </a:r>
          </a:p>
        </p:txBody>
      </p:sp>
      <p:graphicFrame>
        <p:nvGraphicFramePr>
          <p:cNvPr id="3" name="Table 2">
            <a:extLst>
              <a:ext uri="{FF2B5EF4-FFF2-40B4-BE49-F238E27FC236}">
                <a16:creationId xmlns:a16="http://schemas.microsoft.com/office/drawing/2014/main" id="{096F4320-A293-E98C-9ABF-DCF91D5FB2E5}"/>
              </a:ext>
            </a:extLst>
          </p:cNvPr>
          <p:cNvGraphicFramePr>
            <a:graphicFrameLocks noGrp="1"/>
          </p:cNvGraphicFramePr>
          <p:nvPr/>
        </p:nvGraphicFramePr>
        <p:xfrm>
          <a:off x="0" y="617538"/>
          <a:ext cx="9144000" cy="6400800"/>
        </p:xfrm>
        <a:graphic>
          <a:graphicData uri="http://schemas.openxmlformats.org/drawingml/2006/table">
            <a:tbl>
              <a:tblPr firstRow="1" bandRow="1">
                <a:tableStyleId>{5940675A-B579-460E-94D1-54222C63F5DA}</a:tableStyleId>
              </a:tblPr>
              <a:tblGrid>
                <a:gridCol w="2627784">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3347864">
                  <a:extLst>
                    <a:ext uri="{9D8B030D-6E8A-4147-A177-3AD203B41FA5}">
                      <a16:colId xmlns:a16="http://schemas.microsoft.com/office/drawing/2014/main" val="20002"/>
                    </a:ext>
                  </a:extLst>
                </a:gridCol>
              </a:tblGrid>
              <a:tr h="0">
                <a:tc>
                  <a:txBody>
                    <a:bodyPr/>
                    <a:lstStyle/>
                    <a:p>
                      <a:r>
                        <a:rPr lang="en-GB" sz="1800" dirty="0"/>
                        <a:t>Biology</a:t>
                      </a:r>
                    </a:p>
                  </a:txBody>
                  <a:tcPr>
                    <a:solidFill>
                      <a:schemeClr val="bg1"/>
                    </a:solidFill>
                  </a:tcPr>
                </a:tc>
                <a:tc>
                  <a:txBody>
                    <a:bodyPr/>
                    <a:lstStyle/>
                    <a:p>
                      <a:r>
                        <a:rPr lang="en-GB" sz="1800" dirty="0"/>
                        <a:t>Chemistry</a:t>
                      </a:r>
                    </a:p>
                  </a:txBody>
                  <a:tcPr>
                    <a:solidFill>
                      <a:schemeClr val="bg1"/>
                    </a:solidFill>
                  </a:tcPr>
                </a:tc>
                <a:tc>
                  <a:txBody>
                    <a:bodyPr/>
                    <a:lstStyle/>
                    <a:p>
                      <a:r>
                        <a:rPr lang="en-GB" sz="1800" dirty="0"/>
                        <a:t>Physics</a:t>
                      </a:r>
                    </a:p>
                  </a:txBody>
                  <a:tcPr>
                    <a:solidFill>
                      <a:schemeClr val="bg1"/>
                    </a:solidFill>
                  </a:tcPr>
                </a:tc>
                <a:extLst>
                  <a:ext uri="{0D108BD9-81ED-4DB2-BD59-A6C34878D82A}">
                    <a16:rowId xmlns:a16="http://schemas.microsoft.com/office/drawing/2014/main" val="10000"/>
                  </a:ext>
                </a:extLst>
              </a:tr>
              <a:tr h="370840">
                <a:tc>
                  <a:txBody>
                    <a:bodyPr/>
                    <a:lstStyle/>
                    <a:p>
                      <a:r>
                        <a:rPr lang="en-GB" sz="1050" dirty="0"/>
                        <a:t>1.  Use a light microscope</a:t>
                      </a:r>
                      <a:r>
                        <a:rPr lang="en-GB" sz="1050" baseline="0" dirty="0"/>
                        <a:t> to observe, draw and label a selection of plant and animal cells. A magnification scale must be included.</a:t>
                      </a:r>
                      <a:endParaRPr lang="en-GB"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1.  Preparation of a pure,</a:t>
                      </a:r>
                      <a:r>
                        <a:rPr lang="en-GB" sz="1050" baseline="0" dirty="0"/>
                        <a:t> dry sample of a soluble salt from an insoluble oxide or carbonate.</a:t>
                      </a:r>
                      <a:endParaRPr lang="en-GB" sz="1050" dirty="0"/>
                    </a:p>
                    <a:p>
                      <a:endParaRPr lang="en-GB" sz="1050" dirty="0"/>
                    </a:p>
                  </a:txBody>
                  <a:tcPr>
                    <a:solidFill>
                      <a:schemeClr val="bg1"/>
                    </a:solidFill>
                  </a:tcPr>
                </a:tc>
                <a:tc>
                  <a:txBody>
                    <a:bodyPr/>
                    <a:lstStyle/>
                    <a:p>
                      <a:r>
                        <a:rPr lang="en-GB" sz="1050" dirty="0"/>
                        <a:t>1.  Determine</a:t>
                      </a:r>
                      <a:r>
                        <a:rPr lang="en-GB" sz="1050" baseline="0" dirty="0"/>
                        <a:t> the specific heat capacity.  Linking the decrease of one energy store to the increase in temperature.</a:t>
                      </a:r>
                      <a:endParaRPr lang="en-GB" sz="1050" dirty="0"/>
                    </a:p>
                  </a:txBody>
                  <a:tcPr>
                    <a:solidFill>
                      <a:schemeClr val="bg1"/>
                    </a:solidFill>
                  </a:tcPr>
                </a:tc>
                <a:extLst>
                  <a:ext uri="{0D108BD9-81ED-4DB2-BD59-A6C34878D82A}">
                    <a16:rowId xmlns:a16="http://schemas.microsoft.com/office/drawing/2014/main" val="10001"/>
                  </a:ext>
                </a:extLst>
              </a:tr>
              <a:tr h="370840">
                <a:tc>
                  <a:txBody>
                    <a:bodyPr/>
                    <a:lstStyle/>
                    <a:p>
                      <a:r>
                        <a:rPr lang="en-GB" sz="1050" dirty="0"/>
                        <a:t>2.  Effect of antiseptics or antibiotics on bacterial growth using agar plates and measuring</a:t>
                      </a:r>
                      <a:r>
                        <a:rPr lang="en-GB" sz="1050" baseline="0" dirty="0"/>
                        <a:t> zones of inhibition.</a:t>
                      </a:r>
                      <a:r>
                        <a:rPr lang="en-GB" sz="1050" dirty="0"/>
                        <a:t> (Biology only).</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2.  Titration –</a:t>
                      </a:r>
                      <a:r>
                        <a:rPr lang="en-GB" sz="1050" baseline="0" dirty="0"/>
                        <a:t> determining reacting volumes (HT only), determination of the concentration of one of the solutions in </a:t>
                      </a:r>
                      <a:r>
                        <a:rPr lang="en-GB" sz="1050" baseline="0" dirty="0" err="1"/>
                        <a:t>mol</a:t>
                      </a:r>
                      <a:r>
                        <a:rPr lang="en-GB" sz="1050" baseline="0" dirty="0"/>
                        <a:t>/dm</a:t>
                      </a:r>
                      <a:r>
                        <a:rPr lang="en-GB" sz="1050" baseline="30000" dirty="0"/>
                        <a:t>3</a:t>
                      </a:r>
                      <a:r>
                        <a:rPr lang="en-GB" sz="1050" baseline="0" dirty="0"/>
                        <a:t> and g/dm</a:t>
                      </a:r>
                      <a:r>
                        <a:rPr lang="en-GB" sz="1050" baseline="30000" dirty="0"/>
                        <a:t>3</a:t>
                      </a:r>
                      <a:r>
                        <a:rPr lang="en-GB" sz="1050" baseline="0" dirty="0"/>
                        <a:t> (Chemistry only)</a:t>
                      </a:r>
                      <a:endParaRPr lang="en-GB" sz="1050" dirty="0"/>
                    </a:p>
                  </a:txBody>
                  <a:tcPr>
                    <a:solidFill>
                      <a:schemeClr val="bg1"/>
                    </a:solidFill>
                  </a:tcPr>
                </a:tc>
                <a:tc>
                  <a:txBody>
                    <a:bodyPr/>
                    <a:lstStyle/>
                    <a:p>
                      <a:r>
                        <a:rPr lang="en-GB" sz="1050" dirty="0"/>
                        <a:t>2.</a:t>
                      </a:r>
                      <a:r>
                        <a:rPr lang="en-GB" sz="1050" baseline="0" dirty="0"/>
                        <a:t>  Effectiveness of different materials as thermal insulators and the factors that may affect the thermal insulation properties of a material. (Physics only)</a:t>
                      </a:r>
                      <a:endParaRPr lang="en-GB" sz="1050" dirty="0"/>
                    </a:p>
                  </a:txBody>
                  <a:tcPr>
                    <a:solidFill>
                      <a:schemeClr val="bg1"/>
                    </a:solidFill>
                  </a:tcPr>
                </a:tc>
                <a:extLst>
                  <a:ext uri="{0D108BD9-81ED-4DB2-BD59-A6C34878D82A}">
                    <a16:rowId xmlns:a16="http://schemas.microsoft.com/office/drawing/2014/main" val="10002"/>
                  </a:ext>
                </a:extLst>
              </a:tr>
              <a:tr h="370840">
                <a:tc>
                  <a:txBody>
                    <a:bodyPr/>
                    <a:lstStyle/>
                    <a:p>
                      <a:r>
                        <a:rPr lang="en-GB" sz="1050" dirty="0"/>
                        <a:t>3.  Effect of a range of concentrations</a:t>
                      </a:r>
                      <a:r>
                        <a:rPr lang="en-GB" sz="1050" baseline="0" dirty="0"/>
                        <a:t> of </a:t>
                      </a:r>
                      <a:r>
                        <a:rPr lang="en-GB" sz="1050" dirty="0"/>
                        <a:t>salt or sugar solutions on the mass of plant tissue.</a:t>
                      </a:r>
                    </a:p>
                  </a:txBody>
                  <a:tcPr>
                    <a:solidFill>
                      <a:schemeClr val="bg1"/>
                    </a:solidFill>
                  </a:tcPr>
                </a:tc>
                <a:tc>
                  <a:txBody>
                    <a:bodyPr/>
                    <a:lstStyle/>
                    <a:p>
                      <a:r>
                        <a:rPr lang="en-GB" sz="1050" dirty="0"/>
                        <a:t>3.  Electrolysis of aqueous solutions.</a:t>
                      </a:r>
                      <a:r>
                        <a:rPr lang="en-GB" sz="1050" baseline="0" dirty="0"/>
                        <a:t>  An investigation involving developing a hypothesis.</a:t>
                      </a:r>
                      <a:endParaRPr lang="en-GB" sz="1050" dirty="0"/>
                    </a:p>
                  </a:txBody>
                  <a:tcPr>
                    <a:solidFill>
                      <a:schemeClr val="bg1"/>
                    </a:solidFill>
                  </a:tcPr>
                </a:tc>
                <a:tc>
                  <a:txBody>
                    <a:bodyPr/>
                    <a:lstStyle/>
                    <a:p>
                      <a:r>
                        <a:rPr lang="en-GB" sz="1050" dirty="0"/>
                        <a:t>3. </a:t>
                      </a:r>
                      <a:r>
                        <a:rPr lang="en-GB" sz="1050" baseline="0" dirty="0"/>
                        <a:t> Factors affecting the resistance of electrical circuits, including: length of a wire, resistors in series and parallel. </a:t>
                      </a:r>
                      <a:endParaRPr lang="en-GB" sz="1050" dirty="0"/>
                    </a:p>
                  </a:txBody>
                  <a:tcPr>
                    <a:solidFill>
                      <a:schemeClr val="bg1"/>
                    </a:solidFill>
                  </a:tcPr>
                </a:tc>
                <a:extLst>
                  <a:ext uri="{0D108BD9-81ED-4DB2-BD59-A6C34878D82A}">
                    <a16:rowId xmlns:a16="http://schemas.microsoft.com/office/drawing/2014/main" val="10003"/>
                  </a:ext>
                </a:extLst>
              </a:tr>
              <a:tr h="370840">
                <a:tc>
                  <a:txBody>
                    <a:bodyPr/>
                    <a:lstStyle/>
                    <a:p>
                      <a:r>
                        <a:rPr lang="en-GB" sz="1050" dirty="0"/>
                        <a:t>4.  Use qualitative</a:t>
                      </a:r>
                      <a:r>
                        <a:rPr lang="en-GB" sz="1050" baseline="0" dirty="0"/>
                        <a:t> reagents to test for a range of carbohydrates, lipids and proteins.</a:t>
                      </a:r>
                      <a:endParaRPr lang="en-GB" sz="1050" dirty="0"/>
                    </a:p>
                  </a:txBody>
                  <a:tcPr>
                    <a:solidFill>
                      <a:schemeClr val="bg1"/>
                    </a:solidFill>
                  </a:tcPr>
                </a:tc>
                <a:tc>
                  <a:txBody>
                    <a:bodyPr/>
                    <a:lstStyle/>
                    <a:p>
                      <a:r>
                        <a:rPr lang="en-GB" sz="1050" dirty="0"/>
                        <a:t>4.  Variables that affect temperature changes in reacting solutions – acid plus metals, acid plus carbonates, neutralisation, displacement of metals.</a:t>
                      </a:r>
                    </a:p>
                  </a:txBody>
                  <a:tcPr>
                    <a:solidFill>
                      <a:schemeClr val="bg1"/>
                    </a:solidFill>
                  </a:tcPr>
                </a:tc>
                <a:tc>
                  <a:txBody>
                    <a:bodyPr/>
                    <a:lstStyle/>
                    <a:p>
                      <a:r>
                        <a:rPr lang="en-GB" sz="1050" dirty="0"/>
                        <a:t>4.  Investigate I-V characteristics of a filament lamp, a diode,</a:t>
                      </a:r>
                      <a:r>
                        <a:rPr lang="en-GB" sz="1050" baseline="0" dirty="0"/>
                        <a:t> and a resistor at constant temperature.</a:t>
                      </a:r>
                      <a:endParaRPr lang="en-GB" sz="1050" dirty="0"/>
                    </a:p>
                  </a:txBody>
                  <a:tcPr>
                    <a:solidFill>
                      <a:schemeClr val="bg1"/>
                    </a:solidFill>
                  </a:tcPr>
                </a:tc>
                <a:extLst>
                  <a:ext uri="{0D108BD9-81ED-4DB2-BD59-A6C34878D82A}">
                    <a16:rowId xmlns:a16="http://schemas.microsoft.com/office/drawing/2014/main" val="10004"/>
                  </a:ext>
                </a:extLst>
              </a:tr>
              <a:tr h="370840">
                <a:tc>
                  <a:txBody>
                    <a:bodyPr/>
                    <a:lstStyle/>
                    <a:p>
                      <a:r>
                        <a:rPr lang="en-GB" sz="1050" dirty="0"/>
                        <a:t>5.  Effect of pH on the</a:t>
                      </a:r>
                      <a:r>
                        <a:rPr lang="en-GB" sz="1050" baseline="0" dirty="0"/>
                        <a:t> rate of reaction of amylase enzyme.</a:t>
                      </a:r>
                      <a:endParaRPr lang="en-GB"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Changes in concentration affecting the rates of reactions,</a:t>
                      </a:r>
                      <a:r>
                        <a:rPr lang="en-GB" sz="1050" baseline="0" dirty="0"/>
                        <a:t> methods involving: measuring the volume of a gas, change in turbidity. An investigation involving developing a hypothesis.</a:t>
                      </a:r>
                      <a:endParaRPr lang="en-GB"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Determine the densities of regular and irregular shaped objects. Dimensions</a:t>
                      </a:r>
                      <a:r>
                        <a:rPr lang="en-GB" sz="1050" baseline="0" dirty="0"/>
                        <a:t> to be measured using ruler, </a:t>
                      </a:r>
                      <a:r>
                        <a:rPr lang="en-GB" sz="1050" baseline="0" dirty="0" err="1"/>
                        <a:t>micrometer</a:t>
                      </a:r>
                      <a:r>
                        <a:rPr lang="en-GB" sz="1050" baseline="0" dirty="0"/>
                        <a:t> or Vernier callipers.  Displacement technique for irregularly shaped objects.</a:t>
                      </a:r>
                      <a:endParaRPr lang="en-GB" sz="1050" dirty="0"/>
                    </a:p>
                  </a:txBody>
                  <a:tcPr>
                    <a:solidFill>
                      <a:schemeClr val="bg1"/>
                    </a:solidFill>
                  </a:tcPr>
                </a:tc>
                <a:extLst>
                  <a:ext uri="{0D108BD9-81ED-4DB2-BD59-A6C34878D82A}">
                    <a16:rowId xmlns:a16="http://schemas.microsoft.com/office/drawing/2014/main" val="10005"/>
                  </a:ext>
                </a:extLst>
              </a:tr>
              <a:tr h="370840">
                <a:tc>
                  <a:txBody>
                    <a:bodyPr/>
                    <a:lstStyle/>
                    <a:p>
                      <a:r>
                        <a:rPr lang="en-GB" sz="1050" dirty="0"/>
                        <a:t>6.  Effect of light</a:t>
                      </a:r>
                      <a:r>
                        <a:rPr lang="en-GB" sz="1050" baseline="0" dirty="0"/>
                        <a:t> intensity on the rate of photosynthesis using an aquatic organism such as pondweed.</a:t>
                      </a:r>
                      <a:endParaRPr lang="en-GB" sz="1050" dirty="0"/>
                    </a:p>
                  </a:txBody>
                  <a:tcPr>
                    <a:solidFill>
                      <a:schemeClr val="bg1"/>
                    </a:solidFill>
                  </a:tcPr>
                </a:tc>
                <a:tc>
                  <a:txBody>
                    <a:bodyPr/>
                    <a:lstStyle/>
                    <a:p>
                      <a:r>
                        <a:rPr lang="en-GB" sz="1050" dirty="0"/>
                        <a:t>6.  Paper chromatography.  Calculation of </a:t>
                      </a:r>
                      <a:r>
                        <a:rPr lang="en-GB" sz="1050" dirty="0" err="1"/>
                        <a:t>R</a:t>
                      </a:r>
                      <a:r>
                        <a:rPr lang="en-GB" sz="1050" baseline="-25000" dirty="0" err="1"/>
                        <a:t>f</a:t>
                      </a:r>
                      <a:r>
                        <a:rPr lang="en-GB" sz="1050" baseline="0" dirty="0"/>
                        <a:t> values.</a:t>
                      </a:r>
                      <a:endParaRPr lang="en-GB"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6.  Relationship between force and extension</a:t>
                      </a:r>
                      <a:r>
                        <a:rPr lang="en-GB" sz="1050" baseline="0" dirty="0"/>
                        <a:t> for a spring.</a:t>
                      </a:r>
                      <a:endParaRPr lang="en-GB" sz="1050" dirty="0"/>
                    </a:p>
                    <a:p>
                      <a:endParaRPr lang="en-GB" sz="1050" dirty="0"/>
                    </a:p>
                  </a:txBody>
                  <a:tcPr>
                    <a:solidFill>
                      <a:schemeClr val="bg1"/>
                    </a:solidFill>
                  </a:tcPr>
                </a:tc>
                <a:extLst>
                  <a:ext uri="{0D108BD9-81ED-4DB2-BD59-A6C34878D82A}">
                    <a16:rowId xmlns:a16="http://schemas.microsoft.com/office/drawing/2014/main" val="10006"/>
                  </a:ext>
                </a:extLst>
              </a:tr>
              <a:tr h="370840">
                <a:tc>
                  <a:txBody>
                    <a:bodyPr/>
                    <a:lstStyle/>
                    <a:p>
                      <a:r>
                        <a:rPr lang="en-GB" sz="1050" dirty="0"/>
                        <a:t>7.</a:t>
                      </a:r>
                      <a:r>
                        <a:rPr lang="en-GB" sz="1050" baseline="0" dirty="0"/>
                        <a:t>  Effect of a factor on human reaction time.</a:t>
                      </a:r>
                      <a:endParaRPr lang="en-GB" sz="1050" dirty="0"/>
                    </a:p>
                  </a:txBody>
                  <a:tcPr>
                    <a:solidFill>
                      <a:schemeClr val="bg1"/>
                    </a:solidFill>
                  </a:tcPr>
                </a:tc>
                <a:tc>
                  <a:txBody>
                    <a:bodyPr/>
                    <a:lstStyle/>
                    <a:p>
                      <a:r>
                        <a:rPr lang="en-GB" sz="1050" dirty="0"/>
                        <a:t>7.  Use of chemical tests</a:t>
                      </a:r>
                      <a:r>
                        <a:rPr lang="en-GB" sz="1050" baseline="0" dirty="0"/>
                        <a:t> to identify the ions in unknown single ionic compounds covering the ions from sections FLAME TESTS through to SULFATES. (Chemistry only)</a:t>
                      </a:r>
                      <a:endParaRPr lang="en-GB" sz="1050" dirty="0"/>
                    </a:p>
                  </a:txBody>
                  <a:tcPr>
                    <a:solidFill>
                      <a:schemeClr val="bg1"/>
                    </a:solidFill>
                  </a:tcPr>
                </a:tc>
                <a:tc>
                  <a:txBody>
                    <a:bodyPr/>
                    <a:lstStyle/>
                    <a:p>
                      <a:r>
                        <a:rPr lang="en-GB" sz="1050" dirty="0"/>
                        <a:t>7.  Effect of varying the force on the acceleration of an object</a:t>
                      </a:r>
                      <a:r>
                        <a:rPr lang="en-GB" sz="1050" baseline="0" dirty="0"/>
                        <a:t> of constant mass.  Effect of varying the mass of an object on the acceleration produced by a constant force.</a:t>
                      </a:r>
                      <a:endParaRPr lang="en-GB" sz="1050" dirty="0"/>
                    </a:p>
                  </a:txBody>
                  <a:tcPr>
                    <a:solidFill>
                      <a:schemeClr val="bg1"/>
                    </a:solidFill>
                  </a:tcPr>
                </a:tc>
                <a:extLst>
                  <a:ext uri="{0D108BD9-81ED-4DB2-BD59-A6C34878D82A}">
                    <a16:rowId xmlns:a16="http://schemas.microsoft.com/office/drawing/2014/main" val="10007"/>
                  </a:ext>
                </a:extLst>
              </a:tr>
              <a:tr h="370840">
                <a:tc>
                  <a:txBody>
                    <a:bodyPr/>
                    <a:lstStyle/>
                    <a:p>
                      <a:r>
                        <a:rPr lang="en-GB" sz="1050" dirty="0"/>
                        <a:t>8.  Effect of light or gravity on the growth of newly germinated seedlings (Biology only)</a:t>
                      </a:r>
                    </a:p>
                  </a:txBody>
                  <a:tcPr>
                    <a:solidFill>
                      <a:schemeClr val="bg1"/>
                    </a:solidFill>
                  </a:tcPr>
                </a:tc>
                <a:tc>
                  <a:txBody>
                    <a:bodyPr/>
                    <a:lstStyle/>
                    <a:p>
                      <a:r>
                        <a:rPr lang="en-GB" sz="1050" dirty="0"/>
                        <a:t>8.  Analysis and purification of water samples from different sources, including pH, dissolved solids and distillation.</a:t>
                      </a:r>
                    </a:p>
                  </a:txBody>
                  <a:tcPr>
                    <a:solidFill>
                      <a:schemeClr val="bg1"/>
                    </a:solidFill>
                  </a:tcPr>
                </a:tc>
                <a:tc>
                  <a:txBody>
                    <a:bodyPr/>
                    <a:lstStyle/>
                    <a:p>
                      <a:r>
                        <a:rPr lang="en-GB" sz="1050" dirty="0"/>
                        <a:t>8.  Make observations to identify the suitability of apparatus to measure the speed of waves in a ripple tank and waves in a solid and take appropriate measurements.</a:t>
                      </a:r>
                    </a:p>
                  </a:txBody>
                  <a:tcPr>
                    <a:solidFill>
                      <a:schemeClr val="bg1"/>
                    </a:solidFill>
                  </a:tcPr>
                </a:tc>
                <a:extLst>
                  <a:ext uri="{0D108BD9-81ED-4DB2-BD59-A6C34878D82A}">
                    <a16:rowId xmlns:a16="http://schemas.microsoft.com/office/drawing/2014/main" val="10008"/>
                  </a:ext>
                </a:extLst>
              </a:tr>
              <a:tr h="370840">
                <a:tc>
                  <a:txBody>
                    <a:bodyPr/>
                    <a:lstStyle/>
                    <a:p>
                      <a:r>
                        <a:rPr lang="en-GB" sz="1050" dirty="0"/>
                        <a:t>9. </a:t>
                      </a:r>
                      <a:r>
                        <a:rPr lang="en-GB" sz="1050" baseline="0" dirty="0"/>
                        <a:t> Use sampling techniques to investigate the effect of a factor on the distribution of a common species.</a:t>
                      </a:r>
                      <a:endParaRPr lang="en-GB" sz="1050" dirty="0"/>
                    </a:p>
                  </a:txBody>
                  <a:tcPr>
                    <a:solidFill>
                      <a:schemeClr val="bg1"/>
                    </a:solidFill>
                  </a:tcPr>
                </a:tc>
                <a:tc>
                  <a:txBody>
                    <a:bodyPr/>
                    <a:lstStyle/>
                    <a:p>
                      <a:endParaRPr lang="en-GB" sz="1050"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9.  Reflection by different types of surface.</a:t>
                      </a:r>
                      <a:r>
                        <a:rPr lang="en-GB" sz="1050" baseline="0" dirty="0"/>
                        <a:t> Refraction by different substances (Physics only).</a:t>
                      </a:r>
                      <a:r>
                        <a:rPr lang="en-GB" sz="1050" dirty="0"/>
                        <a:t> </a:t>
                      </a:r>
                    </a:p>
                  </a:txBody>
                  <a:tcPr>
                    <a:solidFill>
                      <a:schemeClr val="bg1"/>
                    </a:solidFill>
                  </a:tcPr>
                </a:tc>
                <a:extLst>
                  <a:ext uri="{0D108BD9-81ED-4DB2-BD59-A6C34878D82A}">
                    <a16:rowId xmlns:a16="http://schemas.microsoft.com/office/drawing/2014/main" val="10009"/>
                  </a:ext>
                </a:extLst>
              </a:tr>
              <a:tr h="370840">
                <a:tc>
                  <a:txBody>
                    <a:bodyPr/>
                    <a:lstStyle/>
                    <a:p>
                      <a:r>
                        <a:rPr lang="en-GB" sz="1050" dirty="0"/>
                        <a:t>10.  Effect of temperature</a:t>
                      </a:r>
                      <a:r>
                        <a:rPr lang="en-GB" sz="1050" baseline="0" dirty="0"/>
                        <a:t> </a:t>
                      </a:r>
                      <a:r>
                        <a:rPr lang="en-GB" sz="1050" dirty="0"/>
                        <a:t>on the rate of decay of fresh milk by measuring pH change. </a:t>
                      </a:r>
                      <a:r>
                        <a:rPr lang="en-GB" sz="1050" baseline="0" dirty="0"/>
                        <a:t> (Biology only)</a:t>
                      </a:r>
                      <a:endParaRPr lang="en-GB" sz="1050" dirty="0"/>
                    </a:p>
                  </a:txBody>
                  <a:tcPr>
                    <a:solidFill>
                      <a:schemeClr val="bg1"/>
                    </a:solidFill>
                  </a:tcPr>
                </a:tc>
                <a:tc>
                  <a:txBody>
                    <a:bodyPr/>
                    <a:lstStyle/>
                    <a:p>
                      <a:endParaRPr lang="en-GB" sz="1050" dirty="0"/>
                    </a:p>
                  </a:txBody>
                  <a:tcPr>
                    <a:solidFill>
                      <a:schemeClr val="bg1"/>
                    </a:solidFill>
                  </a:tcPr>
                </a:tc>
                <a:tc>
                  <a:txBody>
                    <a:bodyPr/>
                    <a:lstStyle/>
                    <a:p>
                      <a:r>
                        <a:rPr lang="en-GB" sz="1050" dirty="0"/>
                        <a:t>10.  How</a:t>
                      </a:r>
                      <a:r>
                        <a:rPr lang="en-GB" sz="1050" baseline="0" dirty="0"/>
                        <a:t> the amount of infrared radiation absorbed or radiated by a surface depends on the nature of that surface.</a:t>
                      </a:r>
                      <a:endParaRPr lang="en-GB" sz="1050" dirty="0"/>
                    </a:p>
                  </a:txBody>
                  <a:tcPr>
                    <a:solidFill>
                      <a:schemeClr val="bg1"/>
                    </a:solidFill>
                  </a:tcPr>
                </a:tc>
                <a:extLst>
                  <a:ext uri="{0D108BD9-81ED-4DB2-BD59-A6C34878D82A}">
                    <a16:rowId xmlns:a16="http://schemas.microsoft.com/office/drawing/2014/main" val="10010"/>
                  </a:ext>
                </a:extLst>
              </a:tr>
            </a:tbl>
          </a:graphicData>
        </a:graphic>
      </p:graphicFrame>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29C53E7-5E05-42C4-34D0-E9C84C16CB95}"/>
              </a:ext>
            </a:extLst>
          </p:cNvPr>
          <p:cNvSpPr/>
          <p:nvPr/>
        </p:nvSpPr>
        <p:spPr>
          <a:xfrm>
            <a:off x="0" y="-28222"/>
            <a:ext cx="9144000" cy="707886"/>
          </a:xfrm>
          <a:prstGeom prst="rect">
            <a:avLst/>
          </a:prstGeom>
          <a:solidFill>
            <a:schemeClr val="accent6">
              <a:lumMod val="50000"/>
            </a:schemeClr>
          </a:solidFill>
          <a:ln>
            <a:solidFill>
              <a:schemeClr val="tx2">
                <a:lumMod val="75000"/>
              </a:schemeClr>
            </a:solidFill>
          </a:ln>
        </p:spPr>
        <p:txBody>
          <a:bodyPr>
            <a:spAutoFit/>
          </a:bodyPr>
          <a:lstStyle/>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Compulsory practical work,  15 % of exam - 10 investigations for each single GCSE,</a:t>
            </a:r>
          </a:p>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                                                            </a:t>
            </a:r>
          </a:p>
        </p:txBody>
      </p:sp>
      <p:graphicFrame>
        <p:nvGraphicFramePr>
          <p:cNvPr id="3" name="Table 2">
            <a:extLst>
              <a:ext uri="{FF2B5EF4-FFF2-40B4-BE49-F238E27FC236}">
                <a16:creationId xmlns:a16="http://schemas.microsoft.com/office/drawing/2014/main" id="{981644C6-17BE-C764-88B0-AF8AA5EBE632}"/>
              </a:ext>
            </a:extLst>
          </p:cNvPr>
          <p:cNvGraphicFramePr>
            <a:graphicFrameLocks noGrp="1"/>
          </p:cNvGraphicFramePr>
          <p:nvPr/>
        </p:nvGraphicFramePr>
        <p:xfrm>
          <a:off x="0" y="617220"/>
          <a:ext cx="9144000" cy="6400800"/>
        </p:xfrm>
        <a:graphic>
          <a:graphicData uri="http://schemas.openxmlformats.org/drawingml/2006/table">
            <a:tbl>
              <a:tblPr firstRow="1" bandRow="1">
                <a:tableStyleId>{08FB837D-C827-4EFA-A057-4D05807E0F7C}</a:tableStyleId>
              </a:tblPr>
              <a:tblGrid>
                <a:gridCol w="2627784">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3347864">
                  <a:extLst>
                    <a:ext uri="{9D8B030D-6E8A-4147-A177-3AD203B41FA5}">
                      <a16:colId xmlns:a16="http://schemas.microsoft.com/office/drawing/2014/main" val="20002"/>
                    </a:ext>
                  </a:extLst>
                </a:gridCol>
              </a:tblGrid>
              <a:tr h="0">
                <a:tc>
                  <a:txBody>
                    <a:bodyPr/>
                    <a:lstStyle/>
                    <a:p>
                      <a:r>
                        <a:rPr lang="en-GB" sz="1800" dirty="0"/>
                        <a:t>Biology</a:t>
                      </a:r>
                    </a:p>
                  </a:txBody>
                  <a:tcPr/>
                </a:tc>
                <a:tc>
                  <a:txBody>
                    <a:bodyPr/>
                    <a:lstStyle/>
                    <a:p>
                      <a:r>
                        <a:rPr lang="en-GB" sz="1800" dirty="0"/>
                        <a:t>Chemistry</a:t>
                      </a:r>
                    </a:p>
                  </a:txBody>
                  <a:tcPr/>
                </a:tc>
                <a:tc>
                  <a:txBody>
                    <a:bodyPr/>
                    <a:lstStyle/>
                    <a:p>
                      <a:r>
                        <a:rPr lang="en-GB" sz="1800" dirty="0"/>
                        <a:t>Physics</a:t>
                      </a:r>
                    </a:p>
                  </a:txBody>
                  <a:tcPr/>
                </a:tc>
                <a:extLst>
                  <a:ext uri="{0D108BD9-81ED-4DB2-BD59-A6C34878D82A}">
                    <a16:rowId xmlns:a16="http://schemas.microsoft.com/office/drawing/2014/main" val="10000"/>
                  </a:ext>
                </a:extLst>
              </a:tr>
              <a:tr h="370840">
                <a:tc>
                  <a:txBody>
                    <a:bodyPr/>
                    <a:lstStyle/>
                    <a:p>
                      <a:r>
                        <a:rPr lang="en-GB" sz="1050" dirty="0"/>
                        <a:t>1.  Use a light microscope</a:t>
                      </a:r>
                      <a:r>
                        <a:rPr lang="en-GB" sz="1050" baseline="0" dirty="0"/>
                        <a:t> to observe, draw and label a selection of plant and animal cells. A magnification scale must be included.</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1.  Preparation of a pure,</a:t>
                      </a:r>
                      <a:r>
                        <a:rPr lang="en-GB" sz="1050" baseline="0" dirty="0"/>
                        <a:t> dry sample of a soluble salt from an insoluble oxide or carbonate.</a:t>
                      </a:r>
                      <a:endParaRPr lang="en-GB" sz="1050" dirty="0"/>
                    </a:p>
                    <a:p>
                      <a:endParaRPr lang="en-GB" sz="1050" dirty="0"/>
                    </a:p>
                  </a:txBody>
                  <a:tcPr/>
                </a:tc>
                <a:tc>
                  <a:txBody>
                    <a:bodyPr/>
                    <a:lstStyle/>
                    <a:p>
                      <a:r>
                        <a:rPr lang="en-GB" sz="1050" dirty="0"/>
                        <a:t>1.  Determine</a:t>
                      </a:r>
                      <a:r>
                        <a:rPr lang="en-GB" sz="1050" baseline="0" dirty="0"/>
                        <a:t> the specific heat capacity.  Linking the decrease of one energy store to the increase in temperature.</a:t>
                      </a:r>
                      <a:endParaRPr lang="en-GB" sz="1050" dirty="0"/>
                    </a:p>
                  </a:txBody>
                  <a:tcPr/>
                </a:tc>
                <a:extLst>
                  <a:ext uri="{0D108BD9-81ED-4DB2-BD59-A6C34878D82A}">
                    <a16:rowId xmlns:a16="http://schemas.microsoft.com/office/drawing/2014/main" val="10001"/>
                  </a:ext>
                </a:extLst>
              </a:tr>
              <a:tr h="370840">
                <a:tc>
                  <a:txBody>
                    <a:bodyPr/>
                    <a:lstStyle/>
                    <a:p>
                      <a:r>
                        <a:rPr lang="en-GB" sz="1050" dirty="0"/>
                        <a:t>2.  Effect of antiseptics or antibiotics on bacterial growth using agar plates and measuring</a:t>
                      </a:r>
                      <a:r>
                        <a:rPr lang="en-GB" sz="1050" baseline="0" dirty="0"/>
                        <a:t> zones of inhibition.</a:t>
                      </a:r>
                      <a:r>
                        <a:rPr lang="en-GB" sz="1050" dirty="0"/>
                        <a:t> (Biology only).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2.  Titration –</a:t>
                      </a:r>
                      <a:r>
                        <a:rPr lang="en-GB" sz="1050" baseline="0" dirty="0"/>
                        <a:t> determining reacting volumes (HT only), determination of the concentration of one of the solutions in </a:t>
                      </a:r>
                      <a:r>
                        <a:rPr lang="en-GB" sz="1050" baseline="0" dirty="0" err="1"/>
                        <a:t>mol</a:t>
                      </a:r>
                      <a:r>
                        <a:rPr lang="en-GB" sz="1050" baseline="0" dirty="0"/>
                        <a:t>/dm</a:t>
                      </a:r>
                      <a:r>
                        <a:rPr lang="en-GB" sz="1050" baseline="30000" dirty="0"/>
                        <a:t>3</a:t>
                      </a:r>
                      <a:r>
                        <a:rPr lang="en-GB" sz="1050" baseline="0" dirty="0"/>
                        <a:t> and g/dm</a:t>
                      </a:r>
                      <a:r>
                        <a:rPr lang="en-GB" sz="1050" baseline="30000" dirty="0"/>
                        <a:t>3</a:t>
                      </a:r>
                      <a:r>
                        <a:rPr lang="en-GB" sz="1050" baseline="0" dirty="0"/>
                        <a:t> (Chemistry only)</a:t>
                      </a:r>
                      <a:endParaRPr lang="en-GB" sz="1050" dirty="0"/>
                    </a:p>
                  </a:txBody>
                  <a:tcPr/>
                </a:tc>
                <a:tc>
                  <a:txBody>
                    <a:bodyPr/>
                    <a:lstStyle/>
                    <a:p>
                      <a:r>
                        <a:rPr lang="en-GB" sz="1050" dirty="0"/>
                        <a:t>2.</a:t>
                      </a:r>
                      <a:r>
                        <a:rPr lang="en-GB" sz="1050" baseline="0" dirty="0"/>
                        <a:t>  Effectiveness of different materials as thermal insulators and the factors that may affect the thermal insulation properties of a material. (Physics only)</a:t>
                      </a:r>
                      <a:endParaRPr lang="en-GB" sz="1050" dirty="0"/>
                    </a:p>
                  </a:txBody>
                  <a:tcPr/>
                </a:tc>
                <a:extLst>
                  <a:ext uri="{0D108BD9-81ED-4DB2-BD59-A6C34878D82A}">
                    <a16:rowId xmlns:a16="http://schemas.microsoft.com/office/drawing/2014/main" val="10002"/>
                  </a:ext>
                </a:extLst>
              </a:tr>
              <a:tr h="370840">
                <a:tc>
                  <a:txBody>
                    <a:bodyPr/>
                    <a:lstStyle/>
                    <a:p>
                      <a:r>
                        <a:rPr lang="en-GB" sz="1050" dirty="0"/>
                        <a:t>3.  Effect of a range of concentrations</a:t>
                      </a:r>
                      <a:r>
                        <a:rPr lang="en-GB" sz="1050" baseline="0" dirty="0"/>
                        <a:t> of </a:t>
                      </a:r>
                      <a:r>
                        <a:rPr lang="en-GB" sz="1050" dirty="0"/>
                        <a:t>salt or sugar solutions on the mass of plant tissue.</a:t>
                      </a:r>
                    </a:p>
                  </a:txBody>
                  <a:tcPr/>
                </a:tc>
                <a:tc>
                  <a:txBody>
                    <a:bodyPr/>
                    <a:lstStyle/>
                    <a:p>
                      <a:r>
                        <a:rPr lang="en-GB" sz="1050" dirty="0"/>
                        <a:t>3.  Electrolysis of aqueous solutions.</a:t>
                      </a:r>
                      <a:r>
                        <a:rPr lang="en-GB" sz="1050" baseline="0" dirty="0"/>
                        <a:t>  An investigation involving developing a hypothesis.</a:t>
                      </a:r>
                      <a:endParaRPr lang="en-GB" sz="1050" dirty="0"/>
                    </a:p>
                  </a:txBody>
                  <a:tcPr/>
                </a:tc>
                <a:tc>
                  <a:txBody>
                    <a:bodyPr/>
                    <a:lstStyle/>
                    <a:p>
                      <a:r>
                        <a:rPr lang="en-GB" sz="1050" dirty="0"/>
                        <a:t>3. </a:t>
                      </a:r>
                      <a:r>
                        <a:rPr lang="en-GB" sz="1050" baseline="0" dirty="0"/>
                        <a:t> Factors affecting the resistance of electrical circuits, including: length of a wire, resistors in series and parallel. </a:t>
                      </a:r>
                      <a:endParaRPr lang="en-GB" sz="1050" dirty="0"/>
                    </a:p>
                  </a:txBody>
                  <a:tcPr/>
                </a:tc>
                <a:extLst>
                  <a:ext uri="{0D108BD9-81ED-4DB2-BD59-A6C34878D82A}">
                    <a16:rowId xmlns:a16="http://schemas.microsoft.com/office/drawing/2014/main" val="10003"/>
                  </a:ext>
                </a:extLst>
              </a:tr>
              <a:tr h="370840">
                <a:tc>
                  <a:txBody>
                    <a:bodyPr/>
                    <a:lstStyle/>
                    <a:p>
                      <a:r>
                        <a:rPr lang="en-GB" sz="1050" dirty="0"/>
                        <a:t>4.  Use qualitative</a:t>
                      </a:r>
                      <a:r>
                        <a:rPr lang="en-GB" sz="1050" baseline="0" dirty="0"/>
                        <a:t> reagents to test for a range of carbohydrates, lipids and proteins.</a:t>
                      </a:r>
                      <a:endParaRPr lang="en-GB" sz="1050" dirty="0"/>
                    </a:p>
                  </a:txBody>
                  <a:tcPr/>
                </a:tc>
                <a:tc>
                  <a:txBody>
                    <a:bodyPr/>
                    <a:lstStyle/>
                    <a:p>
                      <a:r>
                        <a:rPr lang="en-GB" sz="1050" dirty="0"/>
                        <a:t>4.  Variables that affect temperature changes in reacting solutions – acid plus metals, acid plus carbonates, neutralisation, displacement of metals.</a:t>
                      </a:r>
                    </a:p>
                  </a:txBody>
                  <a:tcPr/>
                </a:tc>
                <a:tc>
                  <a:txBody>
                    <a:bodyPr/>
                    <a:lstStyle/>
                    <a:p>
                      <a:r>
                        <a:rPr lang="en-GB" sz="1050" dirty="0"/>
                        <a:t>4.  Investigate I-V characteristics of a filament lamp, a diode,</a:t>
                      </a:r>
                      <a:r>
                        <a:rPr lang="en-GB" sz="1050" baseline="0" dirty="0"/>
                        <a:t> and a resistor at constant temperature.</a:t>
                      </a:r>
                      <a:endParaRPr lang="en-GB" sz="1050" dirty="0"/>
                    </a:p>
                  </a:txBody>
                  <a:tcPr/>
                </a:tc>
                <a:extLst>
                  <a:ext uri="{0D108BD9-81ED-4DB2-BD59-A6C34878D82A}">
                    <a16:rowId xmlns:a16="http://schemas.microsoft.com/office/drawing/2014/main" val="10004"/>
                  </a:ext>
                </a:extLst>
              </a:tr>
              <a:tr h="370840">
                <a:tc>
                  <a:txBody>
                    <a:bodyPr/>
                    <a:lstStyle/>
                    <a:p>
                      <a:r>
                        <a:rPr lang="en-GB" sz="1050" dirty="0"/>
                        <a:t>5.  Effect of pH on the</a:t>
                      </a:r>
                      <a:r>
                        <a:rPr lang="en-GB" sz="1050" baseline="0" dirty="0"/>
                        <a:t> rate of reaction of amylase enzyme.</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Changes in concentration affecting the rates of reactions,</a:t>
                      </a:r>
                      <a:r>
                        <a:rPr lang="en-GB" sz="1050" baseline="0" dirty="0"/>
                        <a:t> methods involving: measuring the volume of a gas, change in turbidity. An investigation involving developing a hypothesis.</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Determine the densities of regular and irregular shaped objects. Dimensions</a:t>
                      </a:r>
                      <a:r>
                        <a:rPr lang="en-GB" sz="1050" baseline="0" dirty="0"/>
                        <a:t> to be measured using ruler, </a:t>
                      </a:r>
                      <a:r>
                        <a:rPr lang="en-GB" sz="1050" baseline="0" dirty="0" err="1"/>
                        <a:t>micrometer</a:t>
                      </a:r>
                      <a:r>
                        <a:rPr lang="en-GB" sz="1050" baseline="0" dirty="0"/>
                        <a:t> or Vernier callipers.  Displacement technique for irregularly shaped objects.</a:t>
                      </a:r>
                      <a:endParaRPr lang="en-GB" sz="1050" dirty="0"/>
                    </a:p>
                  </a:txBody>
                  <a:tcPr/>
                </a:tc>
                <a:extLst>
                  <a:ext uri="{0D108BD9-81ED-4DB2-BD59-A6C34878D82A}">
                    <a16:rowId xmlns:a16="http://schemas.microsoft.com/office/drawing/2014/main" val="10005"/>
                  </a:ext>
                </a:extLst>
              </a:tr>
              <a:tr h="370840">
                <a:tc>
                  <a:txBody>
                    <a:bodyPr/>
                    <a:lstStyle/>
                    <a:p>
                      <a:r>
                        <a:rPr lang="en-GB" sz="1050" dirty="0"/>
                        <a:t>6.  Effect of light</a:t>
                      </a:r>
                      <a:r>
                        <a:rPr lang="en-GB" sz="1050" baseline="0" dirty="0"/>
                        <a:t> intensity on the rate of photosynthesis using an aquatic organism such as pondweed.</a:t>
                      </a:r>
                      <a:endParaRPr lang="en-GB" sz="1050" dirty="0"/>
                    </a:p>
                  </a:txBody>
                  <a:tcPr/>
                </a:tc>
                <a:tc>
                  <a:txBody>
                    <a:bodyPr/>
                    <a:lstStyle/>
                    <a:p>
                      <a:r>
                        <a:rPr lang="en-GB" sz="1050" dirty="0"/>
                        <a:t>6.  Paper chromatography.  Calculation of </a:t>
                      </a:r>
                      <a:r>
                        <a:rPr lang="en-GB" sz="1050" dirty="0" err="1"/>
                        <a:t>R</a:t>
                      </a:r>
                      <a:r>
                        <a:rPr lang="en-GB" sz="1050" baseline="-25000" dirty="0" err="1"/>
                        <a:t>f</a:t>
                      </a:r>
                      <a:r>
                        <a:rPr lang="en-GB" sz="1050" baseline="0" dirty="0"/>
                        <a:t> values.</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6.  Relationship between force and extension</a:t>
                      </a:r>
                      <a:r>
                        <a:rPr lang="en-GB" sz="1050" baseline="0" dirty="0"/>
                        <a:t> for a spring.</a:t>
                      </a:r>
                      <a:endParaRPr lang="en-GB" sz="1050" dirty="0"/>
                    </a:p>
                    <a:p>
                      <a:endParaRPr lang="en-GB" sz="1050" dirty="0"/>
                    </a:p>
                  </a:txBody>
                  <a:tcPr/>
                </a:tc>
                <a:extLst>
                  <a:ext uri="{0D108BD9-81ED-4DB2-BD59-A6C34878D82A}">
                    <a16:rowId xmlns:a16="http://schemas.microsoft.com/office/drawing/2014/main" val="10006"/>
                  </a:ext>
                </a:extLst>
              </a:tr>
              <a:tr h="370840">
                <a:tc>
                  <a:txBody>
                    <a:bodyPr/>
                    <a:lstStyle/>
                    <a:p>
                      <a:r>
                        <a:rPr lang="en-GB" sz="1050" dirty="0"/>
                        <a:t>7.</a:t>
                      </a:r>
                      <a:r>
                        <a:rPr lang="en-GB" sz="1050" baseline="0" dirty="0"/>
                        <a:t>  Effect of a factor on human reaction time.</a:t>
                      </a:r>
                      <a:endParaRPr lang="en-GB" sz="1050" dirty="0"/>
                    </a:p>
                  </a:txBody>
                  <a:tcPr/>
                </a:tc>
                <a:tc>
                  <a:txBody>
                    <a:bodyPr/>
                    <a:lstStyle/>
                    <a:p>
                      <a:r>
                        <a:rPr lang="en-GB" sz="1050" dirty="0"/>
                        <a:t>7.  Use of chemical tests</a:t>
                      </a:r>
                      <a:r>
                        <a:rPr lang="en-GB" sz="1050" baseline="0" dirty="0"/>
                        <a:t> to identify the ions in unknown single ionic compounds covering the ions from sections FLAME TESTS through to SULFATES. (Chemistry only)</a:t>
                      </a:r>
                      <a:endParaRPr lang="en-GB" sz="1050" dirty="0"/>
                    </a:p>
                  </a:txBody>
                  <a:tcPr/>
                </a:tc>
                <a:tc>
                  <a:txBody>
                    <a:bodyPr/>
                    <a:lstStyle/>
                    <a:p>
                      <a:r>
                        <a:rPr lang="en-GB" sz="1050" dirty="0"/>
                        <a:t>7.  Effect of varying the force on the acceleration of an object</a:t>
                      </a:r>
                      <a:r>
                        <a:rPr lang="en-GB" sz="1050" baseline="0" dirty="0"/>
                        <a:t> of constant mass.  Effect of varying the mass of an object on the acceleration produced by a constant force.</a:t>
                      </a:r>
                      <a:endParaRPr lang="en-GB" sz="1050" dirty="0"/>
                    </a:p>
                  </a:txBody>
                  <a:tcPr/>
                </a:tc>
                <a:extLst>
                  <a:ext uri="{0D108BD9-81ED-4DB2-BD59-A6C34878D82A}">
                    <a16:rowId xmlns:a16="http://schemas.microsoft.com/office/drawing/2014/main" val="10007"/>
                  </a:ext>
                </a:extLst>
              </a:tr>
              <a:tr h="370840">
                <a:tc>
                  <a:txBody>
                    <a:bodyPr/>
                    <a:lstStyle/>
                    <a:p>
                      <a:r>
                        <a:rPr lang="en-GB" sz="1050" dirty="0"/>
                        <a:t>8.  Effect of light or gravity on the growth of newly germinated seedlings (Biology only)</a:t>
                      </a:r>
                    </a:p>
                  </a:txBody>
                  <a:tcPr/>
                </a:tc>
                <a:tc>
                  <a:txBody>
                    <a:bodyPr/>
                    <a:lstStyle/>
                    <a:p>
                      <a:r>
                        <a:rPr lang="en-GB" sz="1050" dirty="0"/>
                        <a:t>8.  Analysis and purification of water samples from different sources, including pH, dissolved solids and distillation.</a:t>
                      </a:r>
                    </a:p>
                  </a:txBody>
                  <a:tcPr/>
                </a:tc>
                <a:tc>
                  <a:txBody>
                    <a:bodyPr/>
                    <a:lstStyle/>
                    <a:p>
                      <a:r>
                        <a:rPr lang="en-GB" sz="1050" dirty="0"/>
                        <a:t>8.  Make observations to identify the suitability of apparatus to measure the speed of waves in a ripple tank and waves in a solid and take appropriate measurements.</a:t>
                      </a:r>
                    </a:p>
                  </a:txBody>
                  <a:tcPr/>
                </a:tc>
                <a:extLst>
                  <a:ext uri="{0D108BD9-81ED-4DB2-BD59-A6C34878D82A}">
                    <a16:rowId xmlns:a16="http://schemas.microsoft.com/office/drawing/2014/main" val="10008"/>
                  </a:ext>
                </a:extLst>
              </a:tr>
              <a:tr h="370840">
                <a:tc>
                  <a:txBody>
                    <a:bodyPr/>
                    <a:lstStyle/>
                    <a:p>
                      <a:r>
                        <a:rPr lang="en-GB" sz="1050" dirty="0"/>
                        <a:t>9. </a:t>
                      </a:r>
                      <a:r>
                        <a:rPr lang="en-GB" sz="1050" baseline="0" dirty="0"/>
                        <a:t> Use sampling techniques to investigate the effect of a factor on the distribution of a common species.</a:t>
                      </a:r>
                      <a:endParaRPr lang="en-GB" sz="1050" dirty="0"/>
                    </a:p>
                  </a:txBody>
                  <a:tcPr/>
                </a:tc>
                <a:tc>
                  <a:txBody>
                    <a:bodyPr/>
                    <a:lstStyle/>
                    <a:p>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9.  Reflection by different types of surface.</a:t>
                      </a:r>
                      <a:r>
                        <a:rPr lang="en-GB" sz="1050" baseline="0" dirty="0"/>
                        <a:t> Refraction by different substances (Physics only).</a:t>
                      </a:r>
                      <a:r>
                        <a:rPr lang="en-GB" sz="1050" dirty="0"/>
                        <a:t> </a:t>
                      </a:r>
                    </a:p>
                  </a:txBody>
                  <a:tcPr/>
                </a:tc>
                <a:extLst>
                  <a:ext uri="{0D108BD9-81ED-4DB2-BD59-A6C34878D82A}">
                    <a16:rowId xmlns:a16="http://schemas.microsoft.com/office/drawing/2014/main" val="10009"/>
                  </a:ext>
                </a:extLst>
              </a:tr>
              <a:tr h="370840">
                <a:tc>
                  <a:txBody>
                    <a:bodyPr/>
                    <a:lstStyle/>
                    <a:p>
                      <a:r>
                        <a:rPr lang="en-GB" sz="1050" dirty="0"/>
                        <a:t>10.  Effect of temperature</a:t>
                      </a:r>
                      <a:r>
                        <a:rPr lang="en-GB" sz="1050" baseline="0" dirty="0"/>
                        <a:t> </a:t>
                      </a:r>
                      <a:r>
                        <a:rPr lang="en-GB" sz="1050" dirty="0"/>
                        <a:t>on the rate of decay of fresh milk by measuring pH change. </a:t>
                      </a:r>
                      <a:r>
                        <a:rPr lang="en-GB" sz="1050" baseline="0" dirty="0"/>
                        <a:t> (Biology only)</a:t>
                      </a:r>
                      <a:endParaRPr lang="en-GB" sz="1050" dirty="0"/>
                    </a:p>
                  </a:txBody>
                  <a:tcPr/>
                </a:tc>
                <a:tc>
                  <a:txBody>
                    <a:bodyPr/>
                    <a:lstStyle/>
                    <a:p>
                      <a:endParaRPr lang="en-GB" sz="1050" dirty="0"/>
                    </a:p>
                  </a:txBody>
                  <a:tcPr/>
                </a:tc>
                <a:tc>
                  <a:txBody>
                    <a:bodyPr/>
                    <a:lstStyle/>
                    <a:p>
                      <a:r>
                        <a:rPr lang="en-GB" sz="1050" dirty="0"/>
                        <a:t>10.  How</a:t>
                      </a:r>
                      <a:r>
                        <a:rPr lang="en-GB" sz="1050" baseline="0" dirty="0"/>
                        <a:t> the amount of infrared radiation absorbed or radiated by a surface depends on the nature of that surface.</a:t>
                      </a:r>
                      <a:endParaRPr lang="en-GB" sz="1050" dirty="0"/>
                    </a:p>
                  </a:txBody>
                  <a:tcPr/>
                </a:tc>
                <a:extLst>
                  <a:ext uri="{0D108BD9-81ED-4DB2-BD59-A6C34878D82A}">
                    <a16:rowId xmlns:a16="http://schemas.microsoft.com/office/drawing/2014/main" val="10010"/>
                  </a:ext>
                </a:extLst>
              </a:tr>
            </a:tbl>
          </a:graphicData>
        </a:graphic>
      </p:graphicFrame>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248FA0-B10F-2022-83B4-54ECEE0D13D5}"/>
              </a:ext>
            </a:extLst>
          </p:cNvPr>
          <p:cNvSpPr/>
          <p:nvPr/>
        </p:nvSpPr>
        <p:spPr>
          <a:xfrm>
            <a:off x="0" y="-28222"/>
            <a:ext cx="9144000" cy="707886"/>
          </a:xfrm>
          <a:prstGeom prst="rect">
            <a:avLst/>
          </a:prstGeom>
          <a:solidFill>
            <a:schemeClr val="accent6">
              <a:lumMod val="50000"/>
            </a:schemeClr>
          </a:solidFill>
          <a:ln>
            <a:solidFill>
              <a:schemeClr val="tx2">
                <a:lumMod val="75000"/>
              </a:schemeClr>
            </a:solidFill>
          </a:ln>
        </p:spPr>
        <p:txBody>
          <a:bodyPr>
            <a:spAutoFit/>
          </a:bodyPr>
          <a:lstStyle/>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Compulsory practical work,  15 % of exam - 10 investigations for each single GCSE,</a:t>
            </a:r>
          </a:p>
          <a:p>
            <a:pPr algn="ctr" eaLnBrk="1" fontAlgn="auto" hangingPunct="1">
              <a:spcBef>
                <a:spcPts val="0"/>
              </a:spcBef>
              <a:spcAft>
                <a:spcPts val="0"/>
              </a:spcAft>
              <a:defRPr/>
            </a:pPr>
            <a:r>
              <a:rPr lang="en-US" sz="2000" b="1" dirty="0">
                <a:ln w="18415" cmpd="sng">
                  <a:solidFill>
                    <a:srgbClr val="FFFFFF"/>
                  </a:solidFill>
                  <a:prstDash val="solid"/>
                </a:ln>
                <a:solidFill>
                  <a:schemeClr val="bg1"/>
                </a:solidFill>
                <a:latin typeface="+mn-lt"/>
              </a:rPr>
              <a:t>                                                            21 investigations for Trilogy</a:t>
            </a:r>
          </a:p>
        </p:txBody>
      </p:sp>
      <p:graphicFrame>
        <p:nvGraphicFramePr>
          <p:cNvPr id="3" name="Table 2">
            <a:extLst>
              <a:ext uri="{FF2B5EF4-FFF2-40B4-BE49-F238E27FC236}">
                <a16:creationId xmlns:a16="http://schemas.microsoft.com/office/drawing/2014/main" id="{B055B9A2-6B16-0061-177B-DA883E12E55E}"/>
              </a:ext>
            </a:extLst>
          </p:cNvPr>
          <p:cNvGraphicFramePr>
            <a:graphicFrameLocks noGrp="1"/>
          </p:cNvGraphicFramePr>
          <p:nvPr/>
        </p:nvGraphicFramePr>
        <p:xfrm>
          <a:off x="0" y="617220"/>
          <a:ext cx="9144000" cy="6400800"/>
        </p:xfrm>
        <a:graphic>
          <a:graphicData uri="http://schemas.openxmlformats.org/drawingml/2006/table">
            <a:tbl>
              <a:tblPr firstRow="1" bandRow="1">
                <a:tableStyleId>{08FB837D-C827-4EFA-A057-4D05807E0F7C}</a:tableStyleId>
              </a:tblPr>
              <a:tblGrid>
                <a:gridCol w="2627784">
                  <a:extLst>
                    <a:ext uri="{9D8B030D-6E8A-4147-A177-3AD203B41FA5}">
                      <a16:colId xmlns:a16="http://schemas.microsoft.com/office/drawing/2014/main" val="20000"/>
                    </a:ext>
                  </a:extLst>
                </a:gridCol>
                <a:gridCol w="3168352">
                  <a:extLst>
                    <a:ext uri="{9D8B030D-6E8A-4147-A177-3AD203B41FA5}">
                      <a16:colId xmlns:a16="http://schemas.microsoft.com/office/drawing/2014/main" val="20001"/>
                    </a:ext>
                  </a:extLst>
                </a:gridCol>
                <a:gridCol w="3347864">
                  <a:extLst>
                    <a:ext uri="{9D8B030D-6E8A-4147-A177-3AD203B41FA5}">
                      <a16:colId xmlns:a16="http://schemas.microsoft.com/office/drawing/2014/main" val="20002"/>
                    </a:ext>
                  </a:extLst>
                </a:gridCol>
              </a:tblGrid>
              <a:tr h="0">
                <a:tc>
                  <a:txBody>
                    <a:bodyPr/>
                    <a:lstStyle/>
                    <a:p>
                      <a:r>
                        <a:rPr lang="en-GB" sz="1800" dirty="0"/>
                        <a:t>Biology</a:t>
                      </a:r>
                    </a:p>
                  </a:txBody>
                  <a:tcPr/>
                </a:tc>
                <a:tc>
                  <a:txBody>
                    <a:bodyPr/>
                    <a:lstStyle/>
                    <a:p>
                      <a:r>
                        <a:rPr lang="en-GB" sz="1800" dirty="0"/>
                        <a:t>Chemistry</a:t>
                      </a:r>
                    </a:p>
                  </a:txBody>
                  <a:tcPr/>
                </a:tc>
                <a:tc>
                  <a:txBody>
                    <a:bodyPr/>
                    <a:lstStyle/>
                    <a:p>
                      <a:r>
                        <a:rPr lang="en-GB" sz="1800" dirty="0"/>
                        <a:t>Physics</a:t>
                      </a:r>
                    </a:p>
                  </a:txBody>
                  <a:tcPr/>
                </a:tc>
                <a:extLst>
                  <a:ext uri="{0D108BD9-81ED-4DB2-BD59-A6C34878D82A}">
                    <a16:rowId xmlns:a16="http://schemas.microsoft.com/office/drawing/2014/main" val="10000"/>
                  </a:ext>
                </a:extLst>
              </a:tr>
              <a:tr h="370840">
                <a:tc>
                  <a:txBody>
                    <a:bodyPr/>
                    <a:lstStyle/>
                    <a:p>
                      <a:r>
                        <a:rPr lang="en-GB" sz="1050" dirty="0"/>
                        <a:t>1.  Use a light microscope</a:t>
                      </a:r>
                      <a:r>
                        <a:rPr lang="en-GB" sz="1050" baseline="0" dirty="0"/>
                        <a:t> to observe, draw and label a selection of plant and animal cells. A magnification scale must be included.</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1.  Preparation of a pure,</a:t>
                      </a:r>
                      <a:r>
                        <a:rPr lang="en-GB" sz="1050" baseline="0" dirty="0"/>
                        <a:t> dry sample of a soluble salt from an insoluble oxide or carbonate.</a:t>
                      </a:r>
                      <a:endParaRPr lang="en-GB" sz="1050" dirty="0"/>
                    </a:p>
                    <a:p>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1.   Determine</a:t>
                      </a:r>
                      <a:r>
                        <a:rPr lang="en-GB" sz="1050" baseline="0" dirty="0"/>
                        <a:t> the specific heat capacity.  Linking the decrease of one energy store to the increase in temperature.  </a:t>
                      </a:r>
                      <a:endParaRPr lang="en-GB" sz="1050" dirty="0"/>
                    </a:p>
                  </a:txBody>
                  <a:tcPr/>
                </a:tc>
                <a:extLst>
                  <a:ext uri="{0D108BD9-81ED-4DB2-BD59-A6C34878D82A}">
                    <a16:rowId xmlns:a16="http://schemas.microsoft.com/office/drawing/2014/main" val="10001"/>
                  </a:ext>
                </a:extLst>
              </a:tr>
              <a:tr h="370840">
                <a:tc>
                  <a:txBody>
                    <a:bodyPr/>
                    <a:lstStyle/>
                    <a:p>
                      <a:r>
                        <a:rPr lang="en-GB" sz="1050" dirty="0"/>
                        <a:t>2.  Effect of antiseptics or antibiotics on bacterial growth using agar plates and measuring</a:t>
                      </a:r>
                      <a:r>
                        <a:rPr lang="en-GB" sz="1050" baseline="0" dirty="0"/>
                        <a:t> zones of inhibition.</a:t>
                      </a:r>
                      <a:r>
                        <a:rPr lang="en-GB" sz="1050" dirty="0"/>
                        <a:t> (Biology only).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2.  Titration –</a:t>
                      </a:r>
                      <a:r>
                        <a:rPr lang="en-GB" sz="1050" baseline="0" dirty="0"/>
                        <a:t> determining reacting volumes (HT only), determination of the concentration of one of the solutions in </a:t>
                      </a:r>
                      <a:r>
                        <a:rPr lang="en-GB" sz="1050" baseline="0" dirty="0" err="1"/>
                        <a:t>mol</a:t>
                      </a:r>
                      <a:r>
                        <a:rPr lang="en-GB" sz="1050" baseline="0" dirty="0"/>
                        <a:t>/dm</a:t>
                      </a:r>
                      <a:r>
                        <a:rPr lang="en-GB" sz="1050" baseline="30000" dirty="0"/>
                        <a:t>3</a:t>
                      </a:r>
                      <a:r>
                        <a:rPr lang="en-GB" sz="1050" baseline="0" dirty="0"/>
                        <a:t> and g/dm</a:t>
                      </a:r>
                      <a:r>
                        <a:rPr lang="en-GB" sz="1050" baseline="30000" dirty="0"/>
                        <a:t>3</a:t>
                      </a:r>
                      <a:r>
                        <a:rPr lang="en-GB" sz="1050" baseline="0" dirty="0"/>
                        <a:t> (Chemistry only)</a:t>
                      </a:r>
                      <a:endParaRPr lang="en-GB" sz="1050" dirty="0"/>
                    </a:p>
                  </a:txBody>
                  <a:tcPr/>
                </a:tc>
                <a:tc>
                  <a:txBody>
                    <a:bodyPr/>
                    <a:lstStyle/>
                    <a:p>
                      <a:r>
                        <a:rPr lang="en-GB" sz="1050" dirty="0"/>
                        <a:t>2.</a:t>
                      </a:r>
                      <a:r>
                        <a:rPr lang="en-GB" sz="1050" baseline="0" dirty="0"/>
                        <a:t>   Effectiveness of different materials as thermal insulators and the factors that may affect the thermal insulation properties of a material. (Physics only)</a:t>
                      </a:r>
                      <a:endParaRPr lang="en-GB" sz="1050" dirty="0"/>
                    </a:p>
                  </a:txBody>
                  <a:tcPr/>
                </a:tc>
                <a:extLst>
                  <a:ext uri="{0D108BD9-81ED-4DB2-BD59-A6C34878D82A}">
                    <a16:rowId xmlns:a16="http://schemas.microsoft.com/office/drawing/2014/main" val="10002"/>
                  </a:ext>
                </a:extLst>
              </a:tr>
              <a:tr h="370840">
                <a:tc>
                  <a:txBody>
                    <a:bodyPr/>
                    <a:lstStyle/>
                    <a:p>
                      <a:r>
                        <a:rPr lang="en-GB" sz="1050" dirty="0"/>
                        <a:t>3.  Effect of a range of concentrations</a:t>
                      </a:r>
                      <a:r>
                        <a:rPr lang="en-GB" sz="1050" baseline="0" dirty="0"/>
                        <a:t> of </a:t>
                      </a:r>
                      <a:r>
                        <a:rPr lang="en-GB" sz="1050" dirty="0"/>
                        <a:t>salt or sugar solutions on the mass of plant tissue.</a:t>
                      </a:r>
                    </a:p>
                  </a:txBody>
                  <a:tcPr/>
                </a:tc>
                <a:tc>
                  <a:txBody>
                    <a:bodyPr/>
                    <a:lstStyle/>
                    <a:p>
                      <a:r>
                        <a:rPr lang="en-GB" sz="1050" dirty="0"/>
                        <a:t>3.  Electrolysis of aqueous solutions.</a:t>
                      </a:r>
                      <a:r>
                        <a:rPr lang="en-GB" sz="1050" baseline="0" dirty="0"/>
                        <a:t>  An investigation involving developing a hypothesis.</a:t>
                      </a:r>
                      <a:endParaRPr lang="en-GB" sz="1050" dirty="0"/>
                    </a:p>
                  </a:txBody>
                  <a:tcPr/>
                </a:tc>
                <a:tc>
                  <a:txBody>
                    <a:bodyPr/>
                    <a:lstStyle/>
                    <a:p>
                      <a:r>
                        <a:rPr lang="en-GB" sz="1050" dirty="0"/>
                        <a:t>3. </a:t>
                      </a:r>
                      <a:r>
                        <a:rPr lang="en-GB" sz="1050" baseline="0" dirty="0"/>
                        <a:t>  Factors affecting the resistance of electrical circuits, including: length of a wire, resistors in series and parallel. </a:t>
                      </a:r>
                      <a:endParaRPr lang="en-GB" sz="1050" dirty="0"/>
                    </a:p>
                  </a:txBody>
                  <a:tcPr/>
                </a:tc>
                <a:extLst>
                  <a:ext uri="{0D108BD9-81ED-4DB2-BD59-A6C34878D82A}">
                    <a16:rowId xmlns:a16="http://schemas.microsoft.com/office/drawing/2014/main" val="10003"/>
                  </a:ext>
                </a:extLst>
              </a:tr>
              <a:tr h="370840">
                <a:tc>
                  <a:txBody>
                    <a:bodyPr/>
                    <a:lstStyle/>
                    <a:p>
                      <a:r>
                        <a:rPr lang="en-GB" sz="1050" dirty="0"/>
                        <a:t>4.  Use qualitative</a:t>
                      </a:r>
                      <a:r>
                        <a:rPr lang="en-GB" sz="1050" baseline="0" dirty="0"/>
                        <a:t> reagents to test for a range of carbohydrates, lipids and proteins.</a:t>
                      </a:r>
                      <a:endParaRPr lang="en-GB" sz="1050" dirty="0"/>
                    </a:p>
                  </a:txBody>
                  <a:tcPr/>
                </a:tc>
                <a:tc>
                  <a:txBody>
                    <a:bodyPr/>
                    <a:lstStyle/>
                    <a:p>
                      <a:r>
                        <a:rPr lang="en-GB" sz="1050" dirty="0"/>
                        <a:t>4.  Variables that affect temperature changes in reacting solutions – acid plus metals, acid plus carbonates, neutralisation, displacement of metals.</a:t>
                      </a:r>
                    </a:p>
                  </a:txBody>
                  <a:tcPr/>
                </a:tc>
                <a:tc>
                  <a:txBody>
                    <a:bodyPr/>
                    <a:lstStyle/>
                    <a:p>
                      <a:r>
                        <a:rPr lang="en-GB" sz="1050" dirty="0"/>
                        <a:t>4.   Investigate I-V characteristics of a filament lamp, a diode,</a:t>
                      </a:r>
                      <a:r>
                        <a:rPr lang="en-GB" sz="1050" baseline="0" dirty="0"/>
                        <a:t> and a resistor at constant temperature.</a:t>
                      </a:r>
                      <a:endParaRPr lang="en-GB" sz="1050" dirty="0"/>
                    </a:p>
                  </a:txBody>
                  <a:tcPr/>
                </a:tc>
                <a:extLst>
                  <a:ext uri="{0D108BD9-81ED-4DB2-BD59-A6C34878D82A}">
                    <a16:rowId xmlns:a16="http://schemas.microsoft.com/office/drawing/2014/main" val="10004"/>
                  </a:ext>
                </a:extLst>
              </a:tr>
              <a:tr h="370840">
                <a:tc>
                  <a:txBody>
                    <a:bodyPr/>
                    <a:lstStyle/>
                    <a:p>
                      <a:r>
                        <a:rPr lang="en-GB" sz="1050" dirty="0"/>
                        <a:t>5.  Effect of pH on the</a:t>
                      </a:r>
                      <a:r>
                        <a:rPr lang="en-GB" sz="1050" baseline="0" dirty="0"/>
                        <a:t> rate of reaction of amylase enzyme.</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Changes in concentration affecting the rates of reactions,</a:t>
                      </a:r>
                      <a:r>
                        <a:rPr lang="en-GB" sz="1050" baseline="0" dirty="0"/>
                        <a:t> methods involving: measuring the volume of a gas, change in turbidity. An investigation involving developing a hypothesis.</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5.   Determine the densities of regular and irregular shaped objects. Dimensions</a:t>
                      </a:r>
                      <a:r>
                        <a:rPr lang="en-GB" sz="1050" baseline="0" dirty="0"/>
                        <a:t> to be measured using ruler, </a:t>
                      </a:r>
                      <a:r>
                        <a:rPr lang="en-GB" sz="1050" baseline="0" dirty="0" err="1"/>
                        <a:t>micrometer</a:t>
                      </a:r>
                      <a:r>
                        <a:rPr lang="en-GB" sz="1050" baseline="0" dirty="0"/>
                        <a:t> or Vernier callipers.  Displacement technique for irregularly shaped objects.</a:t>
                      </a:r>
                      <a:endParaRPr lang="en-GB" sz="1050" dirty="0"/>
                    </a:p>
                  </a:txBody>
                  <a:tcPr/>
                </a:tc>
                <a:extLst>
                  <a:ext uri="{0D108BD9-81ED-4DB2-BD59-A6C34878D82A}">
                    <a16:rowId xmlns:a16="http://schemas.microsoft.com/office/drawing/2014/main" val="10005"/>
                  </a:ext>
                </a:extLst>
              </a:tr>
              <a:tr h="370840">
                <a:tc>
                  <a:txBody>
                    <a:bodyPr/>
                    <a:lstStyle/>
                    <a:p>
                      <a:r>
                        <a:rPr lang="en-GB" sz="1050" dirty="0"/>
                        <a:t>6.  Effect of light</a:t>
                      </a:r>
                      <a:r>
                        <a:rPr lang="en-GB" sz="1050" baseline="0" dirty="0"/>
                        <a:t> intensity on the rate of photosynthesis using an aquatic organism such as pondweed.</a:t>
                      </a:r>
                      <a:endParaRPr lang="en-GB" sz="1050" dirty="0"/>
                    </a:p>
                  </a:txBody>
                  <a:tcPr/>
                </a:tc>
                <a:tc>
                  <a:txBody>
                    <a:bodyPr/>
                    <a:lstStyle/>
                    <a:p>
                      <a:r>
                        <a:rPr lang="en-GB" sz="1050" dirty="0"/>
                        <a:t>6.  Paper chromatography.  Calculation of </a:t>
                      </a:r>
                      <a:r>
                        <a:rPr lang="en-GB" sz="1050" dirty="0" err="1"/>
                        <a:t>R</a:t>
                      </a:r>
                      <a:r>
                        <a:rPr lang="en-GB" sz="1050" baseline="-25000" dirty="0" err="1"/>
                        <a:t>f</a:t>
                      </a:r>
                      <a:r>
                        <a:rPr lang="en-GB" sz="1050" baseline="0" dirty="0"/>
                        <a:t> values.</a:t>
                      </a:r>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6.   Relationship between force and extension</a:t>
                      </a:r>
                      <a:r>
                        <a:rPr lang="en-GB" sz="1050" baseline="0" dirty="0"/>
                        <a:t> for a spring.</a:t>
                      </a:r>
                      <a:endParaRPr lang="en-GB" sz="1050" dirty="0"/>
                    </a:p>
                    <a:p>
                      <a:endParaRPr lang="en-GB" sz="1050" dirty="0"/>
                    </a:p>
                  </a:txBody>
                  <a:tcPr/>
                </a:tc>
                <a:extLst>
                  <a:ext uri="{0D108BD9-81ED-4DB2-BD59-A6C34878D82A}">
                    <a16:rowId xmlns:a16="http://schemas.microsoft.com/office/drawing/2014/main" val="10006"/>
                  </a:ext>
                </a:extLst>
              </a:tr>
              <a:tr h="370840">
                <a:tc>
                  <a:txBody>
                    <a:bodyPr/>
                    <a:lstStyle/>
                    <a:p>
                      <a:r>
                        <a:rPr lang="en-GB" sz="1050" dirty="0"/>
                        <a:t>7.</a:t>
                      </a:r>
                      <a:r>
                        <a:rPr lang="en-GB" sz="1050" baseline="0" dirty="0"/>
                        <a:t>  Plan and carry out an investigation into the effect of a factor on human reaction time.</a:t>
                      </a:r>
                      <a:endParaRPr lang="en-GB" sz="1050" dirty="0"/>
                    </a:p>
                  </a:txBody>
                  <a:tcPr/>
                </a:tc>
                <a:tc>
                  <a:txBody>
                    <a:bodyPr/>
                    <a:lstStyle/>
                    <a:p>
                      <a:r>
                        <a:rPr lang="en-GB" sz="1050" dirty="0"/>
                        <a:t>7.  Use of chemical tests</a:t>
                      </a:r>
                      <a:r>
                        <a:rPr lang="en-GB" sz="1050" baseline="0" dirty="0"/>
                        <a:t> to identify the ions in unknown single ionic compounds covering the ions from sections FLAME TESTS through to SULFATES. (Chemistry only)</a:t>
                      </a:r>
                      <a:endParaRPr lang="en-GB" sz="1050" dirty="0"/>
                    </a:p>
                  </a:txBody>
                  <a:tcPr/>
                </a:tc>
                <a:tc>
                  <a:txBody>
                    <a:bodyPr/>
                    <a:lstStyle/>
                    <a:p>
                      <a:r>
                        <a:rPr lang="en-GB" sz="1050" dirty="0"/>
                        <a:t>7.   Effect of varying the force on the acceleration of an object</a:t>
                      </a:r>
                      <a:r>
                        <a:rPr lang="en-GB" sz="1050" baseline="0" dirty="0"/>
                        <a:t> of constant mass.  Effect of varying the mass of an object on the acceleration produced by a constant force.</a:t>
                      </a:r>
                      <a:endParaRPr lang="en-GB" sz="1050" dirty="0"/>
                    </a:p>
                  </a:txBody>
                  <a:tcPr/>
                </a:tc>
                <a:extLst>
                  <a:ext uri="{0D108BD9-81ED-4DB2-BD59-A6C34878D82A}">
                    <a16:rowId xmlns:a16="http://schemas.microsoft.com/office/drawing/2014/main" val="10007"/>
                  </a:ext>
                </a:extLst>
              </a:tr>
              <a:tr h="370840">
                <a:tc>
                  <a:txBody>
                    <a:bodyPr/>
                    <a:lstStyle/>
                    <a:p>
                      <a:r>
                        <a:rPr lang="en-GB" sz="1050" dirty="0"/>
                        <a:t>8.  Effect of light or gravity on the growth of newly germinated seedlings (Biology only)</a:t>
                      </a:r>
                    </a:p>
                  </a:txBody>
                  <a:tcPr/>
                </a:tc>
                <a:tc>
                  <a:txBody>
                    <a:bodyPr/>
                    <a:lstStyle/>
                    <a:p>
                      <a:r>
                        <a:rPr lang="en-GB" sz="1050" dirty="0"/>
                        <a:t>8.  Analysis and purification of water samples from different sources, including pH, dissolved solids and distillation.</a:t>
                      </a:r>
                    </a:p>
                  </a:txBody>
                  <a:tcPr/>
                </a:tc>
                <a:tc>
                  <a:txBody>
                    <a:bodyPr/>
                    <a:lstStyle/>
                    <a:p>
                      <a:r>
                        <a:rPr lang="en-GB" sz="1050" dirty="0"/>
                        <a:t>8.   Make observations to identify the suitability of apparatus to measure the speed of waves in a ripple tank and waves in a solid and take appropriate measurements.</a:t>
                      </a:r>
                    </a:p>
                  </a:txBody>
                  <a:tcPr/>
                </a:tc>
                <a:extLst>
                  <a:ext uri="{0D108BD9-81ED-4DB2-BD59-A6C34878D82A}">
                    <a16:rowId xmlns:a16="http://schemas.microsoft.com/office/drawing/2014/main" val="10008"/>
                  </a:ext>
                </a:extLst>
              </a:tr>
              <a:tr h="370840">
                <a:tc>
                  <a:txBody>
                    <a:bodyPr/>
                    <a:lstStyle/>
                    <a:p>
                      <a:r>
                        <a:rPr lang="en-GB" sz="1050" dirty="0"/>
                        <a:t>9. </a:t>
                      </a:r>
                      <a:r>
                        <a:rPr lang="en-GB" sz="1050" baseline="0" dirty="0"/>
                        <a:t> Use sampling techniques to investigate the effect of a factor on the distribution of a common species.</a:t>
                      </a:r>
                      <a:endParaRPr lang="en-GB" sz="1050" dirty="0"/>
                    </a:p>
                  </a:txBody>
                  <a:tcPr/>
                </a:tc>
                <a:tc>
                  <a:txBody>
                    <a:bodyPr/>
                    <a:lstStyle/>
                    <a:p>
                      <a:endParaRPr lang="en-GB" sz="105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50" dirty="0"/>
                        <a:t>9.   Reflection by different types of surface.</a:t>
                      </a:r>
                      <a:r>
                        <a:rPr lang="en-GB" sz="1050" baseline="0" dirty="0"/>
                        <a:t> Refraction by different substances (Physics only).</a:t>
                      </a:r>
                      <a:r>
                        <a:rPr lang="en-GB" sz="1050" dirty="0"/>
                        <a:t> </a:t>
                      </a:r>
                    </a:p>
                  </a:txBody>
                  <a:tcPr/>
                </a:tc>
                <a:extLst>
                  <a:ext uri="{0D108BD9-81ED-4DB2-BD59-A6C34878D82A}">
                    <a16:rowId xmlns:a16="http://schemas.microsoft.com/office/drawing/2014/main" val="10009"/>
                  </a:ext>
                </a:extLst>
              </a:tr>
              <a:tr h="370840">
                <a:tc>
                  <a:txBody>
                    <a:bodyPr/>
                    <a:lstStyle/>
                    <a:p>
                      <a:r>
                        <a:rPr lang="en-GB" sz="1050" dirty="0"/>
                        <a:t>10.  Effect of temperature</a:t>
                      </a:r>
                      <a:r>
                        <a:rPr lang="en-GB" sz="1050" baseline="0" dirty="0"/>
                        <a:t> </a:t>
                      </a:r>
                      <a:r>
                        <a:rPr lang="en-GB" sz="1050" dirty="0"/>
                        <a:t>on the rate of decay of fresh milk by measuring pH change. </a:t>
                      </a:r>
                      <a:r>
                        <a:rPr lang="en-GB" sz="1050" baseline="0" dirty="0"/>
                        <a:t> (Biology only)</a:t>
                      </a:r>
                      <a:endParaRPr lang="en-GB" sz="1050" dirty="0"/>
                    </a:p>
                  </a:txBody>
                  <a:tcPr/>
                </a:tc>
                <a:tc>
                  <a:txBody>
                    <a:bodyPr/>
                    <a:lstStyle/>
                    <a:p>
                      <a:endParaRPr lang="en-GB" sz="1050" dirty="0"/>
                    </a:p>
                  </a:txBody>
                  <a:tcPr/>
                </a:tc>
                <a:tc>
                  <a:txBody>
                    <a:bodyPr/>
                    <a:lstStyle/>
                    <a:p>
                      <a:r>
                        <a:rPr lang="en-GB" sz="1050" dirty="0"/>
                        <a:t>10.   How</a:t>
                      </a:r>
                      <a:r>
                        <a:rPr lang="en-GB" sz="1050" baseline="0" dirty="0"/>
                        <a:t> the amount of infrared radiation absorbed or radiated by a surface depends on the nature of that surface.</a:t>
                      </a:r>
                      <a:endParaRPr lang="en-GB" sz="1050" dirty="0"/>
                    </a:p>
                  </a:txBody>
                  <a:tcPr/>
                </a:tc>
                <a:extLst>
                  <a:ext uri="{0D108BD9-81ED-4DB2-BD59-A6C34878D82A}">
                    <a16:rowId xmlns:a16="http://schemas.microsoft.com/office/drawing/2014/main" val="10010"/>
                  </a:ext>
                </a:extLst>
              </a:tr>
            </a:tbl>
          </a:graphicData>
        </a:graphic>
      </p:graphicFrame>
      <p:sp>
        <p:nvSpPr>
          <p:cNvPr id="25604" name="TextBox 4">
            <a:extLst>
              <a:ext uri="{FF2B5EF4-FFF2-40B4-BE49-F238E27FC236}">
                <a16:creationId xmlns:a16="http://schemas.microsoft.com/office/drawing/2014/main" id="{78CE824E-BFAF-0D01-5E7D-A59A26E97FCF}"/>
              </a:ext>
            </a:extLst>
          </p:cNvPr>
          <p:cNvSpPr txBox="1">
            <a:spLocks noChangeArrowheads="1"/>
          </p:cNvSpPr>
          <p:nvPr/>
        </p:nvSpPr>
        <p:spPr bwMode="auto">
          <a:xfrm>
            <a:off x="5688013" y="5284788"/>
            <a:ext cx="360362" cy="246062"/>
          </a:xfrm>
          <a:prstGeom prst="rect">
            <a:avLst/>
          </a:prstGeom>
          <a:solidFill>
            <a:srgbClr val="FFFF00"/>
          </a:solidFill>
          <a:ln w="9525">
            <a:solidFill>
              <a:srgbClr val="FF0000"/>
            </a:solidFill>
            <a:miter lim="800000"/>
            <a:headEnd/>
            <a:tailEnd/>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20</a:t>
            </a:r>
          </a:p>
        </p:txBody>
      </p:sp>
      <p:sp>
        <p:nvSpPr>
          <p:cNvPr id="25605" name="TextBox 5">
            <a:extLst>
              <a:ext uri="{FF2B5EF4-FFF2-40B4-BE49-F238E27FC236}">
                <a16:creationId xmlns:a16="http://schemas.microsoft.com/office/drawing/2014/main" id="{50F30CD4-B693-64B6-8F65-BA68DDA369FC}"/>
              </a:ext>
            </a:extLst>
          </p:cNvPr>
          <p:cNvSpPr txBox="1">
            <a:spLocks noChangeArrowheads="1"/>
          </p:cNvSpPr>
          <p:nvPr/>
        </p:nvSpPr>
        <p:spPr bwMode="auto">
          <a:xfrm>
            <a:off x="5697538" y="6453188"/>
            <a:ext cx="358775" cy="246062"/>
          </a:xfrm>
          <a:prstGeom prst="rect">
            <a:avLst/>
          </a:prstGeom>
          <a:solidFill>
            <a:srgbClr val="FFFF00"/>
          </a:solidFill>
          <a:ln w="9525">
            <a:solidFill>
              <a:srgbClr val="FF0000"/>
            </a:solidFill>
            <a:miter lim="800000"/>
            <a:headEnd/>
            <a:tailEnd/>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21</a:t>
            </a:r>
          </a:p>
        </p:txBody>
      </p:sp>
      <p:sp>
        <p:nvSpPr>
          <p:cNvPr id="25606" name="TextBox 6">
            <a:extLst>
              <a:ext uri="{FF2B5EF4-FFF2-40B4-BE49-F238E27FC236}">
                <a16:creationId xmlns:a16="http://schemas.microsoft.com/office/drawing/2014/main" id="{3405ED24-75D8-C207-2A6C-B7E828A254D6}"/>
              </a:ext>
            </a:extLst>
          </p:cNvPr>
          <p:cNvSpPr txBox="1">
            <a:spLocks noChangeArrowheads="1"/>
          </p:cNvSpPr>
          <p:nvPr/>
        </p:nvSpPr>
        <p:spPr bwMode="auto">
          <a:xfrm>
            <a:off x="5688013" y="2120900"/>
            <a:ext cx="360362" cy="2476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15</a:t>
            </a:r>
          </a:p>
        </p:txBody>
      </p:sp>
      <p:sp>
        <p:nvSpPr>
          <p:cNvPr id="25607" name="TextBox 7">
            <a:extLst>
              <a:ext uri="{FF2B5EF4-FFF2-40B4-BE49-F238E27FC236}">
                <a16:creationId xmlns:a16="http://schemas.microsoft.com/office/drawing/2014/main" id="{A56AAC15-1301-AD6D-BBC7-04082EAB25D9}"/>
              </a:ext>
            </a:extLst>
          </p:cNvPr>
          <p:cNvSpPr txBox="1">
            <a:spLocks noChangeArrowheads="1"/>
          </p:cNvSpPr>
          <p:nvPr/>
        </p:nvSpPr>
        <p:spPr bwMode="auto">
          <a:xfrm>
            <a:off x="2484438" y="2122488"/>
            <a:ext cx="358775"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9</a:t>
            </a:r>
          </a:p>
        </p:txBody>
      </p:sp>
      <p:sp>
        <p:nvSpPr>
          <p:cNvPr id="25608" name="TextBox 8">
            <a:extLst>
              <a:ext uri="{FF2B5EF4-FFF2-40B4-BE49-F238E27FC236}">
                <a16:creationId xmlns:a16="http://schemas.microsoft.com/office/drawing/2014/main" id="{01CFA732-2587-35DE-5180-B50E0830610A}"/>
              </a:ext>
            </a:extLst>
          </p:cNvPr>
          <p:cNvSpPr txBox="1">
            <a:spLocks noChangeArrowheads="1"/>
          </p:cNvSpPr>
          <p:nvPr/>
        </p:nvSpPr>
        <p:spPr bwMode="auto">
          <a:xfrm>
            <a:off x="2484438" y="985838"/>
            <a:ext cx="358775"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8</a:t>
            </a:r>
          </a:p>
        </p:txBody>
      </p:sp>
      <p:sp>
        <p:nvSpPr>
          <p:cNvPr id="25609" name="TextBox 9">
            <a:extLst>
              <a:ext uri="{FF2B5EF4-FFF2-40B4-BE49-F238E27FC236}">
                <a16:creationId xmlns:a16="http://schemas.microsoft.com/office/drawing/2014/main" id="{E0B7E16C-EB66-5BEC-DFCF-3C28A857CEB3}"/>
              </a:ext>
            </a:extLst>
          </p:cNvPr>
          <p:cNvSpPr txBox="1">
            <a:spLocks noChangeArrowheads="1"/>
          </p:cNvSpPr>
          <p:nvPr/>
        </p:nvSpPr>
        <p:spPr bwMode="auto">
          <a:xfrm>
            <a:off x="0" y="981075"/>
            <a:ext cx="196850" cy="246063"/>
          </a:xfrm>
          <a:prstGeom prst="rect">
            <a:avLst/>
          </a:prstGeom>
          <a:solidFill>
            <a:srgbClr val="FFFF00"/>
          </a:solidFill>
          <a:ln w="9525">
            <a:solidFill>
              <a:srgbClr val="FF0000"/>
            </a:solidFill>
            <a:miter lim="800000"/>
            <a:headEnd/>
            <a:tailEnd/>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a:t>
            </a:r>
          </a:p>
        </p:txBody>
      </p:sp>
      <p:sp>
        <p:nvSpPr>
          <p:cNvPr id="25610" name="TextBox 10">
            <a:extLst>
              <a:ext uri="{FF2B5EF4-FFF2-40B4-BE49-F238E27FC236}">
                <a16:creationId xmlns:a16="http://schemas.microsoft.com/office/drawing/2014/main" id="{D81AD935-61DD-C83A-787F-BEC203428569}"/>
              </a:ext>
            </a:extLst>
          </p:cNvPr>
          <p:cNvSpPr txBox="1">
            <a:spLocks noChangeArrowheads="1"/>
          </p:cNvSpPr>
          <p:nvPr/>
        </p:nvSpPr>
        <p:spPr bwMode="auto">
          <a:xfrm>
            <a:off x="0" y="3979863"/>
            <a:ext cx="196850"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5</a:t>
            </a:r>
          </a:p>
        </p:txBody>
      </p:sp>
      <p:sp>
        <p:nvSpPr>
          <p:cNvPr id="25611" name="TextBox 11">
            <a:extLst>
              <a:ext uri="{FF2B5EF4-FFF2-40B4-BE49-F238E27FC236}">
                <a16:creationId xmlns:a16="http://schemas.microsoft.com/office/drawing/2014/main" id="{C2343E94-B673-1DA8-35EA-F6ECE6B155D2}"/>
              </a:ext>
            </a:extLst>
          </p:cNvPr>
          <p:cNvSpPr txBox="1">
            <a:spLocks noChangeArrowheads="1"/>
          </p:cNvSpPr>
          <p:nvPr/>
        </p:nvSpPr>
        <p:spPr bwMode="auto">
          <a:xfrm>
            <a:off x="0" y="5873750"/>
            <a:ext cx="196850" cy="246063"/>
          </a:xfrm>
          <a:prstGeom prst="rect">
            <a:avLst/>
          </a:prstGeom>
          <a:solidFill>
            <a:srgbClr val="FFFF00"/>
          </a:solidFill>
          <a:ln w="9525">
            <a:solidFill>
              <a:srgbClr val="FF0000"/>
            </a:solidFill>
            <a:miter lim="800000"/>
            <a:headEnd/>
            <a:tailEnd/>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7</a:t>
            </a:r>
          </a:p>
        </p:txBody>
      </p:sp>
      <p:sp>
        <p:nvSpPr>
          <p:cNvPr id="25612" name="TextBox 12">
            <a:extLst>
              <a:ext uri="{FF2B5EF4-FFF2-40B4-BE49-F238E27FC236}">
                <a16:creationId xmlns:a16="http://schemas.microsoft.com/office/drawing/2014/main" id="{647F11F8-F250-E5F7-55B6-77B4A980F8C6}"/>
              </a:ext>
            </a:extLst>
          </p:cNvPr>
          <p:cNvSpPr txBox="1">
            <a:spLocks noChangeArrowheads="1"/>
          </p:cNvSpPr>
          <p:nvPr/>
        </p:nvSpPr>
        <p:spPr bwMode="auto">
          <a:xfrm>
            <a:off x="0" y="2133600"/>
            <a:ext cx="196850"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2</a:t>
            </a:r>
          </a:p>
        </p:txBody>
      </p:sp>
      <p:sp>
        <p:nvSpPr>
          <p:cNvPr id="25613" name="TextBox 13">
            <a:extLst>
              <a:ext uri="{FF2B5EF4-FFF2-40B4-BE49-F238E27FC236}">
                <a16:creationId xmlns:a16="http://schemas.microsoft.com/office/drawing/2014/main" id="{69D2BCE3-A70D-E399-CD9E-AD6C98B20E25}"/>
              </a:ext>
            </a:extLst>
          </p:cNvPr>
          <p:cNvSpPr txBox="1">
            <a:spLocks noChangeArrowheads="1"/>
          </p:cNvSpPr>
          <p:nvPr/>
        </p:nvSpPr>
        <p:spPr bwMode="auto">
          <a:xfrm>
            <a:off x="0" y="3244850"/>
            <a:ext cx="196850"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4</a:t>
            </a:r>
          </a:p>
        </p:txBody>
      </p:sp>
      <p:sp>
        <p:nvSpPr>
          <p:cNvPr id="25614" name="TextBox 14">
            <a:extLst>
              <a:ext uri="{FF2B5EF4-FFF2-40B4-BE49-F238E27FC236}">
                <a16:creationId xmlns:a16="http://schemas.microsoft.com/office/drawing/2014/main" id="{56EA9403-4511-E56C-CD26-B68140ABD73A}"/>
              </a:ext>
            </a:extLst>
          </p:cNvPr>
          <p:cNvSpPr txBox="1">
            <a:spLocks noChangeArrowheads="1"/>
          </p:cNvSpPr>
          <p:nvPr/>
        </p:nvSpPr>
        <p:spPr bwMode="auto">
          <a:xfrm>
            <a:off x="0" y="2673350"/>
            <a:ext cx="196850" cy="246063"/>
          </a:xfrm>
          <a:prstGeom prst="rect">
            <a:avLst/>
          </a:prstGeom>
          <a:solidFill>
            <a:srgbClr val="FFFF00"/>
          </a:solidFill>
          <a:ln w="9525">
            <a:solidFill>
              <a:srgbClr val="FF0000"/>
            </a:solidFill>
            <a:miter lim="800000"/>
            <a:headEnd/>
            <a:tailEnd/>
          </a:ln>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3</a:t>
            </a:r>
          </a:p>
        </p:txBody>
      </p:sp>
      <p:sp>
        <p:nvSpPr>
          <p:cNvPr id="25615" name="TextBox 15">
            <a:extLst>
              <a:ext uri="{FF2B5EF4-FFF2-40B4-BE49-F238E27FC236}">
                <a16:creationId xmlns:a16="http://schemas.microsoft.com/office/drawing/2014/main" id="{88FAE973-094A-0D34-BE88-99D9651B60E5}"/>
              </a:ext>
            </a:extLst>
          </p:cNvPr>
          <p:cNvSpPr txBox="1">
            <a:spLocks noChangeArrowheads="1"/>
          </p:cNvSpPr>
          <p:nvPr/>
        </p:nvSpPr>
        <p:spPr bwMode="auto">
          <a:xfrm>
            <a:off x="0" y="4560888"/>
            <a:ext cx="196850"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6</a:t>
            </a:r>
          </a:p>
        </p:txBody>
      </p:sp>
      <p:sp>
        <p:nvSpPr>
          <p:cNvPr id="25616" name="TextBox 17">
            <a:extLst>
              <a:ext uri="{FF2B5EF4-FFF2-40B4-BE49-F238E27FC236}">
                <a16:creationId xmlns:a16="http://schemas.microsoft.com/office/drawing/2014/main" id="{17D77255-12E5-CE49-E78F-CDCA615D6550}"/>
              </a:ext>
            </a:extLst>
          </p:cNvPr>
          <p:cNvSpPr txBox="1">
            <a:spLocks noChangeArrowheads="1"/>
          </p:cNvSpPr>
          <p:nvPr/>
        </p:nvSpPr>
        <p:spPr bwMode="auto">
          <a:xfrm>
            <a:off x="2484438" y="2673350"/>
            <a:ext cx="358775"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10</a:t>
            </a:r>
          </a:p>
        </p:txBody>
      </p:sp>
      <p:sp>
        <p:nvSpPr>
          <p:cNvPr id="25617" name="TextBox 18">
            <a:extLst>
              <a:ext uri="{FF2B5EF4-FFF2-40B4-BE49-F238E27FC236}">
                <a16:creationId xmlns:a16="http://schemas.microsoft.com/office/drawing/2014/main" id="{0154188F-77AA-30A3-2951-F605154853CC}"/>
              </a:ext>
            </a:extLst>
          </p:cNvPr>
          <p:cNvSpPr txBox="1">
            <a:spLocks noChangeArrowheads="1"/>
          </p:cNvSpPr>
          <p:nvPr/>
        </p:nvSpPr>
        <p:spPr bwMode="auto">
          <a:xfrm>
            <a:off x="2484438" y="3278188"/>
            <a:ext cx="358775"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11</a:t>
            </a:r>
          </a:p>
        </p:txBody>
      </p:sp>
      <p:sp>
        <p:nvSpPr>
          <p:cNvPr id="25618" name="TextBox 19">
            <a:extLst>
              <a:ext uri="{FF2B5EF4-FFF2-40B4-BE49-F238E27FC236}">
                <a16:creationId xmlns:a16="http://schemas.microsoft.com/office/drawing/2014/main" id="{3AAE2AAA-9A7A-9E53-4F81-E740343DB91A}"/>
              </a:ext>
            </a:extLst>
          </p:cNvPr>
          <p:cNvSpPr txBox="1">
            <a:spLocks noChangeArrowheads="1"/>
          </p:cNvSpPr>
          <p:nvPr/>
        </p:nvSpPr>
        <p:spPr bwMode="auto">
          <a:xfrm>
            <a:off x="5688013" y="981075"/>
            <a:ext cx="360362"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14</a:t>
            </a:r>
          </a:p>
        </p:txBody>
      </p:sp>
      <p:sp>
        <p:nvSpPr>
          <p:cNvPr id="25619" name="TextBox 20">
            <a:extLst>
              <a:ext uri="{FF2B5EF4-FFF2-40B4-BE49-F238E27FC236}">
                <a16:creationId xmlns:a16="http://schemas.microsoft.com/office/drawing/2014/main" id="{9DF966C5-624D-ACB0-589D-DC3B77622FEE}"/>
              </a:ext>
            </a:extLst>
          </p:cNvPr>
          <p:cNvSpPr txBox="1">
            <a:spLocks noChangeArrowheads="1"/>
          </p:cNvSpPr>
          <p:nvPr/>
        </p:nvSpPr>
        <p:spPr bwMode="auto">
          <a:xfrm>
            <a:off x="2484438" y="3990975"/>
            <a:ext cx="358775" cy="2476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12</a:t>
            </a:r>
          </a:p>
        </p:txBody>
      </p:sp>
      <p:sp>
        <p:nvSpPr>
          <p:cNvPr id="25620" name="TextBox 21">
            <a:extLst>
              <a:ext uri="{FF2B5EF4-FFF2-40B4-BE49-F238E27FC236}">
                <a16:creationId xmlns:a16="http://schemas.microsoft.com/office/drawing/2014/main" id="{3A96C17D-1D6E-12CF-5CD9-B852916A307B}"/>
              </a:ext>
            </a:extLst>
          </p:cNvPr>
          <p:cNvSpPr txBox="1">
            <a:spLocks noChangeArrowheads="1"/>
          </p:cNvSpPr>
          <p:nvPr/>
        </p:nvSpPr>
        <p:spPr bwMode="auto">
          <a:xfrm>
            <a:off x="2484438" y="5292725"/>
            <a:ext cx="360362"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13</a:t>
            </a:r>
          </a:p>
        </p:txBody>
      </p:sp>
      <p:sp>
        <p:nvSpPr>
          <p:cNvPr id="25621" name="TextBox 22">
            <a:extLst>
              <a:ext uri="{FF2B5EF4-FFF2-40B4-BE49-F238E27FC236}">
                <a16:creationId xmlns:a16="http://schemas.microsoft.com/office/drawing/2014/main" id="{01A77D5B-ADF4-EB04-F092-A5EA329588DC}"/>
              </a:ext>
            </a:extLst>
          </p:cNvPr>
          <p:cNvSpPr txBox="1">
            <a:spLocks noChangeArrowheads="1"/>
          </p:cNvSpPr>
          <p:nvPr/>
        </p:nvSpPr>
        <p:spPr bwMode="auto">
          <a:xfrm>
            <a:off x="5688013" y="2674938"/>
            <a:ext cx="360362"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16</a:t>
            </a:r>
          </a:p>
        </p:txBody>
      </p:sp>
      <p:sp>
        <p:nvSpPr>
          <p:cNvPr id="25622" name="TextBox 23">
            <a:extLst>
              <a:ext uri="{FF2B5EF4-FFF2-40B4-BE49-F238E27FC236}">
                <a16:creationId xmlns:a16="http://schemas.microsoft.com/office/drawing/2014/main" id="{BDC1A413-9A82-3ED9-662D-CE3F6662133D}"/>
              </a:ext>
            </a:extLst>
          </p:cNvPr>
          <p:cNvSpPr txBox="1">
            <a:spLocks noChangeArrowheads="1"/>
          </p:cNvSpPr>
          <p:nvPr/>
        </p:nvSpPr>
        <p:spPr bwMode="auto">
          <a:xfrm>
            <a:off x="5688013" y="4552950"/>
            <a:ext cx="360362"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19</a:t>
            </a:r>
          </a:p>
        </p:txBody>
      </p:sp>
      <p:sp>
        <p:nvSpPr>
          <p:cNvPr id="25623" name="TextBox 24">
            <a:extLst>
              <a:ext uri="{FF2B5EF4-FFF2-40B4-BE49-F238E27FC236}">
                <a16:creationId xmlns:a16="http://schemas.microsoft.com/office/drawing/2014/main" id="{FEE7969C-7851-79DE-95F2-FAC53A9A0095}"/>
              </a:ext>
            </a:extLst>
          </p:cNvPr>
          <p:cNvSpPr txBox="1">
            <a:spLocks noChangeArrowheads="1"/>
          </p:cNvSpPr>
          <p:nvPr/>
        </p:nvSpPr>
        <p:spPr bwMode="auto">
          <a:xfrm>
            <a:off x="5688013" y="3990975"/>
            <a:ext cx="360362" cy="246063"/>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18</a:t>
            </a:r>
          </a:p>
        </p:txBody>
      </p:sp>
      <p:sp>
        <p:nvSpPr>
          <p:cNvPr id="25624" name="TextBox 25">
            <a:extLst>
              <a:ext uri="{FF2B5EF4-FFF2-40B4-BE49-F238E27FC236}">
                <a16:creationId xmlns:a16="http://schemas.microsoft.com/office/drawing/2014/main" id="{448CAF1D-A36B-7FCE-D42F-E51467DA3290}"/>
              </a:ext>
            </a:extLst>
          </p:cNvPr>
          <p:cNvSpPr txBox="1">
            <a:spLocks noChangeArrowheads="1"/>
          </p:cNvSpPr>
          <p:nvPr/>
        </p:nvSpPr>
        <p:spPr bwMode="auto">
          <a:xfrm>
            <a:off x="5697538" y="3278188"/>
            <a:ext cx="358775" cy="2460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000" b="1"/>
              <a:t>17</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BF0B97-5CF1-8523-528D-56372EF06DB6}"/>
              </a:ext>
            </a:extLst>
          </p:cNvPr>
          <p:cNvSpPr/>
          <p:nvPr/>
        </p:nvSpPr>
        <p:spPr>
          <a:xfrm>
            <a:off x="0" y="-28222"/>
            <a:ext cx="9144000" cy="769441"/>
          </a:xfrm>
          <a:prstGeom prst="rect">
            <a:avLst/>
          </a:prstGeom>
          <a:solidFill>
            <a:schemeClr val="accent6">
              <a:lumMod val="50000"/>
            </a:schemeClr>
          </a:solidFill>
          <a:ln>
            <a:solidFill>
              <a:schemeClr val="tx2">
                <a:lumMod val="75000"/>
              </a:schemeClr>
            </a:solidFill>
          </a:ln>
        </p:spPr>
        <p:txBody>
          <a:bodyPr>
            <a:spAutoFit/>
          </a:bodyPr>
          <a:lstStyle/>
          <a:p>
            <a:pPr algn="ctr" eaLnBrk="1" fontAlgn="auto" hangingPunct="1">
              <a:spcBef>
                <a:spcPts val="0"/>
              </a:spcBef>
              <a:spcAft>
                <a:spcPts val="0"/>
              </a:spcAft>
              <a:defRPr/>
            </a:pPr>
            <a:r>
              <a:rPr lang="en-US" sz="2400" b="1" dirty="0">
                <a:ln w="18415" cmpd="sng">
                  <a:solidFill>
                    <a:srgbClr val="FFFFFF"/>
                  </a:solidFill>
                  <a:prstDash val="solid"/>
                </a:ln>
                <a:solidFill>
                  <a:schemeClr val="bg1"/>
                </a:solidFill>
                <a:latin typeface="+mn-lt"/>
              </a:rPr>
              <a:t>Mathematics requirements:     </a:t>
            </a:r>
            <a:r>
              <a:rPr lang="en-GB" sz="2000" b="1" dirty="0">
                <a:solidFill>
                  <a:schemeClr val="bg1"/>
                </a:solidFill>
                <a:latin typeface="+mn-lt"/>
              </a:rPr>
              <a:t>There are formulas that will have to be learnt. </a:t>
            </a:r>
          </a:p>
          <a:p>
            <a:pPr algn="ctr" eaLnBrk="1" fontAlgn="auto" hangingPunct="1">
              <a:spcBef>
                <a:spcPts val="0"/>
              </a:spcBef>
              <a:spcAft>
                <a:spcPts val="0"/>
              </a:spcAft>
              <a:defRPr/>
            </a:pPr>
            <a:r>
              <a:rPr lang="en-GB" sz="2000" b="1" dirty="0">
                <a:solidFill>
                  <a:schemeClr val="bg1"/>
                </a:solidFill>
                <a:latin typeface="+mn-lt"/>
              </a:rPr>
              <a:t>The following mathematical skills are needed.  </a:t>
            </a:r>
          </a:p>
        </p:txBody>
      </p:sp>
      <p:sp>
        <p:nvSpPr>
          <p:cNvPr id="5" name="TextBox 4">
            <a:extLst>
              <a:ext uri="{FF2B5EF4-FFF2-40B4-BE49-F238E27FC236}">
                <a16:creationId xmlns:a16="http://schemas.microsoft.com/office/drawing/2014/main" id="{0429E996-221F-705A-5D51-5FC7B99D2C53}"/>
              </a:ext>
            </a:extLst>
          </p:cNvPr>
          <p:cNvSpPr txBox="1">
            <a:spLocks noChangeArrowheads="1"/>
          </p:cNvSpPr>
          <p:nvPr/>
        </p:nvSpPr>
        <p:spPr bwMode="auto">
          <a:xfrm>
            <a:off x="-1588" y="741363"/>
            <a:ext cx="9144001" cy="738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t>1. Arithmetic and numerical computation</a:t>
            </a:r>
          </a:p>
          <a:p>
            <a:pPr eaLnBrk="1" hangingPunct="1">
              <a:spcBef>
                <a:spcPct val="0"/>
              </a:spcBef>
              <a:buFontTx/>
              <a:buNone/>
            </a:pPr>
            <a:r>
              <a:rPr lang="en-GB" altLang="en-US" sz="1800"/>
              <a:t>Use decimals. Use standard form.  Use ratios, fractions and percentages.  Make estimates.</a:t>
            </a:r>
          </a:p>
        </p:txBody>
      </p:sp>
      <p:sp>
        <p:nvSpPr>
          <p:cNvPr id="6" name="TextBox 5">
            <a:extLst>
              <a:ext uri="{FF2B5EF4-FFF2-40B4-BE49-F238E27FC236}">
                <a16:creationId xmlns:a16="http://schemas.microsoft.com/office/drawing/2014/main" id="{C59051D7-04EA-1F02-801E-E3BA2B869699}"/>
              </a:ext>
            </a:extLst>
          </p:cNvPr>
          <p:cNvSpPr txBox="1">
            <a:spLocks noChangeArrowheads="1"/>
          </p:cNvSpPr>
          <p:nvPr/>
        </p:nvSpPr>
        <p:spPr bwMode="auto">
          <a:xfrm>
            <a:off x="0" y="1514475"/>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t>2. Handling data  </a:t>
            </a:r>
            <a:r>
              <a:rPr lang="en-GB" altLang="en-US" sz="1800"/>
              <a:t>Use significant figures.  Find arithmetic means.  Construct and interpret frequency tables and diagrams, bar charts and histograms.  </a:t>
            </a:r>
            <a:r>
              <a:rPr lang="en-GB" altLang="en-US" sz="1800" i="1"/>
              <a:t>Understand sampling (Biology questions only).  Understand simple probability (Biology questions only) </a:t>
            </a:r>
            <a:r>
              <a:rPr lang="en-GB" altLang="en-US" sz="1800"/>
              <a:t>Understand mean, mode and median.  </a:t>
            </a:r>
            <a:r>
              <a:rPr lang="en-GB" altLang="en-US" sz="1800" i="1"/>
              <a:t>Use a scatter diagram to identify a correlation (Biology and Physics questions only).</a:t>
            </a:r>
            <a:r>
              <a:rPr lang="en-GB" altLang="en-US" sz="1800"/>
              <a:t>  Make order of magnitude calculations.</a:t>
            </a:r>
          </a:p>
        </p:txBody>
      </p:sp>
      <p:sp>
        <p:nvSpPr>
          <p:cNvPr id="7" name="TextBox 6">
            <a:extLst>
              <a:ext uri="{FF2B5EF4-FFF2-40B4-BE49-F238E27FC236}">
                <a16:creationId xmlns:a16="http://schemas.microsoft.com/office/drawing/2014/main" id="{9AFD34C4-1AC4-0DEA-F9BC-47D43385ED09}"/>
              </a:ext>
            </a:extLst>
          </p:cNvPr>
          <p:cNvSpPr txBox="1">
            <a:spLocks noChangeArrowheads="1"/>
          </p:cNvSpPr>
          <p:nvPr/>
        </p:nvSpPr>
        <p:spPr bwMode="auto">
          <a:xfrm>
            <a:off x="0" y="3136900"/>
            <a:ext cx="9144000" cy="10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t>3. Algebra  </a:t>
            </a:r>
            <a:r>
              <a:rPr lang="en-GB" altLang="en-US" sz="1800"/>
              <a:t>Understand and use symbols: =, &lt;, &lt;&lt;, &gt;&gt;, &gt;, </a:t>
            </a:r>
            <a:r>
              <a:rPr lang="en-GB" altLang="en-US" sz="1800">
                <a:sym typeface="Symbol" panose="05050102010706020507" pitchFamily="18" charset="2"/>
              </a:rPr>
              <a:t>, .  Change the subject of an equation.  </a:t>
            </a:r>
            <a:r>
              <a:rPr lang="en-GB" altLang="en-US" sz="1800" i="1">
                <a:sym typeface="Symbol" panose="05050102010706020507" pitchFamily="18" charset="2"/>
              </a:rPr>
              <a:t>Substitute numerical values into algebraic equations, using appropriate units (Chemistry and Physics questions).  Solve simple algebraic equations (Biology and Physics).</a:t>
            </a:r>
            <a:endParaRPr lang="en-GB" altLang="en-US" sz="1800" i="1"/>
          </a:p>
        </p:txBody>
      </p:sp>
      <p:sp>
        <p:nvSpPr>
          <p:cNvPr id="8" name="TextBox 7">
            <a:extLst>
              <a:ext uri="{FF2B5EF4-FFF2-40B4-BE49-F238E27FC236}">
                <a16:creationId xmlns:a16="http://schemas.microsoft.com/office/drawing/2014/main" id="{F97B1753-1048-4C06-69DF-C8FAD3FD7DC9}"/>
              </a:ext>
            </a:extLst>
          </p:cNvPr>
          <p:cNvSpPr txBox="1">
            <a:spLocks noChangeArrowheads="1"/>
          </p:cNvSpPr>
          <p:nvPr/>
        </p:nvSpPr>
        <p:spPr bwMode="auto">
          <a:xfrm>
            <a:off x="0" y="4213225"/>
            <a:ext cx="9144000" cy="157003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t>4. Graphs  </a:t>
            </a:r>
            <a:r>
              <a:rPr lang="en-GB" altLang="en-US" sz="1800"/>
              <a:t>Translate information between graphical and numeric form.  Understand that y = mx + c represents a linear relationship.  Plot two variables.  Determine the slope and intercept of a linear graph.  </a:t>
            </a:r>
            <a:r>
              <a:rPr lang="en-GB" altLang="en-US" sz="1800" i="1"/>
              <a:t>Draw and use the slope of a tangent to a curve as a measure of rate of change (Chemistry and Physics questions only).</a:t>
            </a:r>
            <a:r>
              <a:rPr lang="en-GB" altLang="en-US" sz="1800"/>
              <a:t>   </a:t>
            </a:r>
            <a:r>
              <a:rPr lang="en-GB" altLang="en-US" sz="1800" i="1"/>
              <a:t>Understand the significance of area between a curve and the x-axis and measure it by counting squares as appropriate (Physics questions only).</a:t>
            </a:r>
          </a:p>
        </p:txBody>
      </p:sp>
      <p:sp>
        <p:nvSpPr>
          <p:cNvPr id="9" name="TextBox 8">
            <a:extLst>
              <a:ext uri="{FF2B5EF4-FFF2-40B4-BE49-F238E27FC236}">
                <a16:creationId xmlns:a16="http://schemas.microsoft.com/office/drawing/2014/main" id="{54B8EE52-611F-8A1C-53F1-2A103F573327}"/>
              </a:ext>
            </a:extLst>
          </p:cNvPr>
          <p:cNvSpPr txBox="1">
            <a:spLocks noChangeArrowheads="1"/>
          </p:cNvSpPr>
          <p:nvPr/>
        </p:nvSpPr>
        <p:spPr bwMode="auto">
          <a:xfrm>
            <a:off x="0" y="5842000"/>
            <a:ext cx="9144000" cy="1016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b="1"/>
              <a:t>5. Geometry and trigonometry  </a:t>
            </a:r>
            <a:r>
              <a:rPr lang="en-GB" altLang="en-US" sz="1800" i="1"/>
              <a:t>Use angular measures (Physics questions only). 2D and 3D forms (Chemistry and Physics questions only).  </a:t>
            </a:r>
            <a:r>
              <a:rPr lang="en-GB" altLang="en-US" sz="1800"/>
              <a:t>Calculate areas of triangles and rectangles, surface areas and volumes of cubes.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up)">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up)">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2" name="Footer Placeholder 3">
            <a:extLst>
              <a:ext uri="{FF2B5EF4-FFF2-40B4-BE49-F238E27FC236}">
                <a16:creationId xmlns:a16="http://schemas.microsoft.com/office/drawing/2014/main" id="{E97E7BE3-F480-8ED0-E896-7A6C08025951}"/>
              </a:ext>
            </a:extLst>
          </p:cNvPr>
          <p:cNvSpPr>
            <a:spLocks noGrp="1"/>
          </p:cNvSpPr>
          <p:nvPr>
            <p:ph type="ftr" sz="quarter" idx="11"/>
          </p:nvPr>
        </p:nvSpPr>
        <p:spPr>
          <a:xfrm>
            <a:off x="1966913" y="6453188"/>
            <a:ext cx="5268912" cy="201612"/>
          </a:xfrm>
        </p:spPr>
        <p:txBody>
          <a:bodyPr/>
          <a:lstStyle/>
          <a:p>
            <a:pPr>
              <a:defRPr/>
            </a:pPr>
            <a:r>
              <a:rPr lang="en-US" dirty="0"/>
              <a:t>Copyright © AQA and its licensors. All rights reserved.</a:t>
            </a:r>
          </a:p>
        </p:txBody>
      </p:sp>
      <p:pic>
        <p:nvPicPr>
          <p:cNvPr id="29699" name="Picture 2">
            <a:extLst>
              <a:ext uri="{FF2B5EF4-FFF2-40B4-BE49-F238E27FC236}">
                <a16:creationId xmlns:a16="http://schemas.microsoft.com/office/drawing/2014/main" id="{6CE4CB95-0F05-EA07-2F63-5698FA26B37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88"/>
            <a:ext cx="4518025" cy="6218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700" name="Picture 3">
            <a:extLst>
              <a:ext uri="{FF2B5EF4-FFF2-40B4-BE49-F238E27FC236}">
                <a16:creationId xmlns:a16="http://schemas.microsoft.com/office/drawing/2014/main" id="{0E29BFA2-DD11-7B46-E7B8-3B87505468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2163" y="115888"/>
            <a:ext cx="4254500"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C5ECDF-F17D-2CC4-C100-3018F9778C5A}"/>
              </a:ext>
            </a:extLst>
          </p:cNvPr>
          <p:cNvSpPr txBox="1"/>
          <p:nvPr/>
        </p:nvSpPr>
        <p:spPr>
          <a:xfrm>
            <a:off x="2268538" y="4141788"/>
            <a:ext cx="6119812" cy="2432050"/>
          </a:xfrm>
          <a:prstGeom prst="rect">
            <a:avLst/>
          </a:prstGeom>
          <a:solidFill>
            <a:schemeClr val="tx1">
              <a:lumMod val="85000"/>
              <a:lumOff val="15000"/>
            </a:schemeClr>
          </a:solidFill>
        </p:spPr>
        <p:txBody>
          <a:bodyPr>
            <a:spAutoFit/>
          </a:bodyPr>
          <a:lstStyle/>
          <a:p>
            <a:pPr eaLnBrk="1" fontAlgn="auto" hangingPunct="1">
              <a:spcBef>
                <a:spcPts val="0"/>
              </a:spcBef>
              <a:spcAft>
                <a:spcPts val="0"/>
              </a:spcAft>
              <a:defRPr/>
            </a:pPr>
            <a:endParaRPr lang="en-GB" sz="800" i="1" dirty="0">
              <a:solidFill>
                <a:schemeClr val="bg1"/>
              </a:solidFill>
              <a:latin typeface="Trebuchet MS" panose="020B0603020202020204" pitchFamily="34" charset="0"/>
            </a:endParaRPr>
          </a:p>
          <a:p>
            <a:pPr eaLnBrk="1" fontAlgn="auto" hangingPunct="1">
              <a:spcBef>
                <a:spcPts val="0"/>
              </a:spcBef>
              <a:spcAft>
                <a:spcPts val="0"/>
              </a:spcAft>
              <a:defRPr/>
            </a:pPr>
            <a:r>
              <a:rPr lang="en-GB" sz="2400" i="1" dirty="0">
                <a:solidFill>
                  <a:schemeClr val="bg1"/>
                </a:solidFill>
                <a:latin typeface="Trebuchet MS" panose="020B0603020202020204" pitchFamily="34" charset="0"/>
              </a:rPr>
              <a:t>“ If I have seen further </a:t>
            </a:r>
          </a:p>
          <a:p>
            <a:pPr eaLnBrk="1" fontAlgn="auto" hangingPunct="1">
              <a:spcBef>
                <a:spcPts val="0"/>
              </a:spcBef>
              <a:spcAft>
                <a:spcPts val="0"/>
              </a:spcAft>
              <a:defRPr/>
            </a:pPr>
            <a:r>
              <a:rPr lang="en-GB" sz="2400" i="1" dirty="0">
                <a:solidFill>
                  <a:schemeClr val="bg1"/>
                </a:solidFill>
                <a:latin typeface="Trebuchet MS" panose="020B0603020202020204" pitchFamily="34" charset="0"/>
              </a:rPr>
              <a:t> it is by standing on the</a:t>
            </a:r>
          </a:p>
          <a:p>
            <a:pPr eaLnBrk="1" fontAlgn="auto" hangingPunct="1">
              <a:spcBef>
                <a:spcPts val="0"/>
              </a:spcBef>
              <a:spcAft>
                <a:spcPts val="0"/>
              </a:spcAft>
              <a:defRPr/>
            </a:pPr>
            <a:r>
              <a:rPr lang="en-GB" sz="2400" i="1" dirty="0">
                <a:solidFill>
                  <a:schemeClr val="bg1"/>
                </a:solidFill>
                <a:latin typeface="Trebuchet MS" panose="020B0603020202020204" pitchFamily="34" charset="0"/>
              </a:rPr>
              <a:t>shoulder of giants.”</a:t>
            </a:r>
          </a:p>
          <a:p>
            <a:pPr eaLnBrk="1" fontAlgn="auto" hangingPunct="1">
              <a:spcBef>
                <a:spcPts val="0"/>
              </a:spcBef>
              <a:spcAft>
                <a:spcPts val="0"/>
              </a:spcAft>
              <a:defRPr/>
            </a:pPr>
            <a:endParaRPr lang="en-GB" sz="2400" i="1" dirty="0">
              <a:solidFill>
                <a:schemeClr val="bg1"/>
              </a:solidFill>
              <a:latin typeface="Trebuchet MS" panose="020B0603020202020204" pitchFamily="34" charset="0"/>
            </a:endParaRPr>
          </a:p>
          <a:p>
            <a:pPr eaLnBrk="1" fontAlgn="auto" hangingPunct="1">
              <a:spcBef>
                <a:spcPts val="0"/>
              </a:spcBef>
              <a:spcAft>
                <a:spcPts val="0"/>
              </a:spcAft>
              <a:defRPr/>
            </a:pPr>
            <a:r>
              <a:rPr lang="en-GB" sz="2400" i="1" dirty="0">
                <a:solidFill>
                  <a:schemeClr val="bg1"/>
                </a:solidFill>
                <a:latin typeface="Trebuchet MS" panose="020B0603020202020204" pitchFamily="34" charset="0"/>
              </a:rPr>
              <a:t>    </a:t>
            </a:r>
            <a:r>
              <a:rPr lang="en-GB" sz="1600" i="1" dirty="0">
                <a:solidFill>
                  <a:schemeClr val="bg1"/>
                </a:solidFill>
                <a:latin typeface="Trebuchet MS" panose="020B0603020202020204" pitchFamily="34" charset="0"/>
              </a:rPr>
              <a:t>Sir Isaac Newton 1642-1727</a:t>
            </a:r>
          </a:p>
          <a:p>
            <a:pPr eaLnBrk="1" fontAlgn="auto" hangingPunct="1">
              <a:spcBef>
                <a:spcPts val="0"/>
              </a:spcBef>
              <a:spcAft>
                <a:spcPts val="0"/>
              </a:spcAft>
              <a:defRPr/>
            </a:pPr>
            <a:endParaRPr lang="en-GB" sz="2400" i="1" dirty="0">
              <a:solidFill>
                <a:schemeClr val="bg1"/>
              </a:solidFill>
              <a:latin typeface="Trebuchet MS" panose="020B0603020202020204" pitchFamily="34" charset="0"/>
            </a:endParaRPr>
          </a:p>
        </p:txBody>
      </p:sp>
      <p:sp>
        <p:nvSpPr>
          <p:cNvPr id="2" name="Rectangle 1">
            <a:extLst>
              <a:ext uri="{FF2B5EF4-FFF2-40B4-BE49-F238E27FC236}">
                <a16:creationId xmlns:a16="http://schemas.microsoft.com/office/drawing/2014/main" id="{52B0BACF-3D11-2D69-0944-1BB85F72B801}"/>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Working scientifically WS </a:t>
            </a:r>
          </a:p>
        </p:txBody>
      </p:sp>
      <p:sp>
        <p:nvSpPr>
          <p:cNvPr id="4" name="TextBox 3">
            <a:extLst>
              <a:ext uri="{FF2B5EF4-FFF2-40B4-BE49-F238E27FC236}">
                <a16:creationId xmlns:a16="http://schemas.microsoft.com/office/drawing/2014/main" id="{18C7B6D0-4CFA-D217-EAE4-758BEE40E16D}"/>
              </a:ext>
            </a:extLst>
          </p:cNvPr>
          <p:cNvSpPr txBox="1">
            <a:spLocks noChangeArrowheads="1"/>
          </p:cNvSpPr>
          <p:nvPr/>
        </p:nvSpPr>
        <p:spPr bwMode="auto">
          <a:xfrm>
            <a:off x="468313" y="584200"/>
            <a:ext cx="8207375"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AutoNum type="arabicPeriod"/>
            </a:pPr>
            <a:r>
              <a:rPr lang="en-GB" altLang="en-US" sz="2800"/>
              <a:t>Development of scientific thinking.</a:t>
            </a:r>
          </a:p>
          <a:p>
            <a:pPr eaLnBrk="1" hangingPunct="1">
              <a:spcBef>
                <a:spcPct val="0"/>
              </a:spcBef>
              <a:buFontTx/>
              <a:buAutoNum type="arabicPeriod"/>
            </a:pPr>
            <a:endParaRPr lang="en-GB" altLang="en-US" sz="2800"/>
          </a:p>
          <a:p>
            <a:pPr eaLnBrk="1" hangingPunct="1">
              <a:spcBef>
                <a:spcPct val="0"/>
              </a:spcBef>
              <a:buFontTx/>
              <a:buAutoNum type="arabicPeriod"/>
            </a:pPr>
            <a:r>
              <a:rPr lang="en-GB" altLang="en-US" sz="2800"/>
              <a:t>Experimental skills and strategies.</a:t>
            </a:r>
          </a:p>
          <a:p>
            <a:pPr eaLnBrk="1" hangingPunct="1">
              <a:spcBef>
                <a:spcPct val="0"/>
              </a:spcBef>
              <a:buFontTx/>
              <a:buAutoNum type="arabicPeriod"/>
            </a:pPr>
            <a:endParaRPr lang="en-GB" altLang="en-US" sz="2800"/>
          </a:p>
          <a:p>
            <a:pPr eaLnBrk="1" hangingPunct="1">
              <a:spcBef>
                <a:spcPct val="0"/>
              </a:spcBef>
              <a:buFontTx/>
              <a:buAutoNum type="arabicPeriod"/>
            </a:pPr>
            <a:r>
              <a:rPr lang="en-GB" altLang="en-US" sz="2800"/>
              <a:t>Analysis and Evaluation.</a:t>
            </a:r>
          </a:p>
          <a:p>
            <a:pPr eaLnBrk="1" hangingPunct="1">
              <a:spcBef>
                <a:spcPct val="0"/>
              </a:spcBef>
              <a:buFontTx/>
              <a:buAutoNum type="arabicPeriod"/>
            </a:pPr>
            <a:endParaRPr lang="en-GB" altLang="en-US" sz="2800"/>
          </a:p>
          <a:p>
            <a:pPr eaLnBrk="1" hangingPunct="1">
              <a:spcBef>
                <a:spcPct val="0"/>
              </a:spcBef>
              <a:buFontTx/>
              <a:buAutoNum type="arabicPeriod"/>
            </a:pPr>
            <a:r>
              <a:rPr lang="en-GB" altLang="en-US" sz="2800"/>
              <a:t>Scientific vocabulary, quantities, units, symbols and nomenclature.</a:t>
            </a:r>
          </a:p>
        </p:txBody>
      </p:sp>
      <p:pic>
        <p:nvPicPr>
          <p:cNvPr id="30725" name="Picture 4" descr="http://www.crystalinks.com/newton.jpg">
            <a:extLst>
              <a:ext uri="{FF2B5EF4-FFF2-40B4-BE49-F238E27FC236}">
                <a16:creationId xmlns:a16="http://schemas.microsoft.com/office/drawing/2014/main" id="{76A25AB0-C653-0BFF-6A65-7DB25CCE03D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0788" y="4413250"/>
            <a:ext cx="1800225" cy="188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52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2000" fill="hold"/>
                                        <p:tgtEl>
                                          <p:spTgt spid="4"/>
                                        </p:tgtEl>
                                        <p:attrNameLst>
                                          <p:attrName>ppt_w</p:attrName>
                                        </p:attrNameLst>
                                      </p:cBhvr>
                                      <p:tavLst>
                                        <p:tav tm="0">
                                          <p:val>
                                            <p:fltVal val="0"/>
                                          </p:val>
                                        </p:tav>
                                        <p:tav tm="100000">
                                          <p:val>
                                            <p:strVal val="#ppt_w"/>
                                          </p:val>
                                        </p:tav>
                                      </p:tavLst>
                                    </p:anim>
                                    <p:anim calcmode="lin" valueType="num">
                                      <p:cBhvr>
                                        <p:cTn id="8" dur="2000" fill="hold"/>
                                        <p:tgtEl>
                                          <p:spTgt spid="4"/>
                                        </p:tgtEl>
                                        <p:attrNameLst>
                                          <p:attrName>ppt_h</p:attrName>
                                        </p:attrNameLst>
                                      </p:cBhvr>
                                      <p:tavLst>
                                        <p:tav tm="0">
                                          <p:val>
                                            <p:fltVal val="0"/>
                                          </p:val>
                                        </p:tav>
                                        <p:tav tm="100000">
                                          <p:val>
                                            <p:strVal val="#ppt_h"/>
                                          </p:val>
                                        </p:tav>
                                      </p:tavLst>
                                    </p:anim>
                                    <p:animEffect transition="in" filter="fade">
                                      <p:cBhvr>
                                        <p:cTn id="9" dur="2000"/>
                                        <p:tgtEl>
                                          <p:spTgt spid="4"/>
                                        </p:tgtEl>
                                      </p:cBhvr>
                                    </p:animEffect>
                                    <p:anim calcmode="lin" valueType="num">
                                      <p:cBhvr>
                                        <p:cTn id="10" dur="2000" fill="hold"/>
                                        <p:tgtEl>
                                          <p:spTgt spid="4"/>
                                        </p:tgtEl>
                                        <p:attrNameLst>
                                          <p:attrName>ppt_x</p:attrName>
                                        </p:attrNameLst>
                                      </p:cBhvr>
                                      <p:tavLst>
                                        <p:tav tm="0">
                                          <p:val>
                                            <p:fltVal val="0.5"/>
                                          </p:val>
                                        </p:tav>
                                        <p:tav tm="100000">
                                          <p:val>
                                            <p:strVal val="#ppt_x"/>
                                          </p:val>
                                        </p:tav>
                                      </p:tavLst>
                                    </p:anim>
                                    <p:anim calcmode="lin" valueType="num">
                                      <p:cBhvr>
                                        <p:cTn id="11" dur="2000" fill="hold"/>
                                        <p:tgtEl>
                                          <p:spTgt spid="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1746" name="Picture 1">
            <a:extLst>
              <a:ext uri="{FF2B5EF4-FFF2-40B4-BE49-F238E27FC236}">
                <a16:creationId xmlns:a16="http://schemas.microsoft.com/office/drawing/2014/main" id="{B1D90DF3-2C85-2F4C-E768-BE50825AA4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5888"/>
            <a:ext cx="4454525" cy="6056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3">
            <a:extLst>
              <a:ext uri="{FF2B5EF4-FFF2-40B4-BE49-F238E27FC236}">
                <a16:creationId xmlns:a16="http://schemas.microsoft.com/office/drawing/2014/main" id="{60F41F10-1E4E-F60F-7F32-378AB4E3D11C}"/>
              </a:ext>
            </a:extLst>
          </p:cNvPr>
          <p:cNvSpPr>
            <a:spLocks noGrp="1"/>
          </p:cNvSpPr>
          <p:nvPr>
            <p:ph type="ftr" sz="quarter" idx="11"/>
          </p:nvPr>
        </p:nvSpPr>
        <p:spPr>
          <a:xfrm>
            <a:off x="1966913" y="6453188"/>
            <a:ext cx="5268912" cy="201612"/>
          </a:xfrm>
        </p:spPr>
        <p:txBody>
          <a:bodyPr/>
          <a:lstStyle/>
          <a:p>
            <a:pPr>
              <a:defRPr/>
            </a:pPr>
            <a:r>
              <a:rPr lang="en-US" dirty="0"/>
              <a:t>Copyright © AQA and its licensors. All rights reserved.</a:t>
            </a:r>
          </a:p>
        </p:txBody>
      </p:sp>
      <p:pic>
        <p:nvPicPr>
          <p:cNvPr id="31748" name="Picture 3">
            <a:extLst>
              <a:ext uri="{FF2B5EF4-FFF2-40B4-BE49-F238E27FC236}">
                <a16:creationId xmlns:a16="http://schemas.microsoft.com/office/drawing/2014/main" id="{209B041A-50A5-51BF-5517-4DF75E3BCD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19978"/>
          <a:stretch>
            <a:fillRect/>
          </a:stretch>
        </p:blipFill>
        <p:spPr bwMode="auto">
          <a:xfrm>
            <a:off x="4454525" y="620713"/>
            <a:ext cx="4606925" cy="440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2770" name="Picture 1">
            <a:extLst>
              <a:ext uri="{FF2B5EF4-FFF2-40B4-BE49-F238E27FC236}">
                <a16:creationId xmlns:a16="http://schemas.microsoft.com/office/drawing/2014/main" id="{63D81DCE-1460-8AAE-A226-D64432E89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b="9071"/>
          <a:stretch>
            <a:fillRect/>
          </a:stretch>
        </p:blipFill>
        <p:spPr bwMode="auto">
          <a:xfrm>
            <a:off x="212725" y="971550"/>
            <a:ext cx="4244975" cy="533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3">
            <a:extLst>
              <a:ext uri="{FF2B5EF4-FFF2-40B4-BE49-F238E27FC236}">
                <a16:creationId xmlns:a16="http://schemas.microsoft.com/office/drawing/2014/main" id="{A7103B60-64A4-51A6-B458-A898D3FCCD5C}"/>
              </a:ext>
            </a:extLst>
          </p:cNvPr>
          <p:cNvSpPr>
            <a:spLocks noGrp="1"/>
          </p:cNvSpPr>
          <p:nvPr>
            <p:ph type="ftr" sz="quarter" idx="11"/>
          </p:nvPr>
        </p:nvSpPr>
        <p:spPr>
          <a:xfrm>
            <a:off x="-300038" y="6545263"/>
            <a:ext cx="5270501" cy="201612"/>
          </a:xfrm>
        </p:spPr>
        <p:txBody>
          <a:bodyPr/>
          <a:lstStyle/>
          <a:p>
            <a:pPr>
              <a:defRPr/>
            </a:pPr>
            <a:r>
              <a:rPr lang="en-US" dirty="0"/>
              <a:t>Copyright © AQA and its licensors. All rights reserved.</a:t>
            </a:r>
          </a:p>
        </p:txBody>
      </p:sp>
      <p:pic>
        <p:nvPicPr>
          <p:cNvPr id="32772" name="Picture 5">
            <a:extLst>
              <a:ext uri="{FF2B5EF4-FFF2-40B4-BE49-F238E27FC236}">
                <a16:creationId xmlns:a16="http://schemas.microsoft.com/office/drawing/2014/main" id="{410979F8-A912-6C59-410B-24539CB6E0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488" y="47625"/>
            <a:ext cx="4240212"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3794" name="Picture 3">
            <a:extLst>
              <a:ext uri="{FF2B5EF4-FFF2-40B4-BE49-F238E27FC236}">
                <a16:creationId xmlns:a16="http://schemas.microsoft.com/office/drawing/2014/main" id="{32EAFB9A-54BF-BDBA-E623-304EE7F369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115888"/>
            <a:ext cx="3557587" cy="471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5" name="Picture 4">
            <a:extLst>
              <a:ext uri="{FF2B5EF4-FFF2-40B4-BE49-F238E27FC236}">
                <a16:creationId xmlns:a16="http://schemas.microsoft.com/office/drawing/2014/main" id="{0ACA593D-7302-1F53-5872-FBB367E138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388" y="587375"/>
            <a:ext cx="4357687" cy="6189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6" name="Picture 5">
            <a:extLst>
              <a:ext uri="{FF2B5EF4-FFF2-40B4-BE49-F238E27FC236}">
                <a16:creationId xmlns:a16="http://schemas.microsoft.com/office/drawing/2014/main" id="{AC5D20D6-92E9-0082-D163-1126E54149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463" y="587375"/>
            <a:ext cx="4279900" cy="406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3CDDD"/>
        </a:solidFill>
        <a:effectLst/>
      </p:bgPr>
    </p:bg>
    <p:spTree>
      <p:nvGrpSpPr>
        <p:cNvPr id="1" name=""/>
        <p:cNvGrpSpPr/>
        <p:nvPr/>
      </p:nvGrpSpPr>
      <p:grpSpPr>
        <a:xfrm>
          <a:off x="0" y="0"/>
          <a:ext cx="0" cy="0"/>
          <a:chOff x="0" y="0"/>
          <a:chExt cx="0" cy="0"/>
        </a:xfrm>
      </p:grpSpPr>
      <p:pic>
        <p:nvPicPr>
          <p:cNvPr id="4098" name="Picture 2" descr="W:\Hub Schools\#Hub Support Materials\Autumn 2014 meetings\Grading the New GCSEs in 2017.jpg">
            <a:extLst>
              <a:ext uri="{FF2B5EF4-FFF2-40B4-BE49-F238E27FC236}">
                <a16:creationId xmlns:a16="http://schemas.microsoft.com/office/drawing/2014/main" id="{0929820F-5C71-52A1-DE26-86FE059C66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95263"/>
            <a:ext cx="9144000" cy="6043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4">
            <a:extLst>
              <a:ext uri="{FF2B5EF4-FFF2-40B4-BE49-F238E27FC236}">
                <a16:creationId xmlns:a16="http://schemas.microsoft.com/office/drawing/2014/main" id="{5129B169-0086-FF1F-F2D3-7988921FC3A7}"/>
              </a:ext>
            </a:extLst>
          </p:cNvPr>
          <p:cNvSpPr>
            <a:spLocks noGrp="1"/>
          </p:cNvSpPr>
          <p:nvPr>
            <p:ph type="ftr" sz="quarter" idx="11"/>
          </p:nvPr>
        </p:nvSpPr>
        <p:spPr>
          <a:xfrm>
            <a:off x="1968500" y="6423025"/>
            <a:ext cx="2678113" cy="241300"/>
          </a:xfrm>
        </p:spPr>
        <p:txBody>
          <a:bodyPr>
            <a:spAutoFit/>
          </a:bodyPr>
          <a:lstStyle/>
          <a:p>
            <a:pPr>
              <a:defRPr/>
            </a:pPr>
            <a:r>
              <a:rPr lang="en-US" sz="800" dirty="0"/>
              <a:t>Copyright © AQA and its licensors. All rights reserved.</a:t>
            </a:r>
          </a:p>
        </p:txBody>
      </p:sp>
      <p:sp>
        <p:nvSpPr>
          <p:cNvPr id="2" name="TextBox 1">
            <a:extLst>
              <a:ext uri="{FF2B5EF4-FFF2-40B4-BE49-F238E27FC236}">
                <a16:creationId xmlns:a16="http://schemas.microsoft.com/office/drawing/2014/main" id="{F324353C-9841-ED02-B5C6-7887B58F822D}"/>
              </a:ext>
            </a:extLst>
          </p:cNvPr>
          <p:cNvSpPr txBox="1">
            <a:spLocks noChangeArrowheads="1"/>
          </p:cNvSpPr>
          <p:nvPr/>
        </p:nvSpPr>
        <p:spPr bwMode="auto">
          <a:xfrm>
            <a:off x="323850" y="1196975"/>
            <a:ext cx="4176713" cy="522288"/>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800" b="1">
                <a:solidFill>
                  <a:schemeClr val="bg1"/>
                </a:solidFill>
              </a:rPr>
              <a:t>Higher Tier 9 - 4</a:t>
            </a:r>
          </a:p>
        </p:txBody>
      </p:sp>
      <p:sp>
        <p:nvSpPr>
          <p:cNvPr id="6" name="TextBox 5">
            <a:extLst>
              <a:ext uri="{FF2B5EF4-FFF2-40B4-BE49-F238E27FC236}">
                <a16:creationId xmlns:a16="http://schemas.microsoft.com/office/drawing/2014/main" id="{C5A11483-D696-07BF-A42F-25ED4AB7B5DB}"/>
              </a:ext>
            </a:extLst>
          </p:cNvPr>
          <p:cNvSpPr txBox="1">
            <a:spLocks noChangeArrowheads="1"/>
          </p:cNvSpPr>
          <p:nvPr/>
        </p:nvSpPr>
        <p:spPr bwMode="auto">
          <a:xfrm>
            <a:off x="3563938" y="2459038"/>
            <a:ext cx="4752975" cy="523875"/>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800" b="1">
                <a:solidFill>
                  <a:schemeClr val="bg1"/>
                </a:solidFill>
              </a:rPr>
              <a:t>Foundation Tier 5 - 1</a:t>
            </a:r>
          </a:p>
        </p:txBody>
      </p:sp>
      <p:sp>
        <p:nvSpPr>
          <p:cNvPr id="3" name="TextBox 2">
            <a:extLst>
              <a:ext uri="{FF2B5EF4-FFF2-40B4-BE49-F238E27FC236}">
                <a16:creationId xmlns:a16="http://schemas.microsoft.com/office/drawing/2014/main" id="{78E31A7E-F42C-8CE5-7919-79198C567008}"/>
              </a:ext>
            </a:extLst>
          </p:cNvPr>
          <p:cNvSpPr txBox="1">
            <a:spLocks noChangeArrowheads="1"/>
          </p:cNvSpPr>
          <p:nvPr/>
        </p:nvSpPr>
        <p:spPr bwMode="auto">
          <a:xfrm>
            <a:off x="827088" y="2708275"/>
            <a:ext cx="2520950" cy="1385888"/>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800">
                <a:solidFill>
                  <a:schemeClr val="bg1"/>
                </a:solidFill>
              </a:rPr>
              <a:t>Same tier of entry for all subjects</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pic>
        <p:nvPicPr>
          <p:cNvPr id="34818" name="Picture 1">
            <a:extLst>
              <a:ext uri="{FF2B5EF4-FFF2-40B4-BE49-F238E27FC236}">
                <a16:creationId xmlns:a16="http://schemas.microsoft.com/office/drawing/2014/main" id="{7ED055CA-E787-8040-8CEC-C8019AABB0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260350"/>
            <a:ext cx="7164388" cy="473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BFDD585A-EA38-8974-F2BC-3B29E61F0080}"/>
              </a:ext>
            </a:extLst>
          </p:cNvPr>
          <p:cNvGraphicFramePr>
            <a:graphicFrameLocks noGrp="1"/>
          </p:cNvGraphicFramePr>
          <p:nvPr/>
        </p:nvGraphicFramePr>
        <p:xfrm>
          <a:off x="431800" y="925513"/>
          <a:ext cx="8280400" cy="2408236"/>
        </p:xfrm>
        <a:graphic>
          <a:graphicData uri="http://schemas.openxmlformats.org/drawingml/2006/table">
            <a:tbl>
              <a:tblPr firstRow="1" bandRow="1">
                <a:tableStyleId>{5C22544A-7EE6-4342-B048-85BDC9FD1C3A}</a:tableStyleId>
              </a:tblPr>
              <a:tblGrid>
                <a:gridCol w="2070100">
                  <a:extLst>
                    <a:ext uri="{9D8B030D-6E8A-4147-A177-3AD203B41FA5}">
                      <a16:colId xmlns:a16="http://schemas.microsoft.com/office/drawing/2014/main" val="20000"/>
                    </a:ext>
                  </a:extLst>
                </a:gridCol>
                <a:gridCol w="1436015">
                  <a:extLst>
                    <a:ext uri="{9D8B030D-6E8A-4147-A177-3AD203B41FA5}">
                      <a16:colId xmlns:a16="http://schemas.microsoft.com/office/drawing/2014/main" val="20001"/>
                    </a:ext>
                  </a:extLst>
                </a:gridCol>
                <a:gridCol w="2536339">
                  <a:extLst>
                    <a:ext uri="{9D8B030D-6E8A-4147-A177-3AD203B41FA5}">
                      <a16:colId xmlns:a16="http://schemas.microsoft.com/office/drawing/2014/main" val="20002"/>
                    </a:ext>
                  </a:extLst>
                </a:gridCol>
                <a:gridCol w="2237946">
                  <a:extLst>
                    <a:ext uri="{9D8B030D-6E8A-4147-A177-3AD203B41FA5}">
                      <a16:colId xmlns:a16="http://schemas.microsoft.com/office/drawing/2014/main" val="20003"/>
                    </a:ext>
                  </a:extLst>
                </a:gridCol>
              </a:tblGrid>
              <a:tr h="457260">
                <a:tc>
                  <a:txBody>
                    <a:bodyPr/>
                    <a:lstStyle/>
                    <a:p>
                      <a:endParaRPr lang="en-GB" sz="2400" b="1" dirty="0"/>
                    </a:p>
                  </a:txBody>
                  <a:tcPr marL="91434" marR="91434" marT="45726" marB="45726"/>
                </a:tc>
                <a:tc>
                  <a:txBody>
                    <a:bodyPr/>
                    <a:lstStyle/>
                    <a:p>
                      <a:r>
                        <a:rPr lang="en-GB" sz="2400" b="1" dirty="0"/>
                        <a:t>Biology</a:t>
                      </a:r>
                    </a:p>
                  </a:txBody>
                  <a:tcPr marL="91434" marR="91434" marT="45726" marB="45726"/>
                </a:tc>
                <a:tc>
                  <a:txBody>
                    <a:bodyPr/>
                    <a:lstStyle/>
                    <a:p>
                      <a:r>
                        <a:rPr lang="en-GB" sz="2400" b="1" dirty="0"/>
                        <a:t>Chemistry</a:t>
                      </a:r>
                    </a:p>
                  </a:txBody>
                  <a:tcPr marL="91434" marR="91434" marT="45726" marB="45726"/>
                </a:tc>
                <a:tc>
                  <a:txBody>
                    <a:bodyPr/>
                    <a:lstStyle/>
                    <a:p>
                      <a:r>
                        <a:rPr lang="en-GB" sz="2400" b="1" dirty="0"/>
                        <a:t>Physics</a:t>
                      </a:r>
                    </a:p>
                  </a:txBody>
                  <a:tcPr marL="91434" marR="91434" marT="45726" marB="45726"/>
                </a:tc>
                <a:extLst>
                  <a:ext uri="{0D108BD9-81ED-4DB2-BD59-A6C34878D82A}">
                    <a16:rowId xmlns:a16="http://schemas.microsoft.com/office/drawing/2014/main" val="10000"/>
                  </a:ext>
                </a:extLst>
              </a:tr>
              <a:tr h="823068">
                <a:tc>
                  <a:txBody>
                    <a:bodyPr/>
                    <a:lstStyle/>
                    <a:p>
                      <a:r>
                        <a:rPr lang="en-GB" sz="2400" b="1" dirty="0"/>
                        <a:t>Paper 1</a:t>
                      </a:r>
                    </a:p>
                  </a:txBody>
                  <a:tcPr marL="91434" marR="91434" marT="45726" marB="45726"/>
                </a:tc>
                <a:tc>
                  <a:txBody>
                    <a:bodyPr/>
                    <a:lstStyle/>
                    <a:p>
                      <a:r>
                        <a:rPr lang="en-GB" sz="2400" b="1" dirty="0"/>
                        <a:t>Topics</a:t>
                      </a:r>
                      <a:endParaRPr lang="en-GB" sz="2400" b="1" baseline="0" dirty="0"/>
                    </a:p>
                    <a:p>
                      <a:r>
                        <a:rPr lang="en-GB" sz="2400" b="1" baseline="0" dirty="0"/>
                        <a:t>1 – 4</a:t>
                      </a:r>
                    </a:p>
                  </a:txBody>
                  <a:tcPr marL="91434" marR="91434" marT="45726" marB="45726"/>
                </a:tc>
                <a:tc>
                  <a:txBody>
                    <a:bodyPr/>
                    <a:lstStyle/>
                    <a:p>
                      <a:r>
                        <a:rPr lang="en-GB" sz="2400" b="1" dirty="0"/>
                        <a:t>Topics</a:t>
                      </a:r>
                    </a:p>
                    <a:p>
                      <a:r>
                        <a:rPr lang="en-GB" sz="2400" b="1" dirty="0"/>
                        <a:t>1 – 5</a:t>
                      </a:r>
                      <a:r>
                        <a:rPr lang="en-GB" sz="2400" b="1" baseline="0" dirty="0"/>
                        <a:t>   </a:t>
                      </a:r>
                      <a:endParaRPr lang="en-GB" sz="2400" b="1" dirty="0"/>
                    </a:p>
                  </a:txBody>
                  <a:tcPr marL="91434" marR="91434" marT="45726" marB="45726"/>
                </a:tc>
                <a:tc>
                  <a:txBody>
                    <a:bodyPr/>
                    <a:lstStyle/>
                    <a:p>
                      <a:r>
                        <a:rPr lang="en-GB" sz="2400" b="1" dirty="0"/>
                        <a:t>Topics</a:t>
                      </a:r>
                    </a:p>
                    <a:p>
                      <a:r>
                        <a:rPr lang="en-GB" sz="2400" b="1" dirty="0"/>
                        <a:t>1-4 </a:t>
                      </a:r>
                    </a:p>
                  </a:txBody>
                  <a:tcPr marL="91434" marR="91434" marT="45726" marB="45726"/>
                </a:tc>
                <a:extLst>
                  <a:ext uri="{0D108BD9-81ED-4DB2-BD59-A6C34878D82A}">
                    <a16:rowId xmlns:a16="http://schemas.microsoft.com/office/drawing/2014/main" val="10001"/>
                  </a:ext>
                </a:extLst>
              </a:tr>
              <a:tr h="1127908">
                <a:tc>
                  <a:txBody>
                    <a:bodyPr/>
                    <a:lstStyle/>
                    <a:p>
                      <a:r>
                        <a:rPr lang="en-GB" sz="2400" b="1" dirty="0"/>
                        <a:t>Paper 2</a:t>
                      </a:r>
                    </a:p>
                  </a:txBody>
                  <a:tcPr marL="91434" marR="91434" marT="45726" marB="45726"/>
                </a:tc>
                <a:tc>
                  <a:txBody>
                    <a:bodyPr/>
                    <a:lstStyle/>
                    <a:p>
                      <a:r>
                        <a:rPr lang="en-GB" sz="2400" b="1" dirty="0"/>
                        <a:t>Topics</a:t>
                      </a:r>
                    </a:p>
                    <a:p>
                      <a:r>
                        <a:rPr lang="en-GB" sz="2400" b="1" dirty="0"/>
                        <a:t>5</a:t>
                      </a:r>
                      <a:r>
                        <a:rPr lang="en-GB" sz="2400" b="1" baseline="0" dirty="0"/>
                        <a:t> - 7</a:t>
                      </a:r>
                      <a:endParaRPr lang="en-GB" sz="2400" b="1" dirty="0"/>
                    </a:p>
                  </a:txBody>
                  <a:tcPr marL="91434" marR="91434" marT="45726" marB="45726"/>
                </a:tc>
                <a:tc>
                  <a:txBody>
                    <a:bodyPr/>
                    <a:lstStyle/>
                    <a:p>
                      <a:r>
                        <a:rPr lang="en-GB" sz="2400" b="1" dirty="0"/>
                        <a:t>Topics</a:t>
                      </a:r>
                    </a:p>
                    <a:p>
                      <a:r>
                        <a:rPr lang="en-GB" sz="2400" b="1" dirty="0"/>
                        <a:t>6 – 10 </a:t>
                      </a:r>
                    </a:p>
                  </a:txBody>
                  <a:tcPr marL="91434" marR="91434" marT="45726" marB="45726"/>
                </a:tc>
                <a:tc>
                  <a:txBody>
                    <a:bodyPr/>
                    <a:lstStyle/>
                    <a:p>
                      <a:r>
                        <a:rPr lang="en-GB" sz="2400" b="1" dirty="0"/>
                        <a:t>Topics</a:t>
                      </a:r>
                    </a:p>
                    <a:p>
                      <a:r>
                        <a:rPr lang="en-GB" sz="2400" b="1" dirty="0"/>
                        <a:t>5-7 </a:t>
                      </a:r>
                    </a:p>
                    <a:p>
                      <a:r>
                        <a:rPr lang="en-GB" sz="2000" b="1" dirty="0"/>
                        <a:t>(+8 Physics only)</a:t>
                      </a:r>
                    </a:p>
                  </a:txBody>
                  <a:tcPr marL="91434" marR="91434" marT="45726" marB="45726"/>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DF00917F-6543-1338-B5FF-3BD012131794}"/>
              </a:ext>
            </a:extLst>
          </p:cNvPr>
          <p:cNvGraphicFramePr>
            <a:graphicFrameLocks noGrp="1"/>
          </p:cNvGraphicFramePr>
          <p:nvPr/>
        </p:nvGraphicFramePr>
        <p:xfrm>
          <a:off x="287338" y="3517900"/>
          <a:ext cx="8569326" cy="3017838"/>
        </p:xfrm>
        <a:graphic>
          <a:graphicData uri="http://schemas.openxmlformats.org/drawingml/2006/table">
            <a:tbl>
              <a:tblPr firstRow="1" bandRow="1">
                <a:tableStyleId>{125E5076-3810-47DD-B79F-674D7AD40C01}</a:tableStyleId>
              </a:tblPr>
              <a:tblGrid>
                <a:gridCol w="2856442">
                  <a:extLst>
                    <a:ext uri="{9D8B030D-6E8A-4147-A177-3AD203B41FA5}">
                      <a16:colId xmlns:a16="http://schemas.microsoft.com/office/drawing/2014/main" val="20000"/>
                    </a:ext>
                  </a:extLst>
                </a:gridCol>
                <a:gridCol w="2856442">
                  <a:extLst>
                    <a:ext uri="{9D8B030D-6E8A-4147-A177-3AD203B41FA5}">
                      <a16:colId xmlns:a16="http://schemas.microsoft.com/office/drawing/2014/main" val="20001"/>
                    </a:ext>
                  </a:extLst>
                </a:gridCol>
                <a:gridCol w="2856442">
                  <a:extLst>
                    <a:ext uri="{9D8B030D-6E8A-4147-A177-3AD203B41FA5}">
                      <a16:colId xmlns:a16="http://schemas.microsoft.com/office/drawing/2014/main" val="20002"/>
                    </a:ext>
                  </a:extLst>
                </a:gridCol>
              </a:tblGrid>
              <a:tr h="457248">
                <a:tc>
                  <a:txBody>
                    <a:bodyPr/>
                    <a:lstStyle/>
                    <a:p>
                      <a:endParaRPr lang="en-GB" sz="2400" dirty="0"/>
                    </a:p>
                  </a:txBody>
                  <a:tcPr marL="91444" marR="91444" marT="45725" marB="45725">
                    <a:solidFill>
                      <a:schemeClr val="accent6">
                        <a:lumMod val="50000"/>
                      </a:schemeClr>
                    </a:solidFill>
                  </a:tcPr>
                </a:tc>
                <a:tc>
                  <a:txBody>
                    <a:bodyPr/>
                    <a:lstStyle/>
                    <a:p>
                      <a:pPr algn="ctr"/>
                      <a:r>
                        <a:rPr lang="en-GB" sz="2400" dirty="0"/>
                        <a:t>Trilogy</a:t>
                      </a:r>
                    </a:p>
                  </a:txBody>
                  <a:tcPr marL="91444" marR="91444" marT="45725" marB="45725">
                    <a:solidFill>
                      <a:schemeClr val="accent6">
                        <a:lumMod val="50000"/>
                      </a:schemeClr>
                    </a:solidFill>
                  </a:tcPr>
                </a:tc>
                <a:tc>
                  <a:txBody>
                    <a:bodyPr/>
                    <a:lstStyle/>
                    <a:p>
                      <a:r>
                        <a:rPr lang="en-GB" sz="2400" dirty="0"/>
                        <a:t>Separate Science</a:t>
                      </a:r>
                    </a:p>
                  </a:txBody>
                  <a:tcPr marL="91444" marR="91444" marT="45725" marB="45725">
                    <a:solidFill>
                      <a:schemeClr val="accent6">
                        <a:lumMod val="50000"/>
                      </a:schemeClr>
                    </a:solidFill>
                  </a:tcPr>
                </a:tc>
                <a:extLst>
                  <a:ext uri="{0D108BD9-81ED-4DB2-BD59-A6C34878D82A}">
                    <a16:rowId xmlns:a16="http://schemas.microsoft.com/office/drawing/2014/main" val="10000"/>
                  </a:ext>
                </a:extLst>
              </a:tr>
              <a:tr h="823047">
                <a:tc>
                  <a:txBody>
                    <a:bodyPr/>
                    <a:lstStyle/>
                    <a:p>
                      <a:r>
                        <a:rPr lang="en-GB" sz="2400" dirty="0"/>
                        <a:t>Number of papers</a:t>
                      </a:r>
                      <a:r>
                        <a:rPr lang="en-GB" sz="2400" baseline="0" dirty="0"/>
                        <a:t> per qualification</a:t>
                      </a:r>
                      <a:endParaRPr lang="en-GB" sz="2400" dirty="0"/>
                    </a:p>
                  </a:txBody>
                  <a:tcPr marL="91444" marR="91444" marT="45725" marB="45725"/>
                </a:tc>
                <a:tc>
                  <a:txBody>
                    <a:bodyPr/>
                    <a:lstStyle/>
                    <a:p>
                      <a:pPr algn="ctr"/>
                      <a:r>
                        <a:rPr lang="en-GB" sz="2400" dirty="0"/>
                        <a:t>6</a:t>
                      </a:r>
                    </a:p>
                  </a:txBody>
                  <a:tcPr marL="91444" marR="91444" marT="45725" marB="45725"/>
                </a:tc>
                <a:tc>
                  <a:txBody>
                    <a:bodyPr/>
                    <a:lstStyle/>
                    <a:p>
                      <a:pPr algn="ctr"/>
                      <a:r>
                        <a:rPr lang="en-GB" sz="2400" dirty="0"/>
                        <a:t>2</a:t>
                      </a:r>
                    </a:p>
                  </a:txBody>
                  <a:tcPr marL="91444" marR="91444" marT="45725" marB="45725"/>
                </a:tc>
                <a:extLst>
                  <a:ext uri="{0D108BD9-81ED-4DB2-BD59-A6C34878D82A}">
                    <a16:rowId xmlns:a16="http://schemas.microsoft.com/office/drawing/2014/main" val="10001"/>
                  </a:ext>
                </a:extLst>
              </a:tr>
              <a:tr h="823047">
                <a:tc>
                  <a:txBody>
                    <a:bodyPr/>
                    <a:lstStyle/>
                    <a:p>
                      <a:r>
                        <a:rPr lang="en-GB" sz="2400" dirty="0"/>
                        <a:t>Questions</a:t>
                      </a:r>
                    </a:p>
                  </a:txBody>
                  <a:tcPr marL="91444" marR="91444" marT="45725" marB="45725"/>
                </a:tc>
                <a:tc gridSpan="2">
                  <a:txBody>
                    <a:bodyPr/>
                    <a:lstStyle/>
                    <a:p>
                      <a:pPr algn="ctr"/>
                      <a:r>
                        <a:rPr lang="en-GB" sz="2400" dirty="0"/>
                        <a:t>Multiple choice, structured,</a:t>
                      </a:r>
                      <a:r>
                        <a:rPr lang="en-GB" sz="2400" baseline="0" dirty="0"/>
                        <a:t> closed short answer, and open response</a:t>
                      </a:r>
                      <a:endParaRPr lang="en-GB" sz="2400" dirty="0"/>
                    </a:p>
                  </a:txBody>
                  <a:tcPr marL="91444" marR="91444" marT="45725" marB="45725"/>
                </a:tc>
                <a:tc hMerge="1">
                  <a:txBody>
                    <a:bodyPr/>
                    <a:lstStyle/>
                    <a:p>
                      <a:pPr algn="ctr"/>
                      <a:endParaRPr lang="en-GB" dirty="0"/>
                    </a:p>
                  </a:txBody>
                  <a:tcPr/>
                </a:tc>
                <a:extLst>
                  <a:ext uri="{0D108BD9-81ED-4DB2-BD59-A6C34878D82A}">
                    <a16:rowId xmlns:a16="http://schemas.microsoft.com/office/drawing/2014/main" val="10002"/>
                  </a:ext>
                </a:extLst>
              </a:tr>
              <a:tr h="457248">
                <a:tc>
                  <a:txBody>
                    <a:bodyPr/>
                    <a:lstStyle/>
                    <a:p>
                      <a:r>
                        <a:rPr lang="en-GB" sz="2400" dirty="0"/>
                        <a:t>Length of papers</a:t>
                      </a:r>
                    </a:p>
                  </a:txBody>
                  <a:tcPr marL="91444" marR="91444" marT="45725" marB="45725"/>
                </a:tc>
                <a:tc>
                  <a:txBody>
                    <a:bodyPr/>
                    <a:lstStyle/>
                    <a:p>
                      <a:pPr algn="ctr"/>
                      <a:r>
                        <a:rPr lang="en-GB" sz="2400" dirty="0"/>
                        <a:t>1 hour</a:t>
                      </a:r>
                      <a:r>
                        <a:rPr lang="en-GB" sz="2400" baseline="0" dirty="0"/>
                        <a:t> and 15 </a:t>
                      </a:r>
                      <a:r>
                        <a:rPr lang="en-GB" sz="2400" baseline="0" dirty="0" err="1"/>
                        <a:t>mins</a:t>
                      </a:r>
                      <a:endParaRPr lang="en-GB" sz="2400" dirty="0"/>
                    </a:p>
                  </a:txBody>
                  <a:tcPr marL="91444" marR="91444" marT="45725" marB="45725"/>
                </a:tc>
                <a:tc>
                  <a:txBody>
                    <a:bodyPr/>
                    <a:lstStyle/>
                    <a:p>
                      <a:pPr algn="ctr"/>
                      <a:r>
                        <a:rPr lang="en-GB" sz="2400" dirty="0"/>
                        <a:t>1 hour and 45 </a:t>
                      </a:r>
                      <a:r>
                        <a:rPr lang="en-GB" sz="2400" dirty="0" err="1"/>
                        <a:t>mins</a:t>
                      </a:r>
                      <a:endParaRPr lang="en-GB" sz="2400" dirty="0"/>
                    </a:p>
                  </a:txBody>
                  <a:tcPr marL="91444" marR="91444" marT="45725" marB="45725"/>
                </a:tc>
                <a:extLst>
                  <a:ext uri="{0D108BD9-81ED-4DB2-BD59-A6C34878D82A}">
                    <a16:rowId xmlns:a16="http://schemas.microsoft.com/office/drawing/2014/main" val="10003"/>
                  </a:ext>
                </a:extLst>
              </a:tr>
              <a:tr h="457248">
                <a:tc>
                  <a:txBody>
                    <a:bodyPr/>
                    <a:lstStyle/>
                    <a:p>
                      <a:r>
                        <a:rPr lang="en-GB" sz="2400" dirty="0"/>
                        <a:t>Marks per paper</a:t>
                      </a:r>
                    </a:p>
                  </a:txBody>
                  <a:tcPr marL="91444" marR="91444" marT="45725" marB="45725"/>
                </a:tc>
                <a:tc>
                  <a:txBody>
                    <a:bodyPr/>
                    <a:lstStyle/>
                    <a:p>
                      <a:pPr algn="ctr"/>
                      <a:r>
                        <a:rPr lang="en-GB" sz="2400" dirty="0"/>
                        <a:t>70</a:t>
                      </a:r>
                    </a:p>
                  </a:txBody>
                  <a:tcPr marL="91444" marR="91444" marT="45725" marB="45725"/>
                </a:tc>
                <a:tc>
                  <a:txBody>
                    <a:bodyPr/>
                    <a:lstStyle/>
                    <a:p>
                      <a:pPr algn="ctr"/>
                      <a:r>
                        <a:rPr lang="en-GB" sz="2400" dirty="0"/>
                        <a:t>100</a:t>
                      </a:r>
                    </a:p>
                  </a:txBody>
                  <a:tcPr marL="91444" marR="91444" marT="45725" marB="45725"/>
                </a:tc>
                <a:extLst>
                  <a:ext uri="{0D108BD9-81ED-4DB2-BD59-A6C34878D82A}">
                    <a16:rowId xmlns:a16="http://schemas.microsoft.com/office/drawing/2014/main" val="10004"/>
                  </a:ext>
                </a:extLst>
              </a:tr>
            </a:tbl>
          </a:graphicData>
        </a:graphic>
      </p:graphicFrame>
      <p:sp>
        <p:nvSpPr>
          <p:cNvPr id="6" name="Rectangle 5">
            <a:extLst>
              <a:ext uri="{FF2B5EF4-FFF2-40B4-BE49-F238E27FC236}">
                <a16:creationId xmlns:a16="http://schemas.microsoft.com/office/drawing/2014/main" id="{71AF1797-F8B3-F856-5196-42002F05B814}"/>
              </a:ext>
            </a:extLst>
          </p:cNvPr>
          <p:cNvSpPr/>
          <p:nvPr/>
        </p:nvSpPr>
        <p:spPr>
          <a:xfrm>
            <a:off x="0" y="-28222"/>
            <a:ext cx="9144000" cy="769441"/>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4400" b="1" dirty="0">
                <a:ln w="18415" cmpd="sng">
                  <a:solidFill>
                    <a:srgbClr val="FFFFFF"/>
                  </a:solidFill>
                  <a:prstDash val="solid"/>
                </a:ln>
                <a:solidFill>
                  <a:schemeClr val="bg1"/>
                </a:solidFill>
                <a:latin typeface="+mn-lt"/>
              </a:rPr>
              <a:t>Assessment – Exams at end of Y11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441FC31-7D9D-2B45-F7C9-5DB8AED91313}"/>
              </a:ext>
            </a:extLst>
          </p:cNvPr>
          <p:cNvSpPr>
            <a:spLocks noGrp="1" noChangeArrowheads="1"/>
          </p:cNvSpPr>
          <p:nvPr>
            <p:ph type="title"/>
          </p:nvPr>
        </p:nvSpPr>
        <p:spPr>
          <a:xfrm>
            <a:off x="631825" y="115888"/>
            <a:ext cx="8045450" cy="792162"/>
          </a:xfrm>
        </p:spPr>
        <p:txBody>
          <a:bodyPr/>
          <a:lstStyle/>
          <a:p>
            <a:pPr eaLnBrk="1" hangingPunct="1"/>
            <a:r>
              <a:rPr lang="en-GB" altLang="en-US"/>
              <a:t>Assessment Objectives and Maths</a:t>
            </a:r>
          </a:p>
        </p:txBody>
      </p:sp>
      <p:sp>
        <p:nvSpPr>
          <p:cNvPr id="4" name="Footer Placeholder 3">
            <a:extLst>
              <a:ext uri="{FF2B5EF4-FFF2-40B4-BE49-F238E27FC236}">
                <a16:creationId xmlns:a16="http://schemas.microsoft.com/office/drawing/2014/main" id="{59263ABE-1C53-EC5B-6AF4-E74A3538C609}"/>
              </a:ext>
            </a:extLst>
          </p:cNvPr>
          <p:cNvSpPr>
            <a:spLocks noGrp="1"/>
          </p:cNvSpPr>
          <p:nvPr>
            <p:ph type="ftr" sz="quarter" idx="11"/>
          </p:nvPr>
        </p:nvSpPr>
        <p:spPr>
          <a:xfrm>
            <a:off x="1976438" y="6381750"/>
            <a:ext cx="4108450" cy="284163"/>
          </a:xfrm>
        </p:spPr>
        <p:txBody>
          <a:bodyPr/>
          <a:lstStyle/>
          <a:p>
            <a:pPr>
              <a:defRPr/>
            </a:pPr>
            <a:r>
              <a:rPr lang="en-US" dirty="0"/>
              <a:t>Copyright © AQA and its licensors. All rights reserved.</a:t>
            </a:r>
          </a:p>
        </p:txBody>
      </p:sp>
      <p:graphicFrame>
        <p:nvGraphicFramePr>
          <p:cNvPr id="6" name="Table 5">
            <a:extLst>
              <a:ext uri="{FF2B5EF4-FFF2-40B4-BE49-F238E27FC236}">
                <a16:creationId xmlns:a16="http://schemas.microsoft.com/office/drawing/2014/main" id="{48F8C912-49C8-BE24-C1D6-41126FB15771}"/>
              </a:ext>
            </a:extLst>
          </p:cNvPr>
          <p:cNvGraphicFramePr>
            <a:graphicFrameLocks noGrp="1"/>
          </p:cNvGraphicFramePr>
          <p:nvPr/>
        </p:nvGraphicFramePr>
        <p:xfrm>
          <a:off x="500063" y="1033463"/>
          <a:ext cx="8177212" cy="2621192"/>
        </p:xfrm>
        <a:graphic>
          <a:graphicData uri="http://schemas.openxmlformats.org/drawingml/2006/table">
            <a:tbl>
              <a:tblPr firstRow="1" bandRow="1">
                <a:tableStyleId>{5C22544A-7EE6-4342-B048-85BDC9FD1C3A}</a:tableStyleId>
              </a:tblPr>
              <a:tblGrid>
                <a:gridCol w="1028693">
                  <a:extLst>
                    <a:ext uri="{9D8B030D-6E8A-4147-A177-3AD203B41FA5}">
                      <a16:colId xmlns:a16="http://schemas.microsoft.com/office/drawing/2014/main" val="20000"/>
                    </a:ext>
                  </a:extLst>
                </a:gridCol>
                <a:gridCol w="5307953">
                  <a:extLst>
                    <a:ext uri="{9D8B030D-6E8A-4147-A177-3AD203B41FA5}">
                      <a16:colId xmlns:a16="http://schemas.microsoft.com/office/drawing/2014/main" val="20001"/>
                    </a:ext>
                  </a:extLst>
                </a:gridCol>
                <a:gridCol w="1840566">
                  <a:extLst>
                    <a:ext uri="{9D8B030D-6E8A-4147-A177-3AD203B41FA5}">
                      <a16:colId xmlns:a16="http://schemas.microsoft.com/office/drawing/2014/main" val="20002"/>
                    </a:ext>
                  </a:extLst>
                </a:gridCol>
              </a:tblGrid>
              <a:tr h="640002">
                <a:tc>
                  <a:txBody>
                    <a:bodyPr/>
                    <a:lstStyle/>
                    <a:p>
                      <a:endParaRPr lang="en-GB" sz="1800" dirty="0"/>
                    </a:p>
                  </a:txBody>
                  <a:tcPr marL="91435" marR="91435" marT="45709" marB="45709"/>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800" dirty="0"/>
                        <a:t>Assessment Objectives</a:t>
                      </a:r>
                    </a:p>
                    <a:p>
                      <a:endParaRPr lang="en-GB" sz="1800" dirty="0"/>
                    </a:p>
                  </a:txBody>
                  <a:tcPr marL="91435" marR="91435" marT="45709" marB="45709"/>
                </a:tc>
                <a:tc>
                  <a:txBody>
                    <a:bodyPr/>
                    <a:lstStyle/>
                    <a:p>
                      <a:pPr algn="ctr"/>
                      <a:r>
                        <a:rPr lang="en-GB" sz="1800" dirty="0"/>
                        <a:t>Weighting</a:t>
                      </a:r>
                    </a:p>
                  </a:txBody>
                  <a:tcPr marL="91435" marR="91435" marT="45709" marB="45709"/>
                </a:tc>
                <a:extLst>
                  <a:ext uri="{0D108BD9-81ED-4DB2-BD59-A6C34878D82A}">
                    <a16:rowId xmlns:a16="http://schemas.microsoft.com/office/drawing/2014/main" val="10000"/>
                  </a:ext>
                </a:extLst>
              </a:tr>
              <a:tr h="731433">
                <a:tc>
                  <a:txBody>
                    <a:bodyPr/>
                    <a:lstStyle/>
                    <a:p>
                      <a:pPr marL="0" algn="l" defTabSz="457200" rtl="0" eaLnBrk="1" latinLnBrk="0" hangingPunct="1"/>
                      <a:r>
                        <a:rPr lang="en-GB" sz="1400" kern="1200" dirty="0">
                          <a:solidFill>
                            <a:srgbClr val="4B4B4B"/>
                          </a:solidFill>
                          <a:latin typeface="+mn-lt"/>
                          <a:ea typeface="+mn-ea"/>
                          <a:cs typeface="+mn-cs"/>
                        </a:rPr>
                        <a:t>AO1</a:t>
                      </a:r>
                    </a:p>
                  </a:txBody>
                  <a:tcPr marL="91435" marR="91435" marT="45709" marB="45709"/>
                </a:tc>
                <a:tc>
                  <a:txBody>
                    <a:bodyPr/>
                    <a:lstStyle/>
                    <a:p>
                      <a:r>
                        <a:rPr lang="en-GB" sz="1400" dirty="0">
                          <a:solidFill>
                            <a:srgbClr val="4B4B4B"/>
                          </a:solidFill>
                        </a:rPr>
                        <a:t>Demonstrate knowledge and understanding of:</a:t>
                      </a:r>
                    </a:p>
                    <a:p>
                      <a:pPr marL="285750" indent="-285750">
                        <a:buFont typeface="Arial" panose="020B0604020202020204" pitchFamily="34" charset="0"/>
                        <a:buChar char="•"/>
                      </a:pPr>
                      <a:r>
                        <a:rPr lang="en-GB" sz="1400" dirty="0">
                          <a:solidFill>
                            <a:srgbClr val="4B4B4B"/>
                          </a:solidFill>
                        </a:rPr>
                        <a:t>Scientific ideas and processes</a:t>
                      </a:r>
                    </a:p>
                    <a:p>
                      <a:pPr marL="285750" indent="-285750">
                        <a:buFont typeface="Arial" panose="020B0604020202020204" pitchFamily="34" charset="0"/>
                        <a:buChar char="•"/>
                      </a:pPr>
                      <a:r>
                        <a:rPr lang="en-GB" sz="1400" dirty="0">
                          <a:solidFill>
                            <a:srgbClr val="4B4B4B"/>
                          </a:solidFill>
                        </a:rPr>
                        <a:t>Scientific techniques and procedures</a:t>
                      </a:r>
                    </a:p>
                  </a:txBody>
                  <a:tcPr marL="91435" marR="91435" marT="45709" marB="45709"/>
                </a:tc>
                <a:tc>
                  <a:txBody>
                    <a:bodyPr/>
                    <a:lstStyle/>
                    <a:p>
                      <a:r>
                        <a:rPr lang="en-GB" sz="1400" dirty="0">
                          <a:solidFill>
                            <a:srgbClr val="4B4B4B"/>
                          </a:solidFill>
                        </a:rPr>
                        <a:t>40%</a:t>
                      </a:r>
                    </a:p>
                  </a:txBody>
                  <a:tcPr marL="91435" marR="91435" marT="45709" marB="45709"/>
                </a:tc>
                <a:extLst>
                  <a:ext uri="{0D108BD9-81ED-4DB2-BD59-A6C34878D82A}">
                    <a16:rowId xmlns:a16="http://schemas.microsoft.com/office/drawing/2014/main" val="10001"/>
                  </a:ext>
                </a:extLst>
              </a:tr>
              <a:tr h="731433">
                <a:tc>
                  <a:txBody>
                    <a:bodyPr/>
                    <a:lstStyle/>
                    <a:p>
                      <a:pPr marL="0" algn="l" defTabSz="457200" rtl="0" eaLnBrk="1" latinLnBrk="0" hangingPunct="1"/>
                      <a:r>
                        <a:rPr lang="en-GB" sz="1400" kern="1200" dirty="0">
                          <a:solidFill>
                            <a:srgbClr val="4B4B4B"/>
                          </a:solidFill>
                          <a:latin typeface="+mn-lt"/>
                          <a:ea typeface="+mn-ea"/>
                          <a:cs typeface="+mn-cs"/>
                        </a:rPr>
                        <a:t>AO2</a:t>
                      </a:r>
                    </a:p>
                  </a:txBody>
                  <a:tcPr marL="91435" marR="91435" marT="45709" marB="45709"/>
                </a:tc>
                <a:tc>
                  <a:txBody>
                    <a:bodyPr/>
                    <a:lstStyle/>
                    <a:p>
                      <a:r>
                        <a:rPr lang="en-GB" sz="1400" dirty="0">
                          <a:solidFill>
                            <a:srgbClr val="4B4B4B"/>
                          </a:solidFill>
                        </a:rPr>
                        <a:t>Apply knowledge</a:t>
                      </a:r>
                      <a:r>
                        <a:rPr lang="en-GB" sz="1400" baseline="0" dirty="0">
                          <a:solidFill>
                            <a:srgbClr val="4B4B4B"/>
                          </a:solidFill>
                        </a:rPr>
                        <a:t> and understanding of:</a:t>
                      </a:r>
                    </a:p>
                    <a:p>
                      <a:pPr marL="285750" indent="-285750">
                        <a:buFont typeface="Arial" panose="020B0604020202020204" pitchFamily="34" charset="0"/>
                        <a:buChar char="•"/>
                      </a:pPr>
                      <a:r>
                        <a:rPr lang="en-GB" sz="1400" baseline="0" dirty="0">
                          <a:solidFill>
                            <a:srgbClr val="4B4B4B"/>
                          </a:solidFill>
                        </a:rPr>
                        <a:t>Scientific ideas and processes</a:t>
                      </a:r>
                    </a:p>
                    <a:p>
                      <a:pPr marL="285750" indent="-285750">
                        <a:buFont typeface="Arial" panose="020B0604020202020204" pitchFamily="34" charset="0"/>
                        <a:buChar char="•"/>
                      </a:pPr>
                      <a:r>
                        <a:rPr lang="en-GB" sz="1400" baseline="0" dirty="0">
                          <a:solidFill>
                            <a:srgbClr val="4B4B4B"/>
                          </a:solidFill>
                        </a:rPr>
                        <a:t>Scientific techniques and procedures</a:t>
                      </a:r>
                      <a:endParaRPr lang="en-GB" sz="1400" dirty="0">
                        <a:solidFill>
                          <a:srgbClr val="4B4B4B"/>
                        </a:solidFill>
                      </a:endParaRPr>
                    </a:p>
                  </a:txBody>
                  <a:tcPr marL="91435" marR="91435" marT="45709" marB="45709"/>
                </a:tc>
                <a:tc>
                  <a:txBody>
                    <a:bodyPr/>
                    <a:lstStyle/>
                    <a:p>
                      <a:r>
                        <a:rPr lang="en-GB" sz="1400" dirty="0">
                          <a:solidFill>
                            <a:srgbClr val="4B4B4B"/>
                          </a:solidFill>
                        </a:rPr>
                        <a:t>40%</a:t>
                      </a:r>
                    </a:p>
                  </a:txBody>
                  <a:tcPr marL="91435" marR="91435" marT="45709" marB="45709"/>
                </a:tc>
                <a:extLst>
                  <a:ext uri="{0D108BD9-81ED-4DB2-BD59-A6C34878D82A}">
                    <a16:rowId xmlns:a16="http://schemas.microsoft.com/office/drawing/2014/main" val="10002"/>
                  </a:ext>
                </a:extLst>
              </a:tr>
              <a:tr h="518095">
                <a:tc>
                  <a:txBody>
                    <a:bodyPr/>
                    <a:lstStyle/>
                    <a:p>
                      <a:pPr marL="0" algn="l" defTabSz="457200" rtl="0" eaLnBrk="1" latinLnBrk="0" hangingPunct="1"/>
                      <a:r>
                        <a:rPr lang="en-GB" sz="1400" kern="1200" dirty="0">
                          <a:solidFill>
                            <a:srgbClr val="4B4B4B"/>
                          </a:solidFill>
                          <a:latin typeface="+mn-lt"/>
                          <a:ea typeface="+mn-ea"/>
                          <a:cs typeface="+mn-cs"/>
                        </a:rPr>
                        <a:t>AO3</a:t>
                      </a:r>
                    </a:p>
                  </a:txBody>
                  <a:tcPr marL="91435" marR="91435" marT="45709" marB="45709"/>
                </a:tc>
                <a:tc>
                  <a:txBody>
                    <a:bodyPr/>
                    <a:lstStyle/>
                    <a:p>
                      <a:r>
                        <a:rPr lang="en-GB" sz="1400" dirty="0">
                          <a:solidFill>
                            <a:srgbClr val="4B4B4B"/>
                          </a:solidFill>
                        </a:rPr>
                        <a:t>Analyse, interpret and evaluate scientific ideas, information</a:t>
                      </a:r>
                      <a:r>
                        <a:rPr lang="en-GB" sz="1400" baseline="0" dirty="0">
                          <a:solidFill>
                            <a:srgbClr val="4B4B4B"/>
                          </a:solidFill>
                        </a:rPr>
                        <a:t> and evidence to make judgements and reach conclusions</a:t>
                      </a:r>
                      <a:endParaRPr lang="en-GB" sz="1400" dirty="0">
                        <a:solidFill>
                          <a:srgbClr val="4B4B4B"/>
                        </a:solidFill>
                      </a:endParaRPr>
                    </a:p>
                  </a:txBody>
                  <a:tcPr marL="91435" marR="91435" marT="45709" marB="45709"/>
                </a:tc>
                <a:tc>
                  <a:txBody>
                    <a:bodyPr/>
                    <a:lstStyle/>
                    <a:p>
                      <a:r>
                        <a:rPr lang="en-GB" sz="1400" dirty="0">
                          <a:solidFill>
                            <a:srgbClr val="4B4B4B"/>
                          </a:solidFill>
                        </a:rPr>
                        <a:t>20%</a:t>
                      </a:r>
                    </a:p>
                  </a:txBody>
                  <a:tcPr marL="91435" marR="91435" marT="45709" marB="45709"/>
                </a:tc>
                <a:extLst>
                  <a:ext uri="{0D108BD9-81ED-4DB2-BD59-A6C34878D82A}">
                    <a16:rowId xmlns:a16="http://schemas.microsoft.com/office/drawing/2014/main" val="10003"/>
                  </a:ext>
                </a:extLst>
              </a:tr>
            </a:tbl>
          </a:graphicData>
        </a:graphic>
      </p:graphicFrame>
      <p:pic>
        <p:nvPicPr>
          <p:cNvPr id="6170" name="Picture 7">
            <a:extLst>
              <a:ext uri="{FF2B5EF4-FFF2-40B4-BE49-F238E27FC236}">
                <a16:creationId xmlns:a16="http://schemas.microsoft.com/office/drawing/2014/main" id="{733E7E35-4F6C-FC6E-EF35-6B9B9D5520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925" y="3860800"/>
            <a:ext cx="8731250" cy="189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a:extLst>
              <a:ext uri="{FF2B5EF4-FFF2-40B4-BE49-F238E27FC236}">
                <a16:creationId xmlns:a16="http://schemas.microsoft.com/office/drawing/2014/main" id="{CFABBC64-8007-1BFC-747C-5D52EF9DCF4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5050" y="1125538"/>
            <a:ext cx="3797300" cy="352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5" name="Picture 4">
            <a:extLst>
              <a:ext uri="{FF2B5EF4-FFF2-40B4-BE49-F238E27FC236}">
                <a16:creationId xmlns:a16="http://schemas.microsoft.com/office/drawing/2014/main" id="{34F1F242-A115-1C33-0030-37CC8824A7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88" y="4235450"/>
            <a:ext cx="3240087" cy="142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6" name="Picture 5">
            <a:extLst>
              <a:ext uri="{FF2B5EF4-FFF2-40B4-BE49-F238E27FC236}">
                <a16:creationId xmlns:a16="http://schemas.microsoft.com/office/drawing/2014/main" id="{41817FC7-3B02-2738-C50F-EE42E7D4CDC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4500" y="1089025"/>
            <a:ext cx="3275013"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6">
            <a:extLst>
              <a:ext uri="{FF2B5EF4-FFF2-40B4-BE49-F238E27FC236}">
                <a16:creationId xmlns:a16="http://schemas.microsoft.com/office/drawing/2014/main" id="{2F2FD4CD-4A13-3F90-80C6-C000151ED0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4975" y="2643188"/>
            <a:ext cx="3276600" cy="142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130109F0-8B69-1C3F-C723-46CC77714EE5}"/>
              </a:ext>
            </a:extLst>
          </p:cNvPr>
          <p:cNvSpPr/>
          <p:nvPr/>
        </p:nvSpPr>
        <p:spPr>
          <a:xfrm>
            <a:off x="0" y="-2"/>
            <a:ext cx="9144000" cy="584775"/>
          </a:xfrm>
          <a:prstGeom prst="rect">
            <a:avLst/>
          </a:prstGeom>
          <a:solidFill>
            <a:schemeClr val="accent6">
              <a:lumMod val="50000"/>
            </a:schemeClr>
          </a:solidFill>
          <a:ln>
            <a:solidFill>
              <a:schemeClr val="tx2">
                <a:lumMod val="75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Two options: Separate and Trilogy</a:t>
            </a:r>
          </a:p>
        </p:txBody>
      </p:sp>
      <p:sp>
        <p:nvSpPr>
          <p:cNvPr id="8199" name="TextBox 9">
            <a:extLst>
              <a:ext uri="{FF2B5EF4-FFF2-40B4-BE49-F238E27FC236}">
                <a16:creationId xmlns:a16="http://schemas.microsoft.com/office/drawing/2014/main" id="{031A147A-3B0B-3060-BCFD-218446F3FC9F}"/>
              </a:ext>
            </a:extLst>
          </p:cNvPr>
          <p:cNvSpPr txBox="1">
            <a:spLocks noChangeArrowheads="1"/>
          </p:cNvSpPr>
          <p:nvPr/>
        </p:nvSpPr>
        <p:spPr bwMode="auto">
          <a:xfrm>
            <a:off x="138113" y="636588"/>
            <a:ext cx="42862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Three GCSEs – separate sciences</a:t>
            </a:r>
          </a:p>
        </p:txBody>
      </p:sp>
      <p:sp>
        <p:nvSpPr>
          <p:cNvPr id="8200" name="TextBox 10">
            <a:extLst>
              <a:ext uri="{FF2B5EF4-FFF2-40B4-BE49-F238E27FC236}">
                <a16:creationId xmlns:a16="http://schemas.microsoft.com/office/drawing/2014/main" id="{2AAFE32E-C91A-55A9-50B9-3FFA51D60B20}"/>
              </a:ext>
            </a:extLst>
          </p:cNvPr>
          <p:cNvSpPr txBox="1">
            <a:spLocks noChangeArrowheads="1"/>
          </p:cNvSpPr>
          <p:nvPr/>
        </p:nvSpPr>
        <p:spPr bwMode="auto">
          <a:xfrm>
            <a:off x="4697413" y="665163"/>
            <a:ext cx="3671887"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Two GCSEs – double science</a:t>
            </a:r>
          </a:p>
        </p:txBody>
      </p:sp>
      <p:sp>
        <p:nvSpPr>
          <p:cNvPr id="12" name="TextBox 11">
            <a:extLst>
              <a:ext uri="{FF2B5EF4-FFF2-40B4-BE49-F238E27FC236}">
                <a16:creationId xmlns:a16="http://schemas.microsoft.com/office/drawing/2014/main" id="{2B7C56BA-211B-8508-71F0-70F0254DF962}"/>
              </a:ext>
            </a:extLst>
          </p:cNvPr>
          <p:cNvSpPr txBox="1">
            <a:spLocks noChangeArrowheads="1"/>
          </p:cNvSpPr>
          <p:nvPr/>
        </p:nvSpPr>
        <p:spPr bwMode="auto">
          <a:xfrm>
            <a:off x="4845050" y="4745038"/>
            <a:ext cx="3797300" cy="1939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2400"/>
              <a:t>Combined GCSE is a double award, you will be awarded two grades.  </a:t>
            </a:r>
          </a:p>
          <a:p>
            <a:pPr eaLnBrk="1" hangingPunct="1">
              <a:spcBef>
                <a:spcPct val="0"/>
              </a:spcBef>
            </a:pPr>
            <a:r>
              <a:rPr lang="en-GB" altLang="en-US" sz="2400"/>
              <a:t>A grading scale with 17 possibilities will be used.</a:t>
            </a:r>
          </a:p>
        </p:txBody>
      </p:sp>
      <p:sp>
        <p:nvSpPr>
          <p:cNvPr id="13" name="TextBox 12">
            <a:extLst>
              <a:ext uri="{FF2B5EF4-FFF2-40B4-BE49-F238E27FC236}">
                <a16:creationId xmlns:a16="http://schemas.microsoft.com/office/drawing/2014/main" id="{8AB69FCD-A042-6BE3-4FE7-E65FD32EF6C6}"/>
              </a:ext>
            </a:extLst>
          </p:cNvPr>
          <p:cNvSpPr txBox="1">
            <a:spLocks noChangeArrowheads="1"/>
          </p:cNvSpPr>
          <p:nvPr/>
        </p:nvSpPr>
        <p:spPr bwMode="auto">
          <a:xfrm>
            <a:off x="8491538" y="487363"/>
            <a:ext cx="595312" cy="6370637"/>
          </a:xfrm>
          <a:prstGeom prst="rect">
            <a:avLst/>
          </a:prstGeom>
          <a:solidFill>
            <a:schemeClr val="bg1"/>
          </a:solidFill>
          <a:ln w="9525">
            <a:solidFill>
              <a:schemeClr val="tx1"/>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t>9-9</a:t>
            </a:r>
          </a:p>
          <a:p>
            <a:pPr algn="ctr" eaLnBrk="1" hangingPunct="1">
              <a:spcBef>
                <a:spcPct val="0"/>
              </a:spcBef>
              <a:buFontTx/>
              <a:buNone/>
            </a:pPr>
            <a:r>
              <a:rPr lang="en-GB" altLang="en-US" sz="2400"/>
              <a:t>9-8</a:t>
            </a:r>
          </a:p>
          <a:p>
            <a:pPr algn="ctr" eaLnBrk="1" hangingPunct="1">
              <a:spcBef>
                <a:spcPct val="0"/>
              </a:spcBef>
              <a:buFontTx/>
              <a:buNone/>
            </a:pPr>
            <a:r>
              <a:rPr lang="en-GB" altLang="en-US" sz="2400"/>
              <a:t>8-8</a:t>
            </a:r>
          </a:p>
          <a:p>
            <a:pPr algn="ctr" eaLnBrk="1" hangingPunct="1">
              <a:spcBef>
                <a:spcPct val="0"/>
              </a:spcBef>
              <a:buFontTx/>
              <a:buNone/>
            </a:pPr>
            <a:r>
              <a:rPr lang="en-GB" altLang="en-US" sz="2400"/>
              <a:t>8-7</a:t>
            </a:r>
          </a:p>
          <a:p>
            <a:pPr algn="ctr" eaLnBrk="1" hangingPunct="1">
              <a:spcBef>
                <a:spcPct val="0"/>
              </a:spcBef>
              <a:buFontTx/>
              <a:buNone/>
            </a:pPr>
            <a:r>
              <a:rPr lang="en-GB" altLang="en-US" sz="2400"/>
              <a:t>7-7</a:t>
            </a:r>
          </a:p>
          <a:p>
            <a:pPr algn="ctr" eaLnBrk="1" hangingPunct="1">
              <a:spcBef>
                <a:spcPct val="0"/>
              </a:spcBef>
              <a:buFontTx/>
              <a:buNone/>
            </a:pPr>
            <a:r>
              <a:rPr lang="en-GB" altLang="en-US" sz="2400"/>
              <a:t>7-6</a:t>
            </a:r>
          </a:p>
          <a:p>
            <a:pPr algn="ctr" eaLnBrk="1" hangingPunct="1">
              <a:spcBef>
                <a:spcPct val="0"/>
              </a:spcBef>
              <a:buFontTx/>
              <a:buNone/>
            </a:pPr>
            <a:r>
              <a:rPr lang="en-GB" altLang="en-US" sz="2400"/>
              <a:t>6-6</a:t>
            </a:r>
          </a:p>
          <a:p>
            <a:pPr algn="ctr" eaLnBrk="1" hangingPunct="1">
              <a:spcBef>
                <a:spcPct val="0"/>
              </a:spcBef>
              <a:buFontTx/>
              <a:buNone/>
            </a:pPr>
            <a:r>
              <a:rPr lang="en-GB" altLang="en-US" sz="2400"/>
              <a:t>6-5</a:t>
            </a:r>
          </a:p>
          <a:p>
            <a:pPr algn="ctr" eaLnBrk="1" hangingPunct="1">
              <a:spcBef>
                <a:spcPct val="0"/>
              </a:spcBef>
              <a:buFontTx/>
              <a:buNone/>
            </a:pPr>
            <a:r>
              <a:rPr lang="en-GB" altLang="en-US" sz="2400"/>
              <a:t>5-5</a:t>
            </a:r>
          </a:p>
          <a:p>
            <a:pPr algn="ctr" eaLnBrk="1" hangingPunct="1">
              <a:spcBef>
                <a:spcPct val="0"/>
              </a:spcBef>
              <a:buFontTx/>
              <a:buNone/>
            </a:pPr>
            <a:r>
              <a:rPr lang="en-GB" altLang="en-US" sz="2400"/>
              <a:t>5-4</a:t>
            </a:r>
          </a:p>
          <a:p>
            <a:pPr algn="ctr" eaLnBrk="1" hangingPunct="1">
              <a:spcBef>
                <a:spcPct val="0"/>
              </a:spcBef>
              <a:buFontTx/>
              <a:buNone/>
            </a:pPr>
            <a:r>
              <a:rPr lang="en-GB" altLang="en-US" sz="2400"/>
              <a:t>4-4</a:t>
            </a:r>
          </a:p>
          <a:p>
            <a:pPr algn="ctr" eaLnBrk="1" hangingPunct="1">
              <a:spcBef>
                <a:spcPct val="0"/>
              </a:spcBef>
              <a:buFontTx/>
              <a:buNone/>
            </a:pPr>
            <a:r>
              <a:rPr lang="en-GB" altLang="en-US" sz="2400"/>
              <a:t>4-3</a:t>
            </a:r>
          </a:p>
          <a:p>
            <a:pPr algn="ctr" eaLnBrk="1" hangingPunct="1">
              <a:spcBef>
                <a:spcPct val="0"/>
              </a:spcBef>
              <a:buFontTx/>
              <a:buNone/>
            </a:pPr>
            <a:r>
              <a:rPr lang="en-GB" altLang="en-US" sz="2400"/>
              <a:t>3-3</a:t>
            </a:r>
          </a:p>
          <a:p>
            <a:pPr algn="ctr" eaLnBrk="1" hangingPunct="1">
              <a:spcBef>
                <a:spcPct val="0"/>
              </a:spcBef>
              <a:buFontTx/>
              <a:buNone/>
            </a:pPr>
            <a:r>
              <a:rPr lang="en-GB" altLang="en-US" sz="2400"/>
              <a:t>3-2</a:t>
            </a:r>
          </a:p>
          <a:p>
            <a:pPr algn="ctr" eaLnBrk="1" hangingPunct="1">
              <a:spcBef>
                <a:spcPct val="0"/>
              </a:spcBef>
              <a:buFontTx/>
              <a:buNone/>
            </a:pPr>
            <a:r>
              <a:rPr lang="en-GB" altLang="en-US" sz="2400"/>
              <a:t>2-2</a:t>
            </a:r>
          </a:p>
          <a:p>
            <a:pPr algn="ctr" eaLnBrk="1" hangingPunct="1">
              <a:spcBef>
                <a:spcPct val="0"/>
              </a:spcBef>
              <a:buFontTx/>
              <a:buNone/>
            </a:pPr>
            <a:r>
              <a:rPr lang="en-GB" altLang="en-US" sz="2400"/>
              <a:t>2-1</a:t>
            </a:r>
          </a:p>
          <a:p>
            <a:pPr algn="ctr" eaLnBrk="1" hangingPunct="1">
              <a:spcBef>
                <a:spcPct val="0"/>
              </a:spcBef>
              <a:buFontTx/>
              <a:buNone/>
            </a:pPr>
            <a:r>
              <a:rPr lang="en-GB" altLang="en-US" sz="2400"/>
              <a:t>1-1</a:t>
            </a:r>
          </a:p>
        </p:txBody>
      </p:sp>
      <p:sp>
        <p:nvSpPr>
          <p:cNvPr id="14" name="Rectangle 13">
            <a:extLst>
              <a:ext uri="{FF2B5EF4-FFF2-40B4-BE49-F238E27FC236}">
                <a16:creationId xmlns:a16="http://schemas.microsoft.com/office/drawing/2014/main" id="{CB9C28C6-D8B3-D5B5-66CE-9F6CABF4ED07}"/>
              </a:ext>
            </a:extLst>
          </p:cNvPr>
          <p:cNvSpPr/>
          <p:nvPr/>
        </p:nvSpPr>
        <p:spPr>
          <a:xfrm>
            <a:off x="471488" y="5300663"/>
            <a:ext cx="647700" cy="244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5" name="Rectangle 14">
            <a:extLst>
              <a:ext uri="{FF2B5EF4-FFF2-40B4-BE49-F238E27FC236}">
                <a16:creationId xmlns:a16="http://schemas.microsoft.com/office/drawing/2014/main" id="{66A5F668-A35D-F662-32D4-EF840720874B}"/>
              </a:ext>
            </a:extLst>
          </p:cNvPr>
          <p:cNvSpPr/>
          <p:nvPr/>
        </p:nvSpPr>
        <p:spPr>
          <a:xfrm>
            <a:off x="444500" y="3659188"/>
            <a:ext cx="647700" cy="2444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6" name="Rectangle 15">
            <a:extLst>
              <a:ext uri="{FF2B5EF4-FFF2-40B4-BE49-F238E27FC236}">
                <a16:creationId xmlns:a16="http://schemas.microsoft.com/office/drawing/2014/main" id="{0C99691D-7DD8-04B6-8A96-1835AFBE5419}"/>
              </a:ext>
            </a:extLst>
          </p:cNvPr>
          <p:cNvSpPr/>
          <p:nvPr/>
        </p:nvSpPr>
        <p:spPr>
          <a:xfrm>
            <a:off x="4867275" y="3376613"/>
            <a:ext cx="715963" cy="3667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7" name="TextBox 16">
            <a:extLst>
              <a:ext uri="{FF2B5EF4-FFF2-40B4-BE49-F238E27FC236}">
                <a16:creationId xmlns:a16="http://schemas.microsoft.com/office/drawing/2014/main" id="{3EAD1174-8DFD-221E-7FB2-4D76CC757E1C}"/>
              </a:ext>
            </a:extLst>
          </p:cNvPr>
          <p:cNvSpPr txBox="1">
            <a:spLocks noChangeArrowheads="1"/>
          </p:cNvSpPr>
          <p:nvPr/>
        </p:nvSpPr>
        <p:spPr bwMode="auto">
          <a:xfrm>
            <a:off x="7172325" y="2359025"/>
            <a:ext cx="1274763" cy="12017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solidFill>
                  <a:srgbClr val="C00000"/>
                </a:solidFill>
              </a:rPr>
              <a:t>There is also a ‘Synergy’ version.</a:t>
            </a:r>
          </a:p>
        </p:txBody>
      </p:sp>
      <p:sp>
        <p:nvSpPr>
          <p:cNvPr id="18" name="TextBox 17">
            <a:extLst>
              <a:ext uri="{FF2B5EF4-FFF2-40B4-BE49-F238E27FC236}">
                <a16:creationId xmlns:a16="http://schemas.microsoft.com/office/drawing/2014/main" id="{97EDCE08-0AA3-A3D9-3CDB-509E269062BC}"/>
              </a:ext>
            </a:extLst>
          </p:cNvPr>
          <p:cNvSpPr txBox="1">
            <a:spLocks noChangeArrowheads="1"/>
          </p:cNvSpPr>
          <p:nvPr/>
        </p:nvSpPr>
        <p:spPr bwMode="auto">
          <a:xfrm>
            <a:off x="471488" y="5780088"/>
            <a:ext cx="3240087" cy="8318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en-GB" altLang="en-US" sz="2400"/>
              <a:t>Three separate grades are awarded.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fade">
                                      <p:cBhvr>
                                        <p:cTn id="14" dur="1000"/>
                                        <p:tgtEl>
                                          <p:spTgt spid="18"/>
                                        </p:tgtEl>
                                      </p:cBhvr>
                                    </p:animEffect>
                                    <p:anim calcmode="lin" valueType="num">
                                      <p:cBhvr>
                                        <p:cTn id="15" dur="1000" fill="hold"/>
                                        <p:tgtEl>
                                          <p:spTgt spid="18"/>
                                        </p:tgtEl>
                                        <p:attrNameLst>
                                          <p:attrName>ppt_x</p:attrName>
                                        </p:attrNameLst>
                                      </p:cBhvr>
                                      <p:tavLst>
                                        <p:tav tm="0">
                                          <p:val>
                                            <p:strVal val="#ppt_x"/>
                                          </p:val>
                                        </p:tav>
                                        <p:tav tm="100000">
                                          <p:val>
                                            <p:strVal val="#ppt_x"/>
                                          </p:val>
                                        </p:tav>
                                      </p:tavLst>
                                    </p:anim>
                                    <p:anim calcmode="lin" valueType="num">
                                      <p:cBhvr>
                                        <p:cTn id="1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6" presetClass="entr" presetSubtype="16"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circle(in)">
                                      <p:cBhvr>
                                        <p:cTn id="2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7"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5EB1009-E7EA-40C4-217E-C500ADFC5306}"/>
              </a:ext>
            </a:extLst>
          </p:cNvPr>
          <p:cNvSpPr/>
          <p:nvPr/>
        </p:nvSpPr>
        <p:spPr>
          <a:xfrm>
            <a:off x="323850" y="808038"/>
            <a:ext cx="2513013" cy="585787"/>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3200" dirty="0">
                <a:solidFill>
                  <a:schemeClr val="tx1"/>
                </a:solidFill>
              </a:rPr>
              <a:t>1. Cell biology</a:t>
            </a:r>
          </a:p>
        </p:txBody>
      </p:sp>
      <p:sp>
        <p:nvSpPr>
          <p:cNvPr id="5" name="Rectangle 4">
            <a:extLst>
              <a:ext uri="{FF2B5EF4-FFF2-40B4-BE49-F238E27FC236}">
                <a16:creationId xmlns:a16="http://schemas.microsoft.com/office/drawing/2014/main" id="{C02F419F-7A9C-FD3F-391C-1C5D2D52F184}"/>
              </a:ext>
            </a:extLst>
          </p:cNvPr>
          <p:cNvSpPr/>
          <p:nvPr/>
        </p:nvSpPr>
        <p:spPr>
          <a:xfrm>
            <a:off x="1173163" y="1592263"/>
            <a:ext cx="2714625" cy="658812"/>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2. Organisation</a:t>
            </a:r>
          </a:p>
        </p:txBody>
      </p:sp>
      <p:sp>
        <p:nvSpPr>
          <p:cNvPr id="6" name="Rectangle 5">
            <a:extLst>
              <a:ext uri="{FF2B5EF4-FFF2-40B4-BE49-F238E27FC236}">
                <a16:creationId xmlns:a16="http://schemas.microsoft.com/office/drawing/2014/main" id="{4D67CF7C-C5A8-0969-8717-421282F01216}"/>
              </a:ext>
            </a:extLst>
          </p:cNvPr>
          <p:cNvSpPr/>
          <p:nvPr/>
        </p:nvSpPr>
        <p:spPr>
          <a:xfrm>
            <a:off x="700088" y="3340100"/>
            <a:ext cx="2863850" cy="625475"/>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4. Bioenergetics</a:t>
            </a:r>
            <a:endParaRPr lang="en-GB" sz="3200" dirty="0">
              <a:solidFill>
                <a:schemeClr val="tx1"/>
              </a:solidFill>
            </a:endParaRPr>
          </a:p>
        </p:txBody>
      </p:sp>
      <p:sp>
        <p:nvSpPr>
          <p:cNvPr id="8" name="Rectangle 7">
            <a:extLst>
              <a:ext uri="{FF2B5EF4-FFF2-40B4-BE49-F238E27FC236}">
                <a16:creationId xmlns:a16="http://schemas.microsoft.com/office/drawing/2014/main" id="{2609992D-06BA-FCCC-897F-D7AB56DF8B80}"/>
              </a:ext>
            </a:extLst>
          </p:cNvPr>
          <p:cNvSpPr/>
          <p:nvPr/>
        </p:nvSpPr>
        <p:spPr>
          <a:xfrm>
            <a:off x="3740150" y="3686175"/>
            <a:ext cx="5178425"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1400" spc="10" dirty="0"/>
              <a:t> </a:t>
            </a:r>
            <a:r>
              <a:rPr lang="en-GB" sz="3200" dirty="0">
                <a:solidFill>
                  <a:schemeClr val="tx1"/>
                </a:solidFill>
              </a:rPr>
              <a:t>5. Homeostasis and response </a:t>
            </a:r>
          </a:p>
        </p:txBody>
      </p:sp>
      <p:sp>
        <p:nvSpPr>
          <p:cNvPr id="9" name="Rectangle 8">
            <a:extLst>
              <a:ext uri="{FF2B5EF4-FFF2-40B4-BE49-F238E27FC236}">
                <a16:creationId xmlns:a16="http://schemas.microsoft.com/office/drawing/2014/main" id="{248BB526-A7DC-2BD9-2B75-4596C5D68002}"/>
              </a:ext>
            </a:extLst>
          </p:cNvPr>
          <p:cNvSpPr/>
          <p:nvPr/>
        </p:nvSpPr>
        <p:spPr>
          <a:xfrm>
            <a:off x="1690688" y="2447925"/>
            <a:ext cx="4395787"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3. Infection and response</a:t>
            </a:r>
          </a:p>
        </p:txBody>
      </p:sp>
      <p:sp>
        <p:nvSpPr>
          <p:cNvPr id="10" name="Rectangle 9">
            <a:extLst>
              <a:ext uri="{FF2B5EF4-FFF2-40B4-BE49-F238E27FC236}">
                <a16:creationId xmlns:a16="http://schemas.microsoft.com/office/drawing/2014/main" id="{531D9F14-E8C2-0AE8-35B0-AC347508747C}"/>
              </a:ext>
            </a:extLst>
          </p:cNvPr>
          <p:cNvSpPr/>
          <p:nvPr/>
        </p:nvSpPr>
        <p:spPr>
          <a:xfrm>
            <a:off x="254000" y="4576763"/>
            <a:ext cx="6577013"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5" dirty="0">
                <a:solidFill>
                  <a:schemeClr val="tx1"/>
                </a:solidFill>
              </a:rPr>
              <a:t>6. Inheritance, variation and evolution</a:t>
            </a:r>
            <a:endParaRPr lang="en-GB" sz="3200" dirty="0">
              <a:solidFill>
                <a:schemeClr val="tx1"/>
              </a:solidFill>
            </a:endParaRPr>
          </a:p>
        </p:txBody>
      </p:sp>
      <p:sp>
        <p:nvSpPr>
          <p:cNvPr id="11" name="Rectangle 10">
            <a:extLst>
              <a:ext uri="{FF2B5EF4-FFF2-40B4-BE49-F238E27FC236}">
                <a16:creationId xmlns:a16="http://schemas.microsoft.com/office/drawing/2014/main" id="{5688200B-EE7B-5C7C-5F47-BF9B6F4316E6}"/>
              </a:ext>
            </a:extLst>
          </p:cNvPr>
          <p:cNvSpPr/>
          <p:nvPr/>
        </p:nvSpPr>
        <p:spPr>
          <a:xfrm>
            <a:off x="5649913" y="5372100"/>
            <a:ext cx="1943100"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7. Ecology</a:t>
            </a:r>
            <a:r>
              <a:rPr lang="en-GB" sz="3200" dirty="0">
                <a:solidFill>
                  <a:schemeClr val="tx1"/>
                </a:solidFill>
              </a:rPr>
              <a:t> </a:t>
            </a:r>
          </a:p>
        </p:txBody>
      </p:sp>
      <p:sp>
        <p:nvSpPr>
          <p:cNvPr id="13" name="Footer Placeholder 3">
            <a:extLst>
              <a:ext uri="{FF2B5EF4-FFF2-40B4-BE49-F238E27FC236}">
                <a16:creationId xmlns:a16="http://schemas.microsoft.com/office/drawing/2014/main" id="{64C1AC0E-E85B-A40E-61A5-35BD42942D72}"/>
              </a:ext>
            </a:extLst>
          </p:cNvPr>
          <p:cNvSpPr>
            <a:spLocks noGrp="1"/>
          </p:cNvSpPr>
          <p:nvPr>
            <p:ph type="ftr" sz="quarter" idx="11"/>
          </p:nvPr>
        </p:nvSpPr>
        <p:spPr>
          <a:xfrm>
            <a:off x="1966913" y="6453188"/>
            <a:ext cx="5268912" cy="201612"/>
          </a:xfrm>
        </p:spPr>
        <p:txBody>
          <a:bodyPr/>
          <a:lstStyle/>
          <a:p>
            <a:pPr>
              <a:defRPr/>
            </a:pPr>
            <a:r>
              <a:rPr lang="en-US" dirty="0"/>
              <a:t>Copyright © AQA and its licensors. All rights reserved.</a:t>
            </a:r>
          </a:p>
        </p:txBody>
      </p:sp>
      <p:sp>
        <p:nvSpPr>
          <p:cNvPr id="15" name="Rectangle 14">
            <a:extLst>
              <a:ext uri="{FF2B5EF4-FFF2-40B4-BE49-F238E27FC236}">
                <a16:creationId xmlns:a16="http://schemas.microsoft.com/office/drawing/2014/main" id="{5E65DD0C-E988-2722-1B92-6B61C823CE3E}"/>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Biology subject content</a:t>
            </a:r>
          </a:p>
        </p:txBody>
      </p:sp>
      <p:sp>
        <p:nvSpPr>
          <p:cNvPr id="16" name="Rectangle 15">
            <a:extLst>
              <a:ext uri="{FF2B5EF4-FFF2-40B4-BE49-F238E27FC236}">
                <a16:creationId xmlns:a16="http://schemas.microsoft.com/office/drawing/2014/main" id="{C61CA7A3-B5FE-6DC0-991C-DB4FB88CBA3D}"/>
              </a:ext>
            </a:extLst>
          </p:cNvPr>
          <p:cNvSpPr/>
          <p:nvPr/>
        </p:nvSpPr>
        <p:spPr>
          <a:xfrm>
            <a:off x="6227763" y="722313"/>
            <a:ext cx="2719387" cy="2216150"/>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sz="2400" b="1" spc="5" dirty="0">
                <a:solidFill>
                  <a:schemeClr val="tx1"/>
                </a:solidFill>
              </a:rPr>
              <a:t>Within some units there is some exclusive separate science (biology only) content.</a:t>
            </a:r>
            <a:endParaRPr lang="en-GB" sz="2400" b="1"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99B3B5-894E-1395-E830-C4ACCB0F4CE1}"/>
              </a:ext>
            </a:extLst>
          </p:cNvPr>
          <p:cNvSpPr/>
          <p:nvPr/>
        </p:nvSpPr>
        <p:spPr>
          <a:xfrm>
            <a:off x="323850" y="808038"/>
            <a:ext cx="2513013" cy="585787"/>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3200" dirty="0">
                <a:solidFill>
                  <a:schemeClr val="tx1"/>
                </a:solidFill>
              </a:rPr>
              <a:t>1. Cell biology</a:t>
            </a:r>
          </a:p>
        </p:txBody>
      </p:sp>
      <p:sp>
        <p:nvSpPr>
          <p:cNvPr id="5" name="Rectangle 4">
            <a:extLst>
              <a:ext uri="{FF2B5EF4-FFF2-40B4-BE49-F238E27FC236}">
                <a16:creationId xmlns:a16="http://schemas.microsoft.com/office/drawing/2014/main" id="{65A41602-74DF-E837-1EFA-3086F8B85BCD}"/>
              </a:ext>
            </a:extLst>
          </p:cNvPr>
          <p:cNvSpPr/>
          <p:nvPr/>
        </p:nvSpPr>
        <p:spPr>
          <a:xfrm>
            <a:off x="1173163" y="1592263"/>
            <a:ext cx="2714625" cy="658812"/>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2. Organisation</a:t>
            </a:r>
          </a:p>
        </p:txBody>
      </p:sp>
      <p:sp>
        <p:nvSpPr>
          <p:cNvPr id="6" name="Rectangle 5">
            <a:extLst>
              <a:ext uri="{FF2B5EF4-FFF2-40B4-BE49-F238E27FC236}">
                <a16:creationId xmlns:a16="http://schemas.microsoft.com/office/drawing/2014/main" id="{48AAE006-20F1-E0B8-77E5-9DA688B6BCB5}"/>
              </a:ext>
            </a:extLst>
          </p:cNvPr>
          <p:cNvSpPr/>
          <p:nvPr/>
        </p:nvSpPr>
        <p:spPr>
          <a:xfrm>
            <a:off x="700088" y="3340100"/>
            <a:ext cx="2863850" cy="625475"/>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4. Bioenergetics</a:t>
            </a:r>
            <a:endParaRPr lang="en-GB" sz="3200" dirty="0">
              <a:solidFill>
                <a:schemeClr val="tx1"/>
              </a:solidFill>
            </a:endParaRPr>
          </a:p>
        </p:txBody>
      </p:sp>
      <p:sp>
        <p:nvSpPr>
          <p:cNvPr id="8" name="Rectangle 7">
            <a:extLst>
              <a:ext uri="{FF2B5EF4-FFF2-40B4-BE49-F238E27FC236}">
                <a16:creationId xmlns:a16="http://schemas.microsoft.com/office/drawing/2014/main" id="{5D9D2DED-DEA0-1925-7885-2FA09C7E8FA7}"/>
              </a:ext>
            </a:extLst>
          </p:cNvPr>
          <p:cNvSpPr/>
          <p:nvPr/>
        </p:nvSpPr>
        <p:spPr>
          <a:xfrm>
            <a:off x="3740150" y="3686175"/>
            <a:ext cx="5178425"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1400" spc="10" dirty="0"/>
              <a:t> </a:t>
            </a:r>
            <a:r>
              <a:rPr lang="en-GB" sz="3200" dirty="0">
                <a:solidFill>
                  <a:schemeClr val="tx1"/>
                </a:solidFill>
              </a:rPr>
              <a:t>5. Homeostasis and response </a:t>
            </a:r>
          </a:p>
        </p:txBody>
      </p:sp>
      <p:sp>
        <p:nvSpPr>
          <p:cNvPr id="9" name="Rectangle 8">
            <a:extLst>
              <a:ext uri="{FF2B5EF4-FFF2-40B4-BE49-F238E27FC236}">
                <a16:creationId xmlns:a16="http://schemas.microsoft.com/office/drawing/2014/main" id="{F95D7D32-7265-0BFD-8196-D7BDFE5E5A3A}"/>
              </a:ext>
            </a:extLst>
          </p:cNvPr>
          <p:cNvSpPr/>
          <p:nvPr/>
        </p:nvSpPr>
        <p:spPr>
          <a:xfrm>
            <a:off x="1690688" y="2447925"/>
            <a:ext cx="4395787"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3. Infection and response</a:t>
            </a:r>
          </a:p>
        </p:txBody>
      </p:sp>
      <p:sp>
        <p:nvSpPr>
          <p:cNvPr id="10" name="Rectangle 9">
            <a:extLst>
              <a:ext uri="{FF2B5EF4-FFF2-40B4-BE49-F238E27FC236}">
                <a16:creationId xmlns:a16="http://schemas.microsoft.com/office/drawing/2014/main" id="{D3E34E70-7701-22E7-3C7D-1B5306987891}"/>
              </a:ext>
            </a:extLst>
          </p:cNvPr>
          <p:cNvSpPr/>
          <p:nvPr/>
        </p:nvSpPr>
        <p:spPr>
          <a:xfrm>
            <a:off x="254000" y="4576763"/>
            <a:ext cx="6577013"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5" dirty="0">
                <a:solidFill>
                  <a:schemeClr val="tx1"/>
                </a:solidFill>
              </a:rPr>
              <a:t>6. Inheritance, variation and evolution</a:t>
            </a:r>
            <a:endParaRPr lang="en-GB" sz="3200" dirty="0">
              <a:solidFill>
                <a:schemeClr val="tx1"/>
              </a:solidFill>
            </a:endParaRPr>
          </a:p>
        </p:txBody>
      </p:sp>
      <p:sp>
        <p:nvSpPr>
          <p:cNvPr id="11" name="Rectangle 10">
            <a:extLst>
              <a:ext uri="{FF2B5EF4-FFF2-40B4-BE49-F238E27FC236}">
                <a16:creationId xmlns:a16="http://schemas.microsoft.com/office/drawing/2014/main" id="{734B6116-0AAF-30DD-201C-17F2A9128469}"/>
              </a:ext>
            </a:extLst>
          </p:cNvPr>
          <p:cNvSpPr/>
          <p:nvPr/>
        </p:nvSpPr>
        <p:spPr>
          <a:xfrm>
            <a:off x="5649913" y="5372100"/>
            <a:ext cx="1943100"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7. Ecology</a:t>
            </a:r>
            <a:r>
              <a:rPr lang="en-GB" sz="3200" dirty="0">
                <a:solidFill>
                  <a:schemeClr val="tx1"/>
                </a:solidFill>
              </a:rPr>
              <a:t> </a:t>
            </a:r>
          </a:p>
        </p:txBody>
      </p:sp>
      <p:sp>
        <p:nvSpPr>
          <p:cNvPr id="13" name="Footer Placeholder 3">
            <a:extLst>
              <a:ext uri="{FF2B5EF4-FFF2-40B4-BE49-F238E27FC236}">
                <a16:creationId xmlns:a16="http://schemas.microsoft.com/office/drawing/2014/main" id="{4C848898-E050-7ECF-92E9-FAF05D901C4E}"/>
              </a:ext>
            </a:extLst>
          </p:cNvPr>
          <p:cNvSpPr>
            <a:spLocks noGrp="1"/>
          </p:cNvSpPr>
          <p:nvPr>
            <p:ph type="ftr" sz="quarter" idx="11"/>
          </p:nvPr>
        </p:nvSpPr>
        <p:spPr>
          <a:xfrm>
            <a:off x="1966913" y="6453188"/>
            <a:ext cx="5268912" cy="201612"/>
          </a:xfrm>
        </p:spPr>
        <p:txBody>
          <a:bodyPr/>
          <a:lstStyle/>
          <a:p>
            <a:pPr>
              <a:defRPr/>
            </a:pPr>
            <a:r>
              <a:rPr lang="en-US" dirty="0"/>
              <a:t>Copyright © AQA and its licensors. All rights reserved.</a:t>
            </a:r>
          </a:p>
        </p:txBody>
      </p:sp>
      <p:sp>
        <p:nvSpPr>
          <p:cNvPr id="15" name="Rectangle 14">
            <a:extLst>
              <a:ext uri="{FF2B5EF4-FFF2-40B4-BE49-F238E27FC236}">
                <a16:creationId xmlns:a16="http://schemas.microsoft.com/office/drawing/2014/main" id="{D79FEB30-50E8-15F9-5401-F6C1AEDE71F5}"/>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Biology subject content - Trilogy</a:t>
            </a:r>
          </a:p>
        </p:txBody>
      </p:sp>
      <p:sp>
        <p:nvSpPr>
          <p:cNvPr id="16" name="Rectangle 15">
            <a:extLst>
              <a:ext uri="{FF2B5EF4-FFF2-40B4-BE49-F238E27FC236}">
                <a16:creationId xmlns:a16="http://schemas.microsoft.com/office/drawing/2014/main" id="{A094F20E-A7E6-9977-5A8B-3504A127B04C}"/>
              </a:ext>
            </a:extLst>
          </p:cNvPr>
          <p:cNvSpPr/>
          <p:nvPr/>
        </p:nvSpPr>
        <p:spPr>
          <a:xfrm>
            <a:off x="6227763" y="722313"/>
            <a:ext cx="2719387" cy="2216150"/>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sz="2400" b="1" spc="5" dirty="0">
                <a:solidFill>
                  <a:schemeClr val="tx1"/>
                </a:solidFill>
              </a:rPr>
              <a:t>Within some units there is some exclusive separate science (biology only) content.</a:t>
            </a:r>
            <a:endParaRPr lang="en-GB" sz="2400" b="1"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1932ABF-5461-E891-B38A-F2DA4FB08D6D}"/>
              </a:ext>
            </a:extLst>
          </p:cNvPr>
          <p:cNvSpPr/>
          <p:nvPr/>
        </p:nvSpPr>
        <p:spPr>
          <a:xfrm>
            <a:off x="576263" y="1419225"/>
            <a:ext cx="7493000" cy="522288"/>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2800" dirty="0">
                <a:solidFill>
                  <a:schemeClr val="tx1"/>
                </a:solidFill>
              </a:rPr>
              <a:t>2. Bonding, structure and the properties of matter</a:t>
            </a:r>
          </a:p>
        </p:txBody>
      </p:sp>
      <p:sp>
        <p:nvSpPr>
          <p:cNvPr id="5" name="Rectangle 4">
            <a:extLst>
              <a:ext uri="{FF2B5EF4-FFF2-40B4-BE49-F238E27FC236}">
                <a16:creationId xmlns:a16="http://schemas.microsoft.com/office/drawing/2014/main" id="{0E806D1E-53A2-1E6E-32A7-2BF1DF886A25}"/>
              </a:ext>
            </a:extLst>
          </p:cNvPr>
          <p:cNvSpPr/>
          <p:nvPr/>
        </p:nvSpPr>
        <p:spPr>
          <a:xfrm>
            <a:off x="4673600" y="2130425"/>
            <a:ext cx="3138488" cy="558800"/>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dirty="0">
                <a:solidFill>
                  <a:schemeClr val="tx1"/>
                </a:solidFill>
              </a:rPr>
              <a:t>4. Chemical changes</a:t>
            </a:r>
          </a:p>
        </p:txBody>
      </p:sp>
      <p:sp>
        <p:nvSpPr>
          <p:cNvPr id="6" name="Rectangle 5">
            <a:extLst>
              <a:ext uri="{FF2B5EF4-FFF2-40B4-BE49-F238E27FC236}">
                <a16:creationId xmlns:a16="http://schemas.microsoft.com/office/drawing/2014/main" id="{FE4CD9D3-82B6-489E-42AE-66C4417FEA86}"/>
              </a:ext>
            </a:extLst>
          </p:cNvPr>
          <p:cNvSpPr/>
          <p:nvPr/>
        </p:nvSpPr>
        <p:spPr>
          <a:xfrm>
            <a:off x="588963" y="2127250"/>
            <a:ext cx="3900487" cy="5873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10" dirty="0">
                <a:solidFill>
                  <a:schemeClr val="tx1"/>
                </a:solidFill>
              </a:rPr>
              <a:t>3. Quantitative chemistry</a:t>
            </a:r>
            <a:endParaRPr lang="en-GB" sz="2800" dirty="0">
              <a:solidFill>
                <a:schemeClr val="tx1"/>
              </a:solidFill>
            </a:endParaRPr>
          </a:p>
        </p:txBody>
      </p:sp>
      <p:sp>
        <p:nvSpPr>
          <p:cNvPr id="8" name="Rectangle 7">
            <a:extLst>
              <a:ext uri="{FF2B5EF4-FFF2-40B4-BE49-F238E27FC236}">
                <a16:creationId xmlns:a16="http://schemas.microsoft.com/office/drawing/2014/main" id="{F4C30A57-9582-CDB1-3BB5-8D99C5527899}"/>
              </a:ext>
            </a:extLst>
          </p:cNvPr>
          <p:cNvSpPr/>
          <p:nvPr/>
        </p:nvSpPr>
        <p:spPr>
          <a:xfrm>
            <a:off x="582613" y="663575"/>
            <a:ext cx="6307137" cy="58896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10" dirty="0"/>
              <a:t> </a:t>
            </a:r>
            <a:r>
              <a:rPr lang="en-GB" sz="2800" dirty="0">
                <a:solidFill>
                  <a:schemeClr val="tx1"/>
                </a:solidFill>
              </a:rPr>
              <a:t>1. Atomic structure and the periodic table</a:t>
            </a:r>
          </a:p>
        </p:txBody>
      </p:sp>
      <p:sp>
        <p:nvSpPr>
          <p:cNvPr id="9" name="Rectangle 8">
            <a:extLst>
              <a:ext uri="{FF2B5EF4-FFF2-40B4-BE49-F238E27FC236}">
                <a16:creationId xmlns:a16="http://schemas.microsoft.com/office/drawing/2014/main" id="{5CE840DD-57DA-F462-B8A1-40A9D2CD9BA0}"/>
              </a:ext>
            </a:extLst>
          </p:cNvPr>
          <p:cNvSpPr/>
          <p:nvPr/>
        </p:nvSpPr>
        <p:spPr>
          <a:xfrm>
            <a:off x="574675" y="3657600"/>
            <a:ext cx="6267450" cy="558800"/>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dirty="0">
                <a:solidFill>
                  <a:schemeClr val="tx1"/>
                </a:solidFill>
              </a:rPr>
              <a:t>6. The rate and extent of chemical change</a:t>
            </a:r>
          </a:p>
        </p:txBody>
      </p:sp>
      <p:sp>
        <p:nvSpPr>
          <p:cNvPr id="10" name="Rectangle 9">
            <a:extLst>
              <a:ext uri="{FF2B5EF4-FFF2-40B4-BE49-F238E27FC236}">
                <a16:creationId xmlns:a16="http://schemas.microsoft.com/office/drawing/2014/main" id="{A419FE29-7112-B95F-4B69-0A8B25DA95F9}"/>
              </a:ext>
            </a:extLst>
          </p:cNvPr>
          <p:cNvSpPr/>
          <p:nvPr/>
        </p:nvSpPr>
        <p:spPr>
          <a:xfrm>
            <a:off x="582613" y="4383088"/>
            <a:ext cx="3182937"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7. Organic chemistry</a:t>
            </a:r>
            <a:endParaRPr lang="en-GB" sz="2800" dirty="0">
              <a:solidFill>
                <a:schemeClr val="tx1"/>
              </a:solidFill>
            </a:endParaRPr>
          </a:p>
        </p:txBody>
      </p:sp>
      <p:sp>
        <p:nvSpPr>
          <p:cNvPr id="11" name="Rectangle 10">
            <a:extLst>
              <a:ext uri="{FF2B5EF4-FFF2-40B4-BE49-F238E27FC236}">
                <a16:creationId xmlns:a16="http://schemas.microsoft.com/office/drawing/2014/main" id="{F9736777-6ACF-EE09-B635-3C362788DAB1}"/>
              </a:ext>
            </a:extLst>
          </p:cNvPr>
          <p:cNvSpPr/>
          <p:nvPr/>
        </p:nvSpPr>
        <p:spPr>
          <a:xfrm>
            <a:off x="582613" y="2909888"/>
            <a:ext cx="2860675" cy="558800"/>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10" dirty="0">
                <a:solidFill>
                  <a:schemeClr val="tx1"/>
                </a:solidFill>
              </a:rPr>
              <a:t>5. Energy changes</a:t>
            </a:r>
            <a:r>
              <a:rPr lang="en-GB" sz="2800" dirty="0">
                <a:solidFill>
                  <a:schemeClr val="tx1"/>
                </a:solidFill>
              </a:rPr>
              <a:t> </a:t>
            </a:r>
          </a:p>
        </p:txBody>
      </p:sp>
      <p:sp>
        <p:nvSpPr>
          <p:cNvPr id="13" name="Footer Placeholder 3">
            <a:extLst>
              <a:ext uri="{FF2B5EF4-FFF2-40B4-BE49-F238E27FC236}">
                <a16:creationId xmlns:a16="http://schemas.microsoft.com/office/drawing/2014/main" id="{B1DF3033-7C39-029B-A986-D73EB0D5413D}"/>
              </a:ext>
            </a:extLst>
          </p:cNvPr>
          <p:cNvSpPr>
            <a:spLocks noGrp="1"/>
          </p:cNvSpPr>
          <p:nvPr>
            <p:ph type="ftr" sz="quarter" idx="11"/>
          </p:nvPr>
        </p:nvSpPr>
        <p:spPr>
          <a:xfrm>
            <a:off x="1919288" y="6664325"/>
            <a:ext cx="5413375" cy="106363"/>
          </a:xfrm>
        </p:spPr>
        <p:txBody>
          <a:bodyPr/>
          <a:lstStyle/>
          <a:p>
            <a:pPr>
              <a:defRPr/>
            </a:pPr>
            <a:r>
              <a:rPr lang="en-US" dirty="0"/>
              <a:t>Copyright © AQA and its licensors. All rights reserved.</a:t>
            </a:r>
          </a:p>
        </p:txBody>
      </p:sp>
      <p:sp>
        <p:nvSpPr>
          <p:cNvPr id="14" name="Rectangle 13">
            <a:extLst>
              <a:ext uri="{FF2B5EF4-FFF2-40B4-BE49-F238E27FC236}">
                <a16:creationId xmlns:a16="http://schemas.microsoft.com/office/drawing/2014/main" id="{E4BB639B-E245-08C8-C7C8-1B016297C4CC}"/>
              </a:ext>
            </a:extLst>
          </p:cNvPr>
          <p:cNvSpPr/>
          <p:nvPr/>
        </p:nvSpPr>
        <p:spPr>
          <a:xfrm>
            <a:off x="4140200" y="4383088"/>
            <a:ext cx="3100388"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8. Chemical analysis</a:t>
            </a:r>
            <a:endParaRPr lang="en-GB" sz="2800" dirty="0">
              <a:solidFill>
                <a:schemeClr val="tx1"/>
              </a:solidFill>
            </a:endParaRPr>
          </a:p>
        </p:txBody>
      </p:sp>
      <p:sp>
        <p:nvSpPr>
          <p:cNvPr id="15" name="Rectangle 14">
            <a:extLst>
              <a:ext uri="{FF2B5EF4-FFF2-40B4-BE49-F238E27FC236}">
                <a16:creationId xmlns:a16="http://schemas.microsoft.com/office/drawing/2014/main" id="{A91F7E5D-87BB-003B-3593-CBBD5226C329}"/>
              </a:ext>
            </a:extLst>
          </p:cNvPr>
          <p:cNvSpPr/>
          <p:nvPr/>
        </p:nvSpPr>
        <p:spPr>
          <a:xfrm>
            <a:off x="588963" y="5130800"/>
            <a:ext cx="4822825" cy="587375"/>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9. Chemistry of the atmosphere</a:t>
            </a:r>
            <a:endParaRPr lang="en-GB" sz="2800" dirty="0">
              <a:solidFill>
                <a:schemeClr val="tx1"/>
              </a:solidFill>
            </a:endParaRPr>
          </a:p>
        </p:txBody>
      </p:sp>
      <p:sp>
        <p:nvSpPr>
          <p:cNvPr id="16" name="Rectangle 15">
            <a:extLst>
              <a:ext uri="{FF2B5EF4-FFF2-40B4-BE49-F238E27FC236}">
                <a16:creationId xmlns:a16="http://schemas.microsoft.com/office/drawing/2014/main" id="{FDD2BA30-FF7D-F656-80C8-509F31F98957}"/>
              </a:ext>
            </a:extLst>
          </p:cNvPr>
          <p:cNvSpPr/>
          <p:nvPr/>
        </p:nvSpPr>
        <p:spPr>
          <a:xfrm>
            <a:off x="582613" y="5918200"/>
            <a:ext cx="3036887" cy="558800"/>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10. Using resources</a:t>
            </a:r>
            <a:endParaRPr lang="en-GB" sz="2800" dirty="0">
              <a:solidFill>
                <a:schemeClr val="tx1"/>
              </a:solidFill>
            </a:endParaRPr>
          </a:p>
        </p:txBody>
      </p:sp>
      <p:sp>
        <p:nvSpPr>
          <p:cNvPr id="17" name="Rectangle 16">
            <a:extLst>
              <a:ext uri="{FF2B5EF4-FFF2-40B4-BE49-F238E27FC236}">
                <a16:creationId xmlns:a16="http://schemas.microsoft.com/office/drawing/2014/main" id="{DE5DDB4B-A742-4F1E-C9ED-C776D3C347E7}"/>
              </a:ext>
            </a:extLst>
          </p:cNvPr>
          <p:cNvSpPr/>
          <p:nvPr/>
        </p:nvSpPr>
        <p:spPr>
          <a:xfrm>
            <a:off x="6784975" y="5089525"/>
            <a:ext cx="2128838" cy="1685925"/>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b="1" spc="5" dirty="0">
                <a:solidFill>
                  <a:schemeClr val="tx1"/>
                </a:solidFill>
              </a:rPr>
              <a:t>Within some units there is some exclusive separate science (chemistry only) content.</a:t>
            </a:r>
            <a:endParaRPr lang="en-GB" b="1" dirty="0">
              <a:solidFill>
                <a:schemeClr val="tx1"/>
              </a:solidFill>
            </a:endParaRPr>
          </a:p>
        </p:txBody>
      </p:sp>
      <p:sp>
        <p:nvSpPr>
          <p:cNvPr id="18" name="Rectangle 17">
            <a:extLst>
              <a:ext uri="{FF2B5EF4-FFF2-40B4-BE49-F238E27FC236}">
                <a16:creationId xmlns:a16="http://schemas.microsoft.com/office/drawing/2014/main" id="{7F8001ED-395E-20A8-52D7-1D97011665A4}"/>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Chemistry subject content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51728E5-318A-EB39-481E-C575B2CE6882}"/>
              </a:ext>
            </a:extLst>
          </p:cNvPr>
          <p:cNvSpPr/>
          <p:nvPr/>
        </p:nvSpPr>
        <p:spPr>
          <a:xfrm>
            <a:off x="576263" y="1419225"/>
            <a:ext cx="7493000" cy="522288"/>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2800" dirty="0">
                <a:solidFill>
                  <a:schemeClr val="tx1"/>
                </a:solidFill>
              </a:rPr>
              <a:t>9. Bonding, structure and the properties of matter</a:t>
            </a:r>
          </a:p>
        </p:txBody>
      </p:sp>
      <p:sp>
        <p:nvSpPr>
          <p:cNvPr id="5" name="Rectangle 4">
            <a:extLst>
              <a:ext uri="{FF2B5EF4-FFF2-40B4-BE49-F238E27FC236}">
                <a16:creationId xmlns:a16="http://schemas.microsoft.com/office/drawing/2014/main" id="{F61E80BB-E92A-2518-8942-612C5AEF7552}"/>
              </a:ext>
            </a:extLst>
          </p:cNvPr>
          <p:cNvSpPr/>
          <p:nvPr/>
        </p:nvSpPr>
        <p:spPr>
          <a:xfrm>
            <a:off x="4932363" y="2128838"/>
            <a:ext cx="3321050"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dirty="0">
                <a:solidFill>
                  <a:schemeClr val="tx1"/>
                </a:solidFill>
              </a:rPr>
              <a:t>11. Chemical changes</a:t>
            </a:r>
          </a:p>
        </p:txBody>
      </p:sp>
      <p:sp>
        <p:nvSpPr>
          <p:cNvPr id="6" name="Rectangle 5">
            <a:extLst>
              <a:ext uri="{FF2B5EF4-FFF2-40B4-BE49-F238E27FC236}">
                <a16:creationId xmlns:a16="http://schemas.microsoft.com/office/drawing/2014/main" id="{72FA9108-D391-480A-0561-DD47F160BF16}"/>
              </a:ext>
            </a:extLst>
          </p:cNvPr>
          <p:cNvSpPr/>
          <p:nvPr/>
        </p:nvSpPr>
        <p:spPr>
          <a:xfrm>
            <a:off x="588963" y="2125663"/>
            <a:ext cx="4084637"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10" dirty="0">
                <a:solidFill>
                  <a:schemeClr val="tx1"/>
                </a:solidFill>
              </a:rPr>
              <a:t>10. Quantitative chemistry</a:t>
            </a:r>
            <a:endParaRPr lang="en-GB" sz="2800" dirty="0">
              <a:solidFill>
                <a:schemeClr val="tx1"/>
              </a:solidFill>
            </a:endParaRPr>
          </a:p>
        </p:txBody>
      </p:sp>
      <p:sp>
        <p:nvSpPr>
          <p:cNvPr id="8" name="Rectangle 7">
            <a:extLst>
              <a:ext uri="{FF2B5EF4-FFF2-40B4-BE49-F238E27FC236}">
                <a16:creationId xmlns:a16="http://schemas.microsoft.com/office/drawing/2014/main" id="{5A2467C6-671A-D8CB-F387-3073BE513C11}"/>
              </a:ext>
            </a:extLst>
          </p:cNvPr>
          <p:cNvSpPr/>
          <p:nvPr/>
        </p:nvSpPr>
        <p:spPr>
          <a:xfrm>
            <a:off x="582613" y="663575"/>
            <a:ext cx="6307137" cy="58896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dirty="0">
                <a:solidFill>
                  <a:schemeClr val="tx1"/>
                </a:solidFill>
              </a:rPr>
              <a:t>8. Atomic structure and the periodic table</a:t>
            </a:r>
          </a:p>
        </p:txBody>
      </p:sp>
      <p:sp>
        <p:nvSpPr>
          <p:cNvPr id="9" name="Rectangle 8">
            <a:extLst>
              <a:ext uri="{FF2B5EF4-FFF2-40B4-BE49-F238E27FC236}">
                <a16:creationId xmlns:a16="http://schemas.microsoft.com/office/drawing/2014/main" id="{FD56FB76-27D5-9A1B-008D-2A88CF8A1D42}"/>
              </a:ext>
            </a:extLst>
          </p:cNvPr>
          <p:cNvSpPr/>
          <p:nvPr/>
        </p:nvSpPr>
        <p:spPr>
          <a:xfrm>
            <a:off x="576263" y="3630613"/>
            <a:ext cx="6448425" cy="587375"/>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dirty="0">
                <a:solidFill>
                  <a:schemeClr val="tx1"/>
                </a:solidFill>
              </a:rPr>
              <a:t>13. The rate and extent of chemical change</a:t>
            </a:r>
          </a:p>
        </p:txBody>
      </p:sp>
      <p:sp>
        <p:nvSpPr>
          <p:cNvPr id="10" name="Rectangle 9">
            <a:extLst>
              <a:ext uri="{FF2B5EF4-FFF2-40B4-BE49-F238E27FC236}">
                <a16:creationId xmlns:a16="http://schemas.microsoft.com/office/drawing/2014/main" id="{CF15E6A7-A312-27CF-15AC-3AB79B852CB0}"/>
              </a:ext>
            </a:extLst>
          </p:cNvPr>
          <p:cNvSpPr/>
          <p:nvPr/>
        </p:nvSpPr>
        <p:spPr>
          <a:xfrm>
            <a:off x="582613" y="4383088"/>
            <a:ext cx="3365500"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14. Organic chemistry</a:t>
            </a:r>
            <a:endParaRPr lang="en-GB" sz="2800" dirty="0">
              <a:solidFill>
                <a:schemeClr val="tx1"/>
              </a:solidFill>
            </a:endParaRPr>
          </a:p>
        </p:txBody>
      </p:sp>
      <p:sp>
        <p:nvSpPr>
          <p:cNvPr id="11" name="Rectangle 10">
            <a:extLst>
              <a:ext uri="{FF2B5EF4-FFF2-40B4-BE49-F238E27FC236}">
                <a16:creationId xmlns:a16="http://schemas.microsoft.com/office/drawing/2014/main" id="{7383E60A-776A-7046-B956-2648E00DE47B}"/>
              </a:ext>
            </a:extLst>
          </p:cNvPr>
          <p:cNvSpPr/>
          <p:nvPr/>
        </p:nvSpPr>
        <p:spPr>
          <a:xfrm>
            <a:off x="579438" y="2909888"/>
            <a:ext cx="3043237" cy="5873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10" dirty="0">
                <a:solidFill>
                  <a:schemeClr val="tx1"/>
                </a:solidFill>
              </a:rPr>
              <a:t>12. Energy changes</a:t>
            </a:r>
            <a:r>
              <a:rPr lang="en-GB" sz="2800" dirty="0">
                <a:solidFill>
                  <a:schemeClr val="tx1"/>
                </a:solidFill>
              </a:rPr>
              <a:t> </a:t>
            </a:r>
          </a:p>
        </p:txBody>
      </p:sp>
      <p:sp>
        <p:nvSpPr>
          <p:cNvPr id="13" name="Footer Placeholder 3">
            <a:extLst>
              <a:ext uri="{FF2B5EF4-FFF2-40B4-BE49-F238E27FC236}">
                <a16:creationId xmlns:a16="http://schemas.microsoft.com/office/drawing/2014/main" id="{CCEFD2A0-58DD-F44B-0E63-44B8855C6700}"/>
              </a:ext>
            </a:extLst>
          </p:cNvPr>
          <p:cNvSpPr>
            <a:spLocks noGrp="1"/>
          </p:cNvSpPr>
          <p:nvPr>
            <p:ph type="ftr" sz="quarter" idx="11"/>
          </p:nvPr>
        </p:nvSpPr>
        <p:spPr>
          <a:xfrm>
            <a:off x="1919288" y="6664325"/>
            <a:ext cx="5413375" cy="106363"/>
          </a:xfrm>
        </p:spPr>
        <p:txBody>
          <a:bodyPr/>
          <a:lstStyle/>
          <a:p>
            <a:pPr>
              <a:defRPr/>
            </a:pPr>
            <a:r>
              <a:rPr lang="en-US" dirty="0"/>
              <a:t>Copyright © AQA and its licensors. All rights reserved.</a:t>
            </a:r>
          </a:p>
        </p:txBody>
      </p:sp>
      <p:sp>
        <p:nvSpPr>
          <p:cNvPr id="14" name="Rectangle 13">
            <a:extLst>
              <a:ext uri="{FF2B5EF4-FFF2-40B4-BE49-F238E27FC236}">
                <a16:creationId xmlns:a16="http://schemas.microsoft.com/office/drawing/2014/main" id="{B6AAB89A-BBC7-F2C1-B771-2DDE8735EFB0}"/>
              </a:ext>
            </a:extLst>
          </p:cNvPr>
          <p:cNvSpPr/>
          <p:nvPr/>
        </p:nvSpPr>
        <p:spPr>
          <a:xfrm>
            <a:off x="4140200" y="4383088"/>
            <a:ext cx="3284538" cy="58896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15. Chemical analysis</a:t>
            </a:r>
            <a:endParaRPr lang="en-GB" sz="2800" dirty="0">
              <a:solidFill>
                <a:schemeClr val="tx1"/>
              </a:solidFill>
            </a:endParaRPr>
          </a:p>
        </p:txBody>
      </p:sp>
      <p:sp>
        <p:nvSpPr>
          <p:cNvPr id="15" name="Rectangle 14">
            <a:extLst>
              <a:ext uri="{FF2B5EF4-FFF2-40B4-BE49-F238E27FC236}">
                <a16:creationId xmlns:a16="http://schemas.microsoft.com/office/drawing/2014/main" id="{D2AE12D7-C195-D9C2-1F01-6D78410428F2}"/>
              </a:ext>
            </a:extLst>
          </p:cNvPr>
          <p:cNvSpPr/>
          <p:nvPr/>
        </p:nvSpPr>
        <p:spPr>
          <a:xfrm>
            <a:off x="576263" y="5130800"/>
            <a:ext cx="5005387" cy="588963"/>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16. Chemistry of the atmosphere</a:t>
            </a:r>
            <a:endParaRPr lang="en-GB" sz="2800" dirty="0">
              <a:solidFill>
                <a:schemeClr val="tx1"/>
              </a:solidFill>
            </a:endParaRPr>
          </a:p>
        </p:txBody>
      </p:sp>
      <p:sp>
        <p:nvSpPr>
          <p:cNvPr id="16" name="Rectangle 15">
            <a:extLst>
              <a:ext uri="{FF2B5EF4-FFF2-40B4-BE49-F238E27FC236}">
                <a16:creationId xmlns:a16="http://schemas.microsoft.com/office/drawing/2014/main" id="{1DE2CF4E-7392-0BF4-1073-A47D7FF77705}"/>
              </a:ext>
            </a:extLst>
          </p:cNvPr>
          <p:cNvSpPr/>
          <p:nvPr/>
        </p:nvSpPr>
        <p:spPr>
          <a:xfrm>
            <a:off x="582613" y="5918200"/>
            <a:ext cx="3036887" cy="58896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800" spc="5" dirty="0">
                <a:solidFill>
                  <a:schemeClr val="tx1"/>
                </a:solidFill>
              </a:rPr>
              <a:t>17. Using resources</a:t>
            </a:r>
            <a:endParaRPr lang="en-GB" sz="2800" dirty="0">
              <a:solidFill>
                <a:schemeClr val="tx1"/>
              </a:solidFill>
            </a:endParaRPr>
          </a:p>
        </p:txBody>
      </p:sp>
      <p:sp>
        <p:nvSpPr>
          <p:cNvPr id="17" name="Rectangle 16">
            <a:extLst>
              <a:ext uri="{FF2B5EF4-FFF2-40B4-BE49-F238E27FC236}">
                <a16:creationId xmlns:a16="http://schemas.microsoft.com/office/drawing/2014/main" id="{0DBBC21A-F0F7-6AC4-FDA0-A376ED4D9D9D}"/>
              </a:ext>
            </a:extLst>
          </p:cNvPr>
          <p:cNvSpPr/>
          <p:nvPr/>
        </p:nvSpPr>
        <p:spPr>
          <a:xfrm>
            <a:off x="6784975" y="5089525"/>
            <a:ext cx="2128838" cy="1685925"/>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b="1" spc="5" dirty="0">
                <a:solidFill>
                  <a:schemeClr val="tx1"/>
                </a:solidFill>
              </a:rPr>
              <a:t>Within some units there is some exclusive separate science (chemistry only) content.</a:t>
            </a:r>
            <a:endParaRPr lang="en-GB" b="1" dirty="0">
              <a:solidFill>
                <a:schemeClr val="tx1"/>
              </a:solidFill>
            </a:endParaRPr>
          </a:p>
        </p:txBody>
      </p:sp>
      <p:sp>
        <p:nvSpPr>
          <p:cNvPr id="18" name="Rectangle 17">
            <a:extLst>
              <a:ext uri="{FF2B5EF4-FFF2-40B4-BE49-F238E27FC236}">
                <a16:creationId xmlns:a16="http://schemas.microsoft.com/office/drawing/2014/main" id="{0BADA3E0-03EB-C1C4-2B45-AACFA57C79D1}"/>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Chemistry subject content - Trilogy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3BA72A6-4F3A-6737-15DC-848D6F14B0AA}"/>
              </a:ext>
            </a:extLst>
          </p:cNvPr>
          <p:cNvSpPr/>
          <p:nvPr/>
        </p:nvSpPr>
        <p:spPr>
          <a:xfrm>
            <a:off x="468313" y="2690813"/>
            <a:ext cx="3376612" cy="584200"/>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eaLnBrk="1" fontAlgn="auto" hangingPunct="1">
              <a:spcBef>
                <a:spcPts val="0"/>
              </a:spcBef>
              <a:spcAft>
                <a:spcPts val="0"/>
              </a:spcAft>
              <a:defRPr/>
            </a:pPr>
            <a:r>
              <a:rPr lang="en-GB" sz="3200" dirty="0">
                <a:solidFill>
                  <a:schemeClr val="tx1"/>
                </a:solidFill>
              </a:rPr>
              <a:t>4. Atomic structure</a:t>
            </a:r>
          </a:p>
        </p:txBody>
      </p:sp>
      <p:sp>
        <p:nvSpPr>
          <p:cNvPr id="5" name="Rectangle 4">
            <a:extLst>
              <a:ext uri="{FF2B5EF4-FFF2-40B4-BE49-F238E27FC236}">
                <a16:creationId xmlns:a16="http://schemas.microsoft.com/office/drawing/2014/main" id="{DB5D3B84-E507-6CF6-5086-6E2364DAED5B}"/>
              </a:ext>
            </a:extLst>
          </p:cNvPr>
          <p:cNvSpPr/>
          <p:nvPr/>
        </p:nvSpPr>
        <p:spPr>
          <a:xfrm>
            <a:off x="501650" y="4478338"/>
            <a:ext cx="6311900" cy="65881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7. Magnetism and electromagnetism</a:t>
            </a:r>
          </a:p>
        </p:txBody>
      </p:sp>
      <p:sp>
        <p:nvSpPr>
          <p:cNvPr id="6" name="Rectangle 5">
            <a:extLst>
              <a:ext uri="{FF2B5EF4-FFF2-40B4-BE49-F238E27FC236}">
                <a16:creationId xmlns:a16="http://schemas.microsoft.com/office/drawing/2014/main" id="{CC0F3EAB-CD1A-4A5B-A038-F347BDB56C26}"/>
              </a:ext>
            </a:extLst>
          </p:cNvPr>
          <p:cNvSpPr/>
          <p:nvPr/>
        </p:nvSpPr>
        <p:spPr>
          <a:xfrm>
            <a:off x="227013" y="800100"/>
            <a:ext cx="1739900" cy="658813"/>
          </a:xfrm>
          <a:prstGeom prst="rect">
            <a:avLst/>
          </a:prstGeom>
          <a:ln w="38100">
            <a:solidFill>
              <a:schemeClr val="tx1"/>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1. Energy</a:t>
            </a:r>
            <a:endParaRPr lang="en-GB" sz="3200" dirty="0">
              <a:solidFill>
                <a:schemeClr val="tx1"/>
              </a:solidFill>
            </a:endParaRPr>
          </a:p>
        </p:txBody>
      </p:sp>
      <p:sp>
        <p:nvSpPr>
          <p:cNvPr id="8" name="Rectangle 7">
            <a:extLst>
              <a:ext uri="{FF2B5EF4-FFF2-40B4-BE49-F238E27FC236}">
                <a16:creationId xmlns:a16="http://schemas.microsoft.com/office/drawing/2014/main" id="{70804BD0-23F6-D8EE-24D4-26C9A1EB1ECA}"/>
              </a:ext>
            </a:extLst>
          </p:cNvPr>
          <p:cNvSpPr/>
          <p:nvPr/>
        </p:nvSpPr>
        <p:spPr>
          <a:xfrm>
            <a:off x="5740400" y="3660775"/>
            <a:ext cx="1771650" cy="625475"/>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 </a:t>
            </a:r>
            <a:r>
              <a:rPr lang="en-GB" sz="3200" dirty="0">
                <a:solidFill>
                  <a:schemeClr val="tx1"/>
                </a:solidFill>
              </a:rPr>
              <a:t>6. Waves</a:t>
            </a:r>
          </a:p>
        </p:txBody>
      </p:sp>
      <p:sp>
        <p:nvSpPr>
          <p:cNvPr id="9" name="Rectangle 8">
            <a:extLst>
              <a:ext uri="{FF2B5EF4-FFF2-40B4-BE49-F238E27FC236}">
                <a16:creationId xmlns:a16="http://schemas.microsoft.com/office/drawing/2014/main" id="{E52B050E-D438-6466-FF69-8B0AC165C647}"/>
              </a:ext>
            </a:extLst>
          </p:cNvPr>
          <p:cNvSpPr/>
          <p:nvPr/>
        </p:nvSpPr>
        <p:spPr>
          <a:xfrm>
            <a:off x="3416300" y="3433763"/>
            <a:ext cx="1663700" cy="658812"/>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dirty="0">
                <a:solidFill>
                  <a:schemeClr val="tx1"/>
                </a:solidFill>
              </a:rPr>
              <a:t>5. Forces</a:t>
            </a:r>
          </a:p>
        </p:txBody>
      </p:sp>
      <p:sp>
        <p:nvSpPr>
          <p:cNvPr id="10" name="Rectangle 9">
            <a:extLst>
              <a:ext uri="{FF2B5EF4-FFF2-40B4-BE49-F238E27FC236}">
                <a16:creationId xmlns:a16="http://schemas.microsoft.com/office/drawing/2014/main" id="{8B4BC818-4538-2281-5E04-E7E388267168}"/>
              </a:ext>
            </a:extLst>
          </p:cNvPr>
          <p:cNvSpPr/>
          <p:nvPr/>
        </p:nvSpPr>
        <p:spPr>
          <a:xfrm>
            <a:off x="2925763" y="1035050"/>
            <a:ext cx="2236787"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5" dirty="0">
                <a:solidFill>
                  <a:schemeClr val="tx1"/>
                </a:solidFill>
              </a:rPr>
              <a:t>2. Electricity</a:t>
            </a:r>
            <a:endParaRPr lang="en-GB" sz="3200" dirty="0">
              <a:solidFill>
                <a:schemeClr val="tx1"/>
              </a:solidFill>
            </a:endParaRPr>
          </a:p>
        </p:txBody>
      </p:sp>
      <p:sp>
        <p:nvSpPr>
          <p:cNvPr id="11" name="Rectangle 10">
            <a:extLst>
              <a:ext uri="{FF2B5EF4-FFF2-40B4-BE49-F238E27FC236}">
                <a16:creationId xmlns:a16="http://schemas.microsoft.com/office/drawing/2014/main" id="{808CD0D7-D204-5D9A-322A-BAF618F6DD3F}"/>
              </a:ext>
            </a:extLst>
          </p:cNvPr>
          <p:cNvSpPr/>
          <p:nvPr/>
        </p:nvSpPr>
        <p:spPr>
          <a:xfrm>
            <a:off x="1074738" y="1873250"/>
            <a:ext cx="4616450" cy="658813"/>
          </a:xfrm>
          <a:prstGeom prst="rect">
            <a:avLst/>
          </a:prstGeom>
          <a:ln w="38100"/>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spc="-10" dirty="0">
                <a:solidFill>
                  <a:schemeClr val="tx1"/>
                </a:solidFill>
              </a:rPr>
              <a:t>3. Particle model of matter</a:t>
            </a:r>
            <a:endParaRPr lang="en-GB" sz="3200" dirty="0">
              <a:solidFill>
                <a:schemeClr val="tx1"/>
              </a:solidFill>
            </a:endParaRPr>
          </a:p>
        </p:txBody>
      </p:sp>
      <p:sp>
        <p:nvSpPr>
          <p:cNvPr id="13" name="Footer Placeholder 3">
            <a:extLst>
              <a:ext uri="{FF2B5EF4-FFF2-40B4-BE49-F238E27FC236}">
                <a16:creationId xmlns:a16="http://schemas.microsoft.com/office/drawing/2014/main" id="{8DEC177B-29AC-FE36-33AC-A62AA4F28C16}"/>
              </a:ext>
            </a:extLst>
          </p:cNvPr>
          <p:cNvSpPr>
            <a:spLocks noGrp="1"/>
          </p:cNvSpPr>
          <p:nvPr>
            <p:ph type="ftr" sz="quarter" idx="11"/>
          </p:nvPr>
        </p:nvSpPr>
        <p:spPr>
          <a:xfrm>
            <a:off x="1966913" y="6424613"/>
            <a:ext cx="4964112" cy="123825"/>
          </a:xfrm>
        </p:spPr>
        <p:txBody>
          <a:bodyPr/>
          <a:lstStyle/>
          <a:p>
            <a:pPr>
              <a:defRPr/>
            </a:pPr>
            <a:r>
              <a:rPr lang="en-US" dirty="0"/>
              <a:t>Copyright © AQA and its licensors. All rights reserved.</a:t>
            </a:r>
          </a:p>
        </p:txBody>
      </p:sp>
      <p:sp>
        <p:nvSpPr>
          <p:cNvPr id="14" name="Rectangle 13">
            <a:extLst>
              <a:ext uri="{FF2B5EF4-FFF2-40B4-BE49-F238E27FC236}">
                <a16:creationId xmlns:a16="http://schemas.microsoft.com/office/drawing/2014/main" id="{7C93730F-BB87-2A68-2CED-4D74BD6AA2FF}"/>
              </a:ext>
            </a:extLst>
          </p:cNvPr>
          <p:cNvSpPr/>
          <p:nvPr/>
        </p:nvSpPr>
        <p:spPr>
          <a:xfrm>
            <a:off x="3898900" y="5302250"/>
            <a:ext cx="2914650" cy="625475"/>
          </a:xfrm>
          <a:prstGeom prst="rect">
            <a:avLst/>
          </a:prstGeom>
          <a:solidFill>
            <a:schemeClr val="accent2"/>
          </a:solidFill>
          <a:ln w="38100">
            <a:solidFill>
              <a:schemeClr val="accent2"/>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3200" b="1" spc="5" dirty="0">
                <a:solidFill>
                  <a:schemeClr val="bg1"/>
                </a:solidFill>
              </a:rPr>
              <a:t>8. Space physics</a:t>
            </a:r>
            <a:endParaRPr lang="en-GB" sz="3200" b="1" dirty="0">
              <a:solidFill>
                <a:schemeClr val="bg1"/>
              </a:solidFill>
            </a:endParaRPr>
          </a:p>
        </p:txBody>
      </p:sp>
      <p:sp>
        <p:nvSpPr>
          <p:cNvPr id="15" name="Rectangle 14">
            <a:extLst>
              <a:ext uri="{FF2B5EF4-FFF2-40B4-BE49-F238E27FC236}">
                <a16:creationId xmlns:a16="http://schemas.microsoft.com/office/drawing/2014/main" id="{F75C3946-D1C3-13D0-8D9D-155F56A2FF5E}"/>
              </a:ext>
            </a:extLst>
          </p:cNvPr>
          <p:cNvSpPr/>
          <p:nvPr/>
        </p:nvSpPr>
        <p:spPr>
          <a:xfrm>
            <a:off x="1281113" y="6153150"/>
            <a:ext cx="6989762" cy="492125"/>
          </a:xfrm>
          <a:prstGeom prst="rect">
            <a:avLst/>
          </a:prstGeom>
          <a:solidFill>
            <a:schemeClr val="accent2"/>
          </a:solidFill>
          <a:ln w="38100">
            <a:solidFill>
              <a:schemeClr val="accent2"/>
            </a:solidFill>
          </a:ln>
        </p:spPr>
        <p:style>
          <a:lnRef idx="2">
            <a:schemeClr val="accent2"/>
          </a:lnRef>
          <a:fillRef idx="1">
            <a:schemeClr val="lt1"/>
          </a:fillRef>
          <a:effectRef idx="0">
            <a:schemeClr val="accent2"/>
          </a:effectRef>
          <a:fontRef idx="minor">
            <a:schemeClr val="dk1"/>
          </a:fontRef>
        </p:style>
        <p:txBody>
          <a:bodyPr wrap="none">
            <a:spAutoFit/>
          </a:bodyPr>
          <a:lstStyle/>
          <a:p>
            <a:pPr algn="ctr" eaLnBrk="1" fontAlgn="auto" hangingPunct="1">
              <a:lnSpc>
                <a:spcPct val="115000"/>
              </a:lnSpc>
              <a:spcBef>
                <a:spcPts val="0"/>
              </a:spcBef>
              <a:spcAft>
                <a:spcPts val="0"/>
              </a:spcAft>
              <a:defRPr/>
            </a:pPr>
            <a:r>
              <a:rPr lang="en-GB" sz="2400" b="1" spc="5" dirty="0">
                <a:solidFill>
                  <a:schemeClr val="bg1"/>
                </a:solidFill>
              </a:rPr>
              <a:t>Space physics is only in separate GCSE Physics (8463) </a:t>
            </a:r>
            <a:endParaRPr lang="en-GB" sz="2400" b="1" dirty="0">
              <a:solidFill>
                <a:schemeClr val="bg1"/>
              </a:solidFill>
            </a:endParaRPr>
          </a:p>
        </p:txBody>
      </p:sp>
      <p:sp>
        <p:nvSpPr>
          <p:cNvPr id="16" name="Rectangle 15">
            <a:extLst>
              <a:ext uri="{FF2B5EF4-FFF2-40B4-BE49-F238E27FC236}">
                <a16:creationId xmlns:a16="http://schemas.microsoft.com/office/drawing/2014/main" id="{9A01DD0C-5526-87F9-5C97-5FEAEBA0EE83}"/>
              </a:ext>
            </a:extLst>
          </p:cNvPr>
          <p:cNvSpPr/>
          <p:nvPr/>
        </p:nvSpPr>
        <p:spPr>
          <a:xfrm>
            <a:off x="6227763" y="722313"/>
            <a:ext cx="2719387" cy="2216150"/>
          </a:xfrm>
          <a:prstGeom prst="rect">
            <a:avLst/>
          </a:prstGeom>
          <a:ln w="38100">
            <a:solidFill>
              <a:schemeClr val="accent2"/>
            </a:solidFill>
          </a:ln>
        </p:spPr>
        <p:style>
          <a:lnRef idx="2">
            <a:schemeClr val="accent2"/>
          </a:lnRef>
          <a:fillRef idx="1">
            <a:schemeClr val="lt1"/>
          </a:fillRef>
          <a:effectRef idx="0">
            <a:schemeClr val="accent2"/>
          </a:effectRef>
          <a:fontRef idx="minor">
            <a:schemeClr val="dk1"/>
          </a:fontRef>
        </p:style>
        <p:txBody>
          <a:bodyPr>
            <a:spAutoFit/>
          </a:bodyPr>
          <a:lstStyle/>
          <a:p>
            <a:pPr algn="ctr" eaLnBrk="1" fontAlgn="auto" hangingPunct="1">
              <a:lnSpc>
                <a:spcPct val="115000"/>
              </a:lnSpc>
              <a:spcBef>
                <a:spcPts val="0"/>
              </a:spcBef>
              <a:spcAft>
                <a:spcPts val="0"/>
              </a:spcAft>
              <a:defRPr/>
            </a:pPr>
            <a:r>
              <a:rPr lang="en-GB" sz="2400" b="1" spc="5" dirty="0">
                <a:solidFill>
                  <a:schemeClr val="tx1"/>
                </a:solidFill>
              </a:rPr>
              <a:t>Within some units there is some exclusive separate science (physics only) content.</a:t>
            </a:r>
            <a:endParaRPr lang="en-GB" sz="2400" b="1" dirty="0">
              <a:solidFill>
                <a:schemeClr val="tx1"/>
              </a:solidFill>
            </a:endParaRPr>
          </a:p>
        </p:txBody>
      </p:sp>
      <p:sp>
        <p:nvSpPr>
          <p:cNvPr id="17" name="Rectangle 16">
            <a:extLst>
              <a:ext uri="{FF2B5EF4-FFF2-40B4-BE49-F238E27FC236}">
                <a16:creationId xmlns:a16="http://schemas.microsoft.com/office/drawing/2014/main" id="{2A11EBC6-E73F-9A9C-D5C7-8CBBC610BF4F}"/>
              </a:ext>
            </a:extLst>
          </p:cNvPr>
          <p:cNvSpPr/>
          <p:nvPr/>
        </p:nvSpPr>
        <p:spPr>
          <a:xfrm>
            <a:off x="0" y="-2"/>
            <a:ext cx="9144000" cy="584775"/>
          </a:xfrm>
          <a:prstGeom prst="rect">
            <a:avLst/>
          </a:prstGeom>
          <a:solidFill>
            <a:schemeClr val="accent6">
              <a:lumMod val="50000"/>
            </a:schemeClr>
          </a:solidFill>
          <a:ln>
            <a:solidFill>
              <a:schemeClr val="accent6">
                <a:lumMod val="50000"/>
              </a:schemeClr>
            </a:solidFill>
          </a:ln>
        </p:spPr>
        <p:txBody>
          <a:bodyPr>
            <a:spAutoFit/>
          </a:bodyPr>
          <a:lstStyle/>
          <a:p>
            <a:pPr algn="ctr" eaLnBrk="1" fontAlgn="auto" hangingPunct="1">
              <a:spcBef>
                <a:spcPts val="0"/>
              </a:spcBef>
              <a:spcAft>
                <a:spcPts val="0"/>
              </a:spcAft>
              <a:defRPr/>
            </a:pPr>
            <a:r>
              <a:rPr lang="en-US" sz="3200" dirty="0">
                <a:ln w="18415" cmpd="sng">
                  <a:solidFill>
                    <a:srgbClr val="FFFFFF"/>
                  </a:solidFill>
                  <a:prstDash val="solid"/>
                </a:ln>
                <a:solidFill>
                  <a:schemeClr val="bg1"/>
                </a:solidFill>
                <a:latin typeface="+mn-lt"/>
              </a:rPr>
              <a:t>Physics subject content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5ac3cd1c-3d30-4aa3-9d6c-31b1c1640ef0">
      <UserInfo>
        <DisplayName/>
        <AccountId xsi:nil="true"/>
        <AccountType/>
      </UserInfo>
    </SharedWithUsers>
    <MediaLengthInSeconds xmlns="38a117e8-527a-4a54-9cde-948fedfe9138" xsi:nil="true"/>
    <TaxCatchAll xmlns="5ac3cd1c-3d30-4aa3-9d6c-31b1c1640ef0" xsi:nil="true"/>
    <lcf76f155ced4ddcb4097134ff3c332f xmlns="38a117e8-527a-4a54-9cde-948fedfe913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56C6F2EEA3CC4DB95E56103A9F2B87" ma:contentTypeVersion="14" ma:contentTypeDescription="Create a new document." ma:contentTypeScope="" ma:versionID="6080dac9ecf41e35067d8db36759d943">
  <xsd:schema xmlns:xsd="http://www.w3.org/2001/XMLSchema" xmlns:xs="http://www.w3.org/2001/XMLSchema" xmlns:p="http://schemas.microsoft.com/office/2006/metadata/properties" xmlns:ns2="5ac3cd1c-3d30-4aa3-9d6c-31b1c1640ef0" xmlns:ns3="38a117e8-527a-4a54-9cde-948fedfe9138" targetNamespace="http://schemas.microsoft.com/office/2006/metadata/properties" ma:root="true" ma:fieldsID="afa5e2388e35f0a88b6fed147fe4f053" ns2:_="" ns3:_="">
    <xsd:import namespace="5ac3cd1c-3d30-4aa3-9d6c-31b1c1640ef0"/>
    <xsd:import namespace="38a117e8-527a-4a54-9cde-948fedfe913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LengthInSeconds" minOccurs="0"/>
                <xsd:element ref="ns3:MediaServiceDateTaken" minOccurs="0"/>
                <xsd:element ref="ns3:MediaServiceObjectDetectorVersions" minOccurs="0"/>
                <xsd:element ref="ns3:MediaServiceSearchProperties" minOccurs="0"/>
                <xsd:element ref="ns3:lcf76f155ced4ddcb4097134ff3c332f" minOccurs="0"/>
                <xsd:element ref="ns2:TaxCatchAll"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c3cd1c-3d30-4aa3-9d6c-31b1c1640ef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ee95269-558d-4beb-8fc8-3aa27569896e}" ma:internalName="TaxCatchAll" ma:showField="CatchAllData" ma:web="5ac3cd1c-3d30-4aa3-9d6c-31b1c1640ef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8a117e8-527a-4a54-9cde-948fedfe9138"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LengthInSeconds" ma:index="12" nillable="true" ma:displayName="MediaLengthInSeconds" ma:hidden="true" ma:internalName="MediaLengthInSeconds" ma:readOnly="true">
      <xsd:simpleType>
        <xsd:restriction base="dms:Unknown"/>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b71a1524-f3e6-41df-8974-f4dfb8ac6ff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C937D9-A622-4F03-8E4B-7834FAC5B292}">
  <ds:schemaRefs>
    <ds:schemaRef ds:uri="http://purl.org/dc/terms/"/>
    <ds:schemaRef ds:uri="http://schemas.openxmlformats.org/package/2006/metadata/core-properties"/>
    <ds:schemaRef ds:uri="http://purl.org/dc/dcmitype/"/>
    <ds:schemaRef ds:uri="http://schemas.microsoft.com/office/2006/documentManagement/types"/>
    <ds:schemaRef ds:uri="20ddb0bb-d0aa-475f-9655-9845d1078cbf"/>
    <ds:schemaRef ds:uri="http://purl.org/dc/elements/1.1/"/>
    <ds:schemaRef ds:uri="http://schemas.microsoft.com/office/2006/metadata/properties"/>
    <ds:schemaRef ds:uri="http://schemas.microsoft.com/office/infopath/2007/PartnerControls"/>
    <ds:schemaRef ds:uri="12789205-2cd1-4cc4-ae2d-494f890766b7"/>
    <ds:schemaRef ds:uri="http://www.w3.org/XML/1998/namespace"/>
    <ds:schemaRef ds:uri="5ac3cd1c-3d30-4aa3-9d6c-31b1c1640ef0"/>
    <ds:schemaRef ds:uri="38a117e8-527a-4a54-9cde-948fedfe9138"/>
  </ds:schemaRefs>
</ds:datastoreItem>
</file>

<file path=customXml/itemProps2.xml><?xml version="1.0" encoding="utf-8"?>
<ds:datastoreItem xmlns:ds="http://schemas.openxmlformats.org/officeDocument/2006/customXml" ds:itemID="{B12A2DAB-E7FF-44EB-8424-F1DC62B453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c3cd1c-3d30-4aa3-9d6c-31b1c1640ef0"/>
    <ds:schemaRef ds:uri="38a117e8-527a-4a54-9cde-948fedfe91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616B00-D20D-40BE-8554-37F5128ABB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1595</TotalTime>
  <Words>3205</Words>
  <Application>Microsoft Office PowerPoint</Application>
  <PresentationFormat>On-screen Show (4:3)</PresentationFormat>
  <Paragraphs>326</Paragraphs>
  <Slides>21</Slides>
  <Notes>13</Notes>
  <HiddenSlides>6</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Assessment Objectives and Maths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Mayflower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Jacqueline Barrett</dc:creator>
  <cp:lastModifiedBy>J Stokes</cp:lastModifiedBy>
  <cp:revision>133</cp:revision>
  <dcterms:created xsi:type="dcterms:W3CDTF">2014-10-10T10:56:26Z</dcterms:created>
  <dcterms:modified xsi:type="dcterms:W3CDTF">2025-01-30T08:24:38Z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0x0101000056C6F2EEA3CC4DB95E56103A9F2B87</vt:lpwstr>
  </property>
  <property fmtid="{D5CDD505-2E9C-101B-9397-08002B2CF9AE}" pid="3" name="_activity">
    <vt:lpwstr/>
  </property>
  <property fmtid="{D5CDD505-2E9C-101B-9397-08002B2CF9AE}" pid="4" name="_SourceUrl">
    <vt:lpwstr/>
  </property>
  <property fmtid="{D5CDD505-2E9C-101B-9397-08002B2CF9AE}" pid="5" name="_SharedFileIndex">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ies>
</file>