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4"/>
  </p:sldMasterIdLst>
  <p:notesMasterIdLst>
    <p:notesMasterId r:id="rId14"/>
  </p:notesMasterIdLst>
  <p:handoutMasterIdLst>
    <p:handoutMasterId r:id="rId15"/>
  </p:handoutMasterIdLst>
  <p:sldIdLst>
    <p:sldId id="631" r:id="rId5"/>
    <p:sldId id="632" r:id="rId6"/>
    <p:sldId id="633" r:id="rId7"/>
    <p:sldId id="618" r:id="rId8"/>
    <p:sldId id="634" r:id="rId9"/>
    <p:sldId id="635" r:id="rId10"/>
    <p:sldId id="636" r:id="rId11"/>
    <p:sldId id="261" r:id="rId12"/>
    <p:sldId id="630" r:id="rId13"/>
  </p:sldIdLst>
  <p:sldSz cx="9144000" cy="6858000" type="screen4x3"/>
  <p:notesSz cx="10001250" cy="68770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55E011-F358-E381-3468-15E5039BAAC0}" v="41" dt="2025-01-29T13:32:35.466"/>
    <p1510:client id="{E5D64509-278C-0880-8DFB-F5A2FCEB39D7}" v="8" dt="2025-01-30T08:53:08.7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 Stokes" userId="S::j.stokes@hurstmere.org.uk::4fe66847-3a9a-480f-8f20-8dfe7ddf3b65" providerId="AD" clId="Web-{1D55E011-F358-E381-3468-15E5039BAAC0}"/>
    <pc:docChg chg="modSld">
      <pc:chgData name="J Stokes" userId="S::j.stokes@hurstmere.org.uk::4fe66847-3a9a-480f-8f20-8dfe7ddf3b65" providerId="AD" clId="Web-{1D55E011-F358-E381-3468-15E5039BAAC0}" dt="2025-01-29T13:31:43.933" v="19" actId="20577"/>
      <pc:docMkLst>
        <pc:docMk/>
      </pc:docMkLst>
      <pc:sldChg chg="modSp">
        <pc:chgData name="J Stokes" userId="S::j.stokes@hurstmere.org.uk::4fe66847-3a9a-480f-8f20-8dfe7ddf3b65" providerId="AD" clId="Web-{1D55E011-F358-E381-3468-15E5039BAAC0}" dt="2025-01-29T13:30:18.165" v="17" actId="20577"/>
        <pc:sldMkLst>
          <pc:docMk/>
          <pc:sldMk cId="2838627516" sldId="618"/>
        </pc:sldMkLst>
        <pc:spChg chg="mod">
          <ac:chgData name="J Stokes" userId="S::j.stokes@hurstmere.org.uk::4fe66847-3a9a-480f-8f20-8dfe7ddf3b65" providerId="AD" clId="Web-{1D55E011-F358-E381-3468-15E5039BAAC0}" dt="2025-01-29T13:30:18.165" v="17" actId="20577"/>
          <ac:spMkLst>
            <pc:docMk/>
            <pc:sldMk cId="2838627516" sldId="618"/>
            <ac:spMk id="6" creationId="{00000000-0000-0000-0000-000000000000}"/>
          </ac:spMkLst>
        </pc:spChg>
      </pc:sldChg>
      <pc:sldChg chg="modSp">
        <pc:chgData name="J Stokes" userId="S::j.stokes@hurstmere.org.uk::4fe66847-3a9a-480f-8f20-8dfe7ddf3b65" providerId="AD" clId="Web-{1D55E011-F358-E381-3468-15E5039BAAC0}" dt="2025-01-29T13:06:21.539" v="1" actId="20577"/>
        <pc:sldMkLst>
          <pc:docMk/>
          <pc:sldMk cId="3875902721" sldId="632"/>
        </pc:sldMkLst>
        <pc:spChg chg="mod">
          <ac:chgData name="J Stokes" userId="S::j.stokes@hurstmere.org.uk::4fe66847-3a9a-480f-8f20-8dfe7ddf3b65" providerId="AD" clId="Web-{1D55E011-F358-E381-3468-15E5039BAAC0}" dt="2025-01-29T13:06:21.539" v="1" actId="20577"/>
          <ac:spMkLst>
            <pc:docMk/>
            <pc:sldMk cId="3875902721" sldId="632"/>
            <ac:spMk id="6" creationId="{00000000-0000-0000-0000-000000000000}"/>
          </ac:spMkLst>
        </pc:spChg>
      </pc:sldChg>
      <pc:sldChg chg="modSp">
        <pc:chgData name="J Stokes" userId="S::j.stokes@hurstmere.org.uk::4fe66847-3a9a-480f-8f20-8dfe7ddf3b65" providerId="AD" clId="Web-{1D55E011-F358-E381-3468-15E5039BAAC0}" dt="2025-01-29T13:06:28.758" v="3" actId="20577"/>
        <pc:sldMkLst>
          <pc:docMk/>
          <pc:sldMk cId="311852165" sldId="633"/>
        </pc:sldMkLst>
        <pc:spChg chg="mod">
          <ac:chgData name="J Stokes" userId="S::j.stokes@hurstmere.org.uk::4fe66847-3a9a-480f-8f20-8dfe7ddf3b65" providerId="AD" clId="Web-{1D55E011-F358-E381-3468-15E5039BAAC0}" dt="2025-01-29T13:06:28.758" v="3" actId="20577"/>
          <ac:spMkLst>
            <pc:docMk/>
            <pc:sldMk cId="311852165" sldId="633"/>
            <ac:spMk id="7" creationId="{00000000-0000-0000-0000-000000000000}"/>
          </ac:spMkLst>
        </pc:spChg>
      </pc:sldChg>
      <pc:sldChg chg="modSp">
        <pc:chgData name="J Stokes" userId="S::j.stokes@hurstmere.org.uk::4fe66847-3a9a-480f-8f20-8dfe7ddf3b65" providerId="AD" clId="Web-{1D55E011-F358-E381-3468-15E5039BAAC0}" dt="2025-01-29T13:31:43.933" v="19" actId="20577"/>
        <pc:sldMkLst>
          <pc:docMk/>
          <pc:sldMk cId="2111272575" sldId="635"/>
        </pc:sldMkLst>
        <pc:spChg chg="mod">
          <ac:chgData name="J Stokes" userId="S::j.stokes@hurstmere.org.uk::4fe66847-3a9a-480f-8f20-8dfe7ddf3b65" providerId="AD" clId="Web-{1D55E011-F358-E381-3468-15E5039BAAC0}" dt="2025-01-29T13:31:43.933" v="19" actId="20577"/>
          <ac:spMkLst>
            <pc:docMk/>
            <pc:sldMk cId="2111272575" sldId="635"/>
            <ac:spMk id="7" creationId="{00000000-0000-0000-0000-000000000000}"/>
          </ac:spMkLst>
        </pc:spChg>
      </pc:sldChg>
    </pc:docChg>
  </pc:docChgLst>
  <pc:docChgLst>
    <pc:chgData name="J Stokes" userId="S::j.stokes@hurstmere.org.uk::4fe66847-3a9a-480f-8f20-8dfe7ddf3b65" providerId="AD" clId="Web-{E5D64509-278C-0880-8DFB-F5A2FCEB39D7}"/>
    <pc:docChg chg="modSld">
      <pc:chgData name="J Stokes" userId="S::j.stokes@hurstmere.org.uk::4fe66847-3a9a-480f-8f20-8dfe7ddf3b65" providerId="AD" clId="Web-{E5D64509-278C-0880-8DFB-F5A2FCEB39D7}" dt="2025-01-30T08:53:08.768" v="3" actId="20577"/>
      <pc:docMkLst>
        <pc:docMk/>
      </pc:docMkLst>
      <pc:sldChg chg="modSp">
        <pc:chgData name="J Stokes" userId="S::j.stokes@hurstmere.org.uk::4fe66847-3a9a-480f-8f20-8dfe7ddf3b65" providerId="AD" clId="Web-{E5D64509-278C-0880-8DFB-F5A2FCEB39D7}" dt="2025-01-30T08:53:08.768" v="3" actId="20577"/>
        <pc:sldMkLst>
          <pc:docMk/>
          <pc:sldMk cId="4234224927" sldId="630"/>
        </pc:sldMkLst>
        <pc:spChg chg="mod">
          <ac:chgData name="J Stokes" userId="S::j.stokes@hurstmere.org.uk::4fe66847-3a9a-480f-8f20-8dfe7ddf3b65" providerId="AD" clId="Web-{E5D64509-278C-0880-8DFB-F5A2FCEB39D7}" dt="2025-01-30T08:53:08.768" v="3" actId="20577"/>
          <ac:spMkLst>
            <pc:docMk/>
            <pc:sldMk cId="4234224927" sldId="630"/>
            <ac:spMk id="8" creationId="{FE8A1A43-9397-492B-6F3D-4D2FF898E215}"/>
          </ac:spMkLst>
        </pc:spChg>
      </pc:sldChg>
      <pc:sldChg chg="modSp">
        <pc:chgData name="J Stokes" userId="S::j.stokes@hurstmere.org.uk::4fe66847-3a9a-480f-8f20-8dfe7ddf3b65" providerId="AD" clId="Web-{E5D64509-278C-0880-8DFB-F5A2FCEB39D7}" dt="2025-01-30T08:52:31.703" v="1" actId="20577"/>
        <pc:sldMkLst>
          <pc:docMk/>
          <pc:sldMk cId="1387461203" sldId="636"/>
        </pc:sldMkLst>
        <pc:spChg chg="mod">
          <ac:chgData name="J Stokes" userId="S::j.stokes@hurstmere.org.uk::4fe66847-3a9a-480f-8f20-8dfe7ddf3b65" providerId="AD" clId="Web-{E5D64509-278C-0880-8DFB-F5A2FCEB39D7}" dt="2025-01-30T08:52:31.703" v="1" actId="20577"/>
          <ac:spMkLst>
            <pc:docMk/>
            <pc:sldMk cId="1387461203" sldId="636"/>
            <ac:spMk id="4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E43E6672-7090-42BE-A4D2-A9B2AA61C65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3387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416" tIns="46708" rIns="93416" bIns="46708" numCol="1" anchor="t" anchorCtr="0" compatLnSpc="1">
            <a:prstTxWarp prst="textNoShape">
              <a:avLst/>
            </a:prstTxWarp>
          </a:bodyPr>
          <a:lstStyle>
            <a:lvl1pPr defTabSz="934311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2B544162-E2E6-4BDA-9B8D-F2778CE2DCC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67375" y="0"/>
            <a:ext cx="433387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416" tIns="46708" rIns="93416" bIns="46708" numCol="1" anchor="t" anchorCtr="0" compatLnSpc="1">
            <a:prstTxWarp prst="textNoShape">
              <a:avLst/>
            </a:prstTxWarp>
          </a:bodyPr>
          <a:lstStyle>
            <a:lvl1pPr algn="r" defTabSz="934311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455EA23A-F94C-42C2-875B-23DF3EB11F3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32563"/>
            <a:ext cx="43338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416" tIns="46708" rIns="93416" bIns="46708" numCol="1" anchor="b" anchorCtr="0" compatLnSpc="1">
            <a:prstTxWarp prst="textNoShape">
              <a:avLst/>
            </a:prstTxWarp>
          </a:bodyPr>
          <a:lstStyle>
            <a:lvl1pPr defTabSz="934311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D4A0CFBF-8C46-48AD-914F-8617A35BB24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67375" y="6532563"/>
            <a:ext cx="43338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416" tIns="46708" rIns="93416" bIns="46708" numCol="1" anchor="b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1F167303-7041-4381-8386-513504AABA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629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338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65788" y="0"/>
            <a:ext cx="43338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8FD69-BDF4-495B-ACD6-F4E007BA6071}" type="datetimeFigureOut">
              <a:t>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52813" y="860425"/>
            <a:ext cx="3095625" cy="2320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0125" y="3309938"/>
            <a:ext cx="8001000" cy="27082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32563"/>
            <a:ext cx="4333875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65788" y="6532563"/>
            <a:ext cx="4333875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F8729-055A-48CE-BB5D-F8425A175B1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8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Class discuss to gain understanding of their current knowledge about the course...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46079-3AEA-43FF-8636-0F8EBC3C4145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64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Class discuss to gain understanding of their current knowledge about the course...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46079-3AEA-43FF-8636-0F8EBC3C4145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64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D1EE8E77-A945-44AD-8A8C-3C0DE0C0A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A3ECA36-5700-43A4-BF33-44F540EAF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5C5EB0C2-23F5-4E42-A3D5-89B37F83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9B108B-1E3F-493A-BD05-4B2FE42106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613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DB563ABB-A65D-470B-B0A3-F7DB4F508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6ED0A99-7E52-4D7A-85A3-DA967A1D8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19920F2D-C0B9-4A2F-B6DD-50C686E84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9ADFE-24BB-4809-8C55-88B22B4D86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19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C6DF5DDF-291D-4BFB-A17E-A9185A5AA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FF0EA4D-8F21-4D6C-B122-7C5A81519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88169C6F-7624-4460-A359-7F8A71DEC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DD1822-3067-4E37-B06B-0FA49716ED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46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9CBB40F7-0A65-43FF-8145-91E17CABB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15D5252-8EE6-4A9C-86F8-E6C47871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0593D2CA-18D9-47D5-B119-50F8EF03C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E4FE8-539E-46D5-9EF1-9EAE16D6CC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54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40C4D-A947-4343-A2A5-802A87E2A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6D1AD-CC30-489C-A9C3-45390CBD2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27719-223C-4635-8ABA-C7EAFCE5F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C845D-427B-48F0-B0A3-0C526F7C04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0433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493E3F38-72AF-4C9E-9D35-AF62CE63C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90531A4-6583-49CB-BEB7-57AEC51E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2930F392-40CB-4620-B661-1C07E668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2D7EDB-7617-453F-B2B7-E8479B8CDC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430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>
            <a:extLst>
              <a:ext uri="{FF2B5EF4-FFF2-40B4-BE49-F238E27FC236}">
                <a16:creationId xmlns:a16="http://schemas.microsoft.com/office/drawing/2014/main" id="{FA4F0502-10B2-4357-8D21-30701A2F8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4D75A7E3-AA2E-4FC8-8B35-05C9E642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>
            <a:extLst>
              <a:ext uri="{FF2B5EF4-FFF2-40B4-BE49-F238E27FC236}">
                <a16:creationId xmlns:a16="http://schemas.microsoft.com/office/drawing/2014/main" id="{77EB8CCE-8378-48A4-8014-BB82EF50C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2DE98E-A6F6-4FAD-8F3A-D2469D409A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19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53BA4610-33EC-4C8F-833F-A629A0D9F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9F7C109-B3D9-464C-A079-D71E5647D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6D2EA809-3D8A-45FE-8206-FAD72F60E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EA1191-7907-4AB0-95DC-0B09AF196A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12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97256742-D988-4FC8-B54F-3D3E08705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6B2E29-2BAB-4E3B-9E6A-6A3D6AA71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6ED9371B-A987-4627-9A05-10E22C80C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7860E-F6BC-4C99-8C9F-ACFAE7C83C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37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54F1D40C-DAB9-45A0-AEDE-75E23F90B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1A7D7F77-9FB6-4162-B289-C7C67B42B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C9C81CC5-45DB-478C-9B64-F82F9D802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EFA456-F5E2-4EA3-9E7B-5C35F99215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22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F2041227-93EF-47FD-935A-1B12A37B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7F33DDA-FFE0-4A23-AFF4-C212DD6F8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44CA0369-1EF6-4B3F-ACAC-0105C732E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F921E-791C-434B-A36A-F999BD588A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400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2BA637D1-5064-4CC5-8307-771037D3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B480CC03-9E62-49C5-B129-3E054B18C2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B37795D-AB59-4FF8-8552-8C1BADFD2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865744-C673-4BD5-9593-F54F62421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BD7ABA6-33D6-4A2E-8336-BCCB27142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</a:defRPr>
            </a:lvl1pPr>
          </a:lstStyle>
          <a:p>
            <a:fld id="{B0ECB7D6-199F-414B-933F-0A7220658BE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33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17511-2778-A645-8C04-2E8A637224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24962" y="44945"/>
            <a:ext cx="1002375" cy="365125"/>
          </a:xfrm>
        </p:spPr>
        <p:txBody>
          <a:bodyPr/>
          <a:lstStyle/>
          <a:p>
            <a:fld id="{063EB743-058A-5442-820E-BC9AFAC78E95}" type="datetime1">
              <a:rPr lang="en-GB" sz="1050" smtClean="0">
                <a:solidFill>
                  <a:srgbClr val="FFFF00"/>
                </a:solidFill>
              </a:rPr>
              <a:t>30/01/2025</a:t>
            </a:fld>
            <a:endParaRPr lang="en-GB" sz="1050">
              <a:solidFill>
                <a:srgbClr val="FFFF00"/>
              </a:solidFill>
            </a:endParaRPr>
          </a:p>
        </p:txBody>
      </p:sp>
      <p:sp>
        <p:nvSpPr>
          <p:cNvPr id="12" name="Google Shape;1124;p14">
            <a:extLst>
              <a:ext uri="{FF2B5EF4-FFF2-40B4-BE49-F238E27FC236}">
                <a16:creationId xmlns:a16="http://schemas.microsoft.com/office/drawing/2014/main" id="{44A32ECA-0129-4353-AD43-C74F1EEF60A3}"/>
              </a:ext>
            </a:extLst>
          </p:cNvPr>
          <p:cNvSpPr/>
          <p:nvPr/>
        </p:nvSpPr>
        <p:spPr>
          <a:xfrm flipH="1">
            <a:off x="0" y="-6797"/>
            <a:ext cx="9144000" cy="4646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79C6C9-87EE-4A37-9CAE-7BE608A20E73}"/>
              </a:ext>
            </a:extLst>
          </p:cNvPr>
          <p:cNvSpPr txBox="1"/>
          <p:nvPr/>
        </p:nvSpPr>
        <p:spPr>
          <a:xfrm>
            <a:off x="156627" y="67488"/>
            <a:ext cx="49480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>
                <a:solidFill>
                  <a:schemeClr val="bg1"/>
                </a:solidFill>
                <a:latin typeface="Arial"/>
                <a:cs typeface="Calibri"/>
              </a:rPr>
              <a:t>Curriculum Lead – Miss A Whiteland</a:t>
            </a:r>
            <a:endParaRPr lang="en-GB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Picture 1" descr="sickles-events-481.jpg">
            <a:extLst>
              <a:ext uri="{FF2B5EF4-FFF2-40B4-BE49-F238E27FC236}">
                <a16:creationId xmlns:a16="http://schemas.microsoft.com/office/drawing/2014/main" id="{AD362E61-0404-4FF0-9B4B-27DD39C5A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42" y="1622321"/>
            <a:ext cx="7484808" cy="4989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933D97-97D5-4B53-9973-D29FE8A14532}"/>
              </a:ext>
            </a:extLst>
          </p:cNvPr>
          <p:cNvSpPr txBox="1"/>
          <p:nvPr/>
        </p:nvSpPr>
        <p:spPr>
          <a:xfrm>
            <a:off x="424327" y="1235318"/>
            <a:ext cx="8290677" cy="1015663"/>
          </a:xfrm>
          <a:prstGeom prst="rect">
            <a:avLst/>
          </a:prstGeom>
          <a:solidFill>
            <a:srgbClr val="FFFFFF"/>
          </a:solidFill>
          <a:ln>
            <a:solidFill>
              <a:srgbClr val="558ED5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prstClr val="black"/>
                </a:solidFill>
                <a:latin typeface="Calibri"/>
              </a:rPr>
              <a:t>Art and Design GCSE</a:t>
            </a:r>
            <a:endParaRPr lang="en-US" sz="24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FE169A-2603-4960-A781-13573EAF4846}"/>
              </a:ext>
            </a:extLst>
          </p:cNvPr>
          <p:cNvSpPr txBox="1"/>
          <p:nvPr/>
        </p:nvSpPr>
        <p:spPr>
          <a:xfrm>
            <a:off x="1455108" y="3662259"/>
            <a:ext cx="6314905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4400" b="1">
                <a:latin typeface="Calibri"/>
              </a:rPr>
              <a:t>Year 9 Options</a:t>
            </a:r>
            <a:endParaRPr lang="en-US" sz="4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6747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ickles-events-4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29" y="-12628"/>
            <a:ext cx="9188203" cy="6870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828" y="1169412"/>
            <a:ext cx="8902888" cy="5386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Course structure</a:t>
            </a:r>
            <a:r>
              <a:rPr kumimoji="0" lang="mr-I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Mangal"/>
              </a:rPr>
              <a:t>…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Mangal"/>
            </a:endParaRPr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mr-I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Mangal"/>
            </a:endParaRPr>
          </a:p>
          <a:p>
            <a:pPr algn="ctr" defTabSz="457200">
              <a:spcBef>
                <a:spcPts val="0"/>
              </a:spcBef>
              <a:spcAft>
                <a:spcPts val="0"/>
              </a:spcAft>
              <a:defRPr/>
            </a:pPr>
            <a:r>
              <a:rPr lang="mr-IN" sz="2800" b="1" dirty="0">
                <a:latin typeface="Calibri"/>
                <a:ea typeface="Calibri"/>
                <a:cs typeface="Mangal"/>
              </a:rPr>
              <a:t>AQA </a:t>
            </a:r>
            <a:r>
              <a:rPr lang="mr-IN" sz="2800" b="1" dirty="0" err="1">
                <a:latin typeface="Calibri"/>
                <a:ea typeface="Calibri"/>
                <a:cs typeface="Mangal"/>
              </a:rPr>
              <a:t>Art</a:t>
            </a:r>
            <a:r>
              <a:rPr lang="mr-IN" sz="2800" b="1" dirty="0">
                <a:latin typeface="Calibri"/>
                <a:ea typeface="Calibri"/>
                <a:cs typeface="Mangal"/>
              </a:rPr>
              <a:t> </a:t>
            </a:r>
            <a:r>
              <a:rPr lang="mr-IN" sz="2800" b="1" dirty="0" err="1">
                <a:latin typeface="Calibri"/>
                <a:ea typeface="Calibri"/>
                <a:cs typeface="Mangal"/>
              </a:rPr>
              <a:t>and</a:t>
            </a:r>
            <a:r>
              <a:rPr lang="mr-IN" sz="2800" b="1" dirty="0">
                <a:latin typeface="Calibri"/>
                <a:ea typeface="Calibri"/>
                <a:cs typeface="Mangal"/>
              </a:rPr>
              <a:t> </a:t>
            </a:r>
            <a:r>
              <a:rPr lang="mr-IN" sz="2800" b="1" dirty="0" err="1">
                <a:latin typeface="Calibri"/>
                <a:ea typeface="Calibri"/>
                <a:cs typeface="Mangal"/>
              </a:rPr>
              <a:t>Design</a:t>
            </a:r>
            <a:r>
              <a:rPr lang="mr-IN" sz="2800" b="1" dirty="0">
                <a:latin typeface="Calibri"/>
                <a:ea typeface="Calibri"/>
                <a:cs typeface="Mangal"/>
              </a:rPr>
              <a:t> (</a:t>
            </a:r>
            <a:r>
              <a:rPr lang="mr-IN" sz="2800" b="1" dirty="0" err="1">
                <a:latin typeface="Calibri"/>
                <a:ea typeface="Calibri"/>
                <a:cs typeface="Mangal"/>
              </a:rPr>
              <a:t>Fine</a:t>
            </a:r>
            <a:r>
              <a:rPr lang="mr-IN" sz="2800" b="1" dirty="0">
                <a:latin typeface="Calibri"/>
                <a:ea typeface="Calibri"/>
                <a:cs typeface="Mangal"/>
              </a:rPr>
              <a:t> </a:t>
            </a:r>
            <a:r>
              <a:rPr lang="mr-IN" sz="2800" b="1" dirty="0" err="1">
                <a:latin typeface="Calibri"/>
                <a:ea typeface="Calibri"/>
                <a:cs typeface="Mangal"/>
              </a:rPr>
              <a:t>Art</a:t>
            </a:r>
            <a:r>
              <a:rPr lang="mr-IN" sz="2800" b="1" dirty="0">
                <a:latin typeface="Calibri"/>
                <a:ea typeface="Calibri"/>
                <a:cs typeface="Mangal"/>
              </a:rPr>
              <a:t>) GCSE </a:t>
            </a:r>
            <a:endParaRPr lang="mr-IN" sz="2800" b="1">
              <a:latin typeface="Calibri"/>
              <a:ea typeface="Calibri"/>
              <a:cs typeface="Mangal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60% Coursework + 40% Externally set task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Coursework (60%)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Mangal"/>
              </a:rPr>
              <a:t>…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Mang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Calibri"/>
              </a:rPr>
              <a:t>AT LEAST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two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complete projects which include sketchbook investigations, record folder and final piece.</a:t>
            </a:r>
            <a:r>
              <a:rPr lang="en-GB" sz="1600" dirty="0">
                <a:latin typeface="Calibri"/>
              </a:rPr>
              <a:t> </a:t>
            </a:r>
            <a:endParaRPr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Externally set task (40%)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Mangal"/>
              </a:rPr>
              <a:t>…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Mang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ctr">
              <a:defRPr/>
            </a:pPr>
            <a:r>
              <a:rPr lang="en-GB" sz="1600" dirty="0">
                <a:latin typeface="Calibri"/>
              </a:rPr>
              <a:t>AQA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will issue an exam paper in the January of your Y11 studies. This exam paper will have different project headings. You will be required to choose 1 title and then you will have 10 weeks to create a sketchbook investigating this theme and exploring final piece ideas. Following this 10 week period, you will sit a 10 hour exam and during this time you will create the final piece you have planned in your sketchbook.</a:t>
            </a:r>
            <a:r>
              <a:rPr lang="en-GB" sz="1600" dirty="0">
                <a:latin typeface="Calibri"/>
              </a:rPr>
              <a:t> </a:t>
            </a:r>
            <a:endParaRPr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" name="Google Shape;1124;p14">
            <a:extLst>
              <a:ext uri="{FF2B5EF4-FFF2-40B4-BE49-F238E27FC236}">
                <a16:creationId xmlns:a16="http://schemas.microsoft.com/office/drawing/2014/main" id="{F3BBCB45-EC74-43A6-935F-6423FB304050}"/>
              </a:ext>
            </a:extLst>
          </p:cNvPr>
          <p:cNvSpPr/>
          <p:nvPr/>
        </p:nvSpPr>
        <p:spPr>
          <a:xfrm flipH="1">
            <a:off x="0" y="-6797"/>
            <a:ext cx="9144000" cy="4646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878370-866C-4CDC-A7F5-7AAA638B6FC1}"/>
              </a:ext>
            </a:extLst>
          </p:cNvPr>
          <p:cNvSpPr txBox="1"/>
          <p:nvPr/>
        </p:nvSpPr>
        <p:spPr>
          <a:xfrm>
            <a:off x="156627" y="67488"/>
            <a:ext cx="49480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>
                <a:solidFill>
                  <a:schemeClr val="bg1"/>
                </a:solidFill>
                <a:latin typeface="Arial"/>
                <a:cs typeface="Calibri"/>
              </a:rPr>
              <a:t>Art and Design GCSE</a:t>
            </a:r>
            <a:endParaRPr lang="en-GB" b="1" err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5902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ickles-events-4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29" y="-12628"/>
            <a:ext cx="9188203" cy="68706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631" y="687632"/>
            <a:ext cx="8422970" cy="54784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Important things to remember</a:t>
            </a:r>
            <a:r>
              <a:rPr kumimoji="0" lang="mr-IN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Mangal"/>
              </a:rPr>
              <a:t>…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Mang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EVERY SINGLE THING you do from this point onward will </a:t>
            </a:r>
            <a:r>
              <a:rPr lang="en-GB">
                <a:latin typeface="Calibri"/>
              </a:rPr>
              <a:t>affect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your GCSE grade. </a:t>
            </a:r>
            <a:r>
              <a:rPr kumimoji="0" lang="en-GB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Every lesson, every task and every homework is designed as part of your coursework project which means it requires 100% effort and you should always complete things to the very best of your ability.</a:t>
            </a:r>
            <a:endParaRPr lang="en-GB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Studying GCSE Art requires a high level of maturity and independence, we want each of you to create work which is personal and creative.</a:t>
            </a:r>
            <a:endParaRPr lang="en-GB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Organisation is KEY, ensure you keep all of your work safe, never throw anything away and keep your sketchbook in a clear, understandable order..</a:t>
            </a:r>
            <a:r>
              <a:rPr lang="en-GB">
                <a:latin typeface="Calibri"/>
              </a:rPr>
              <a:t> </a:t>
            </a:r>
            <a:endParaRPr lang="en-GB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Enjoy yourself </a:t>
            </a:r>
            <a:r>
              <a:rPr kumimoji="0" lang="mr-IN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Mangal"/>
              </a:rPr>
              <a:t>–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this is your opportunity to be creative and express yourself whilst developing skills, knowledge and understanding that are very relevant to the modern world</a:t>
            </a:r>
            <a:r>
              <a:rPr lang="en-GB">
                <a:latin typeface="Calibri"/>
              </a:rPr>
              <a:t>.</a:t>
            </a:r>
            <a:endParaRPr lang="en-GB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sketchbooks are worth 75% of your grade.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Google Shape;1124;p14">
            <a:extLst>
              <a:ext uri="{FF2B5EF4-FFF2-40B4-BE49-F238E27FC236}">
                <a16:creationId xmlns:a16="http://schemas.microsoft.com/office/drawing/2014/main" id="{F3BBCB45-EC74-43A6-935F-6423FB304050}"/>
              </a:ext>
            </a:extLst>
          </p:cNvPr>
          <p:cNvSpPr/>
          <p:nvPr/>
        </p:nvSpPr>
        <p:spPr>
          <a:xfrm flipH="1">
            <a:off x="0" y="-6797"/>
            <a:ext cx="9144000" cy="4646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878370-866C-4CDC-A7F5-7AAA638B6FC1}"/>
              </a:ext>
            </a:extLst>
          </p:cNvPr>
          <p:cNvSpPr txBox="1"/>
          <p:nvPr/>
        </p:nvSpPr>
        <p:spPr>
          <a:xfrm>
            <a:off x="156627" y="67488"/>
            <a:ext cx="49480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>
                <a:solidFill>
                  <a:schemeClr val="bg1"/>
                </a:solidFill>
                <a:latin typeface="Arial"/>
                <a:cs typeface="Calibri"/>
              </a:rPr>
              <a:t>Art and Design GCSE</a:t>
            </a:r>
            <a:endParaRPr lang="en-GB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85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ickles-events-4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29" y="-12628"/>
            <a:ext cx="9188203" cy="6870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863" y="482291"/>
            <a:ext cx="8836819" cy="48320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r-IN" sz="2800" b="1" dirty="0" err="1">
                <a:latin typeface="Calibri"/>
                <a:ea typeface="Calibri"/>
                <a:cs typeface="Mangal"/>
              </a:rPr>
              <a:t>Why</a:t>
            </a:r>
            <a:r>
              <a:rPr lang="mr-IN" sz="2800" b="1" dirty="0">
                <a:latin typeface="Calibri"/>
                <a:ea typeface="Calibri"/>
                <a:cs typeface="Mangal"/>
              </a:rPr>
              <a:t> </a:t>
            </a:r>
            <a:r>
              <a:rPr lang="mr-IN" sz="2800" b="1" dirty="0" err="1">
                <a:latin typeface="Calibri"/>
                <a:ea typeface="Calibri"/>
                <a:cs typeface="Mangal"/>
              </a:rPr>
              <a:t>study</a:t>
            </a:r>
            <a:r>
              <a:rPr lang="mr-IN" sz="2800" b="1" dirty="0">
                <a:latin typeface="Calibri"/>
                <a:ea typeface="Calibri"/>
                <a:cs typeface="Mangal"/>
              </a:rPr>
              <a:t> </a:t>
            </a:r>
            <a:r>
              <a:rPr lang="mr-IN" sz="2800" b="1" dirty="0" err="1">
                <a:latin typeface="Calibri"/>
                <a:ea typeface="Calibri"/>
                <a:cs typeface="Mangal"/>
              </a:rPr>
              <a:t>Art</a:t>
            </a:r>
            <a:r>
              <a:rPr lang="mr-IN" sz="2800" b="1" dirty="0">
                <a:latin typeface="Calibri"/>
                <a:ea typeface="Calibri"/>
                <a:cs typeface="Mangal"/>
              </a:rPr>
              <a:t> </a:t>
            </a:r>
            <a:r>
              <a:rPr lang="mr-IN" sz="2800" b="1" dirty="0" err="1">
                <a:latin typeface="Calibri"/>
                <a:ea typeface="Calibri"/>
                <a:cs typeface="Mangal"/>
              </a:rPr>
              <a:t>and</a:t>
            </a:r>
            <a:r>
              <a:rPr lang="mr-IN" sz="2800" b="1" dirty="0">
                <a:latin typeface="Calibri"/>
                <a:ea typeface="Calibri"/>
                <a:cs typeface="Mangal"/>
              </a:rPr>
              <a:t> </a:t>
            </a:r>
            <a:r>
              <a:rPr lang="mr-IN" sz="2800" b="1" dirty="0" err="1">
                <a:latin typeface="Calibri"/>
                <a:ea typeface="Calibri"/>
                <a:cs typeface="Mangal"/>
              </a:rPr>
              <a:t>Design</a:t>
            </a:r>
            <a:r>
              <a:rPr lang="mr-IN" sz="2800" b="1" dirty="0">
                <a:latin typeface="Calibri"/>
                <a:ea typeface="Calibri"/>
                <a:cs typeface="Mangal"/>
              </a:rPr>
              <a:t> GCSE?</a:t>
            </a:r>
          </a:p>
          <a:p>
            <a:pPr algn="ctr" defTabSz="457200">
              <a:spcBef>
                <a:spcPts val="0"/>
              </a:spcBef>
              <a:spcAft>
                <a:spcPts val="0"/>
              </a:spcAft>
              <a:defRPr/>
            </a:pPr>
            <a:endParaRPr lang="mr-IN" sz="2800" b="1">
              <a:latin typeface="Calibri"/>
              <a:ea typeface="Calibri"/>
              <a:cs typeface="Mangal"/>
            </a:endParaRPr>
          </a:p>
          <a:p>
            <a:pPr marL="457200" indent="-457200" algn="ctr" defTabSz="45720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mr-IN" sz="2800" dirty="0" err="1">
                <a:latin typeface="Calibri"/>
                <a:ea typeface="Calibri"/>
                <a:cs typeface="Mangal"/>
              </a:rPr>
              <a:t>Art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is</a:t>
            </a:r>
            <a:r>
              <a:rPr lang="mr-IN" sz="2800" dirty="0">
                <a:latin typeface="Calibri"/>
                <a:ea typeface="Calibri"/>
                <a:cs typeface="Mangal"/>
              </a:rPr>
              <a:t> a 100%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practical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based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coursework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subject</a:t>
            </a:r>
            <a:endParaRPr lang="mr-IN" sz="2800" dirty="0">
              <a:latin typeface="Calibri"/>
              <a:ea typeface="Calibri"/>
              <a:cs typeface="Mangal"/>
            </a:endParaRPr>
          </a:p>
          <a:p>
            <a:pPr marL="457200" indent="-457200" algn="ctr" defTabSz="45720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mr-IN" sz="2800" dirty="0" err="1">
                <a:latin typeface="Calibri"/>
                <a:ea typeface="Calibri"/>
                <a:cs typeface="Mangal"/>
              </a:rPr>
              <a:t>It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allows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you</a:t>
            </a:r>
            <a:r>
              <a:rPr lang="mr-IN" sz="2800" dirty="0">
                <a:latin typeface="Calibri"/>
                <a:ea typeface="Calibri"/>
                <a:cs typeface="Mangal"/>
              </a:rPr>
              <a:t> to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use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your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imagination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and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creativity</a:t>
            </a:r>
            <a:r>
              <a:rPr lang="mr-IN" sz="2800" dirty="0">
                <a:latin typeface="Calibri"/>
                <a:ea typeface="Calibri"/>
                <a:cs typeface="Mangal"/>
              </a:rPr>
              <a:t>. </a:t>
            </a:r>
          </a:p>
          <a:p>
            <a:pPr marL="457200" indent="-457200" algn="ctr" defTabSz="45720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mr-IN" sz="2800" dirty="0" err="1">
                <a:latin typeface="Calibri"/>
                <a:ea typeface="Calibri"/>
                <a:cs typeface="Mangal"/>
              </a:rPr>
              <a:t>You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will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learn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time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management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and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organisation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skills</a:t>
            </a:r>
            <a:r>
              <a:rPr lang="mr-IN" sz="2800" dirty="0">
                <a:latin typeface="Calibri"/>
                <a:ea typeface="Calibri"/>
                <a:cs typeface="Mangal"/>
              </a:rPr>
              <a:t>.</a:t>
            </a:r>
          </a:p>
          <a:p>
            <a:pPr marL="457200" indent="-457200" algn="ctr" defTabSz="45720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mr-IN" sz="2800" dirty="0" err="1">
                <a:latin typeface="Calibri"/>
                <a:ea typeface="Calibri"/>
                <a:cs typeface="Mangal"/>
              </a:rPr>
              <a:t>You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will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use</a:t>
            </a:r>
            <a:r>
              <a:rPr lang="mr-IN" sz="2800" dirty="0">
                <a:latin typeface="Calibri"/>
                <a:ea typeface="Calibri"/>
                <a:cs typeface="Mangal"/>
              </a:rPr>
              <a:t> a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variety</a:t>
            </a:r>
            <a:r>
              <a:rPr lang="mr-IN" sz="2800" dirty="0">
                <a:latin typeface="Calibri"/>
                <a:ea typeface="Calibri"/>
                <a:cs typeface="Mangal"/>
              </a:rPr>
              <a:t> of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different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materials</a:t>
            </a:r>
            <a:r>
              <a:rPr lang="mr-IN" sz="2800" dirty="0">
                <a:latin typeface="Calibri"/>
                <a:ea typeface="Calibri"/>
                <a:cs typeface="Mangal"/>
              </a:rPr>
              <a:t> 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including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oil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pastels</a:t>
            </a:r>
            <a:r>
              <a:rPr lang="mr-IN" sz="2800" dirty="0">
                <a:latin typeface="Calibri"/>
                <a:ea typeface="Calibri"/>
                <a:cs typeface="Mangal"/>
              </a:rPr>
              <a:t>,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acrylic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paint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and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watercolours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and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be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able</a:t>
            </a:r>
            <a:r>
              <a:rPr lang="mr-IN" sz="2800" dirty="0">
                <a:latin typeface="Calibri"/>
                <a:ea typeface="Calibri"/>
                <a:cs typeface="Mangal"/>
              </a:rPr>
              <a:t> to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develop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your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own</a:t>
            </a:r>
            <a:r>
              <a:rPr lang="mr-IN" sz="2800" dirty="0">
                <a:latin typeface="Calibri"/>
                <a:ea typeface="Calibri"/>
                <a:cs typeface="Mangal"/>
              </a:rPr>
              <a:t> </a:t>
            </a:r>
            <a:r>
              <a:rPr lang="mr-IN" sz="2800" dirty="0" err="1">
                <a:latin typeface="Calibri"/>
                <a:ea typeface="Calibri"/>
                <a:cs typeface="Mangal"/>
              </a:rPr>
              <a:t>style</a:t>
            </a:r>
            <a:r>
              <a:rPr lang="mr-IN" sz="2800" dirty="0">
                <a:latin typeface="Calibri"/>
                <a:ea typeface="Calibri"/>
                <a:cs typeface="Mangal"/>
              </a:rPr>
              <a:t>.</a:t>
            </a:r>
          </a:p>
          <a:p>
            <a:pPr marL="457200" indent="-457200" algn="ctr" defTabSz="45720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mr-IN" sz="2800" b="1">
              <a:latin typeface="Calibri"/>
              <a:ea typeface="Calibri"/>
              <a:cs typeface="Mangal"/>
            </a:endParaRPr>
          </a:p>
          <a:p>
            <a:pPr marL="457200" indent="-457200" algn="ctr" defTabSz="45720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mr-IN" sz="2800" b="1">
              <a:latin typeface="Calibri"/>
              <a:ea typeface="Calibri"/>
              <a:cs typeface="Mangal"/>
            </a:endParaRPr>
          </a:p>
        </p:txBody>
      </p:sp>
      <p:sp>
        <p:nvSpPr>
          <p:cNvPr id="2" name="Google Shape;1124;p14">
            <a:extLst>
              <a:ext uri="{FF2B5EF4-FFF2-40B4-BE49-F238E27FC236}">
                <a16:creationId xmlns:a16="http://schemas.microsoft.com/office/drawing/2014/main" id="{F3BBCB45-EC74-43A6-935F-6423FB304050}"/>
              </a:ext>
            </a:extLst>
          </p:cNvPr>
          <p:cNvSpPr/>
          <p:nvPr/>
        </p:nvSpPr>
        <p:spPr>
          <a:xfrm flipH="1">
            <a:off x="0" y="-6797"/>
            <a:ext cx="9144000" cy="4646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878370-866C-4CDC-A7F5-7AAA638B6FC1}"/>
              </a:ext>
            </a:extLst>
          </p:cNvPr>
          <p:cNvSpPr txBox="1"/>
          <p:nvPr/>
        </p:nvSpPr>
        <p:spPr>
          <a:xfrm>
            <a:off x="156627" y="67488"/>
            <a:ext cx="49480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>
                <a:solidFill>
                  <a:schemeClr val="bg1"/>
                </a:solidFill>
                <a:latin typeface="Arial"/>
                <a:cs typeface="Calibri"/>
              </a:rPr>
              <a:t>Art and Design GCSE</a:t>
            </a:r>
            <a:endParaRPr lang="en-GB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8627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E2D548-3FEA-9D11-109E-773B85DC8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5" y="2875141"/>
            <a:ext cx="3776487" cy="273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2198" y="1265283"/>
            <a:ext cx="3951339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Assessment Objective 1  (AO1)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 ideas through investigations, demonstrating critical understanding of sources.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198" y="35272"/>
            <a:ext cx="8625870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Assessment</a:t>
            </a:r>
            <a:r>
              <a:rPr kumimoji="0" lang="mr-I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…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of your work will be marked against four assessment objectives and it is really important that you know and understand these so that you know exactly how to achieve.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318330" y="1265283"/>
            <a:ext cx="2293916" cy="11466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51053" y="1499499"/>
            <a:ext cx="1499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can you achieve this?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12246" y="1050935"/>
            <a:ext cx="2387980" cy="37856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 different artists, try out their style and write about  their artwork.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Analyse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work that you create referring back to your theme.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Try things in lots of different ways.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Create artworks for different purposes.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Investigate and plan relevant ideas.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Record your visits to art galleries.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BC8903-8D31-6EAC-8868-FA1501F27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56" y="2853235"/>
            <a:ext cx="2843744" cy="397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433A92-EA85-19E9-BD22-0419F2353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857" y="5076161"/>
            <a:ext cx="2516894" cy="174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41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572000" cy="1477328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Assessment Objective 2  (AO2)</a:t>
            </a:r>
            <a:endParaRPr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Refine work by exploring ideas, selecting and experimenting with appropriate media, materials, techniques and processes.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572000" y="0"/>
            <a:ext cx="2184020" cy="12921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1791" y="323166"/>
            <a:ext cx="1499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can you achieve this?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56020" y="0"/>
            <a:ext cx="2387980" cy="5355313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Create work using lots of different styles and techniques.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Analyse and evaluate your work, changing it as you go to make it better.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Refine and develop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angal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Always think, how can this be more successful?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 risks and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if something didn’t work, explain why to show your understanding. 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a range of different ideas.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D2F5A4-16FA-92FA-E7B7-3CD0975AD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582" r="-4051" b="21810"/>
          <a:stretch/>
        </p:blipFill>
        <p:spPr bwMode="auto">
          <a:xfrm>
            <a:off x="4261680" y="1599762"/>
            <a:ext cx="2593745" cy="293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drawing of two people&#10;&#10;AI-generated content may be incorrect.">
            <a:extLst>
              <a:ext uri="{FF2B5EF4-FFF2-40B4-BE49-F238E27FC236}">
                <a16:creationId xmlns:a16="http://schemas.microsoft.com/office/drawing/2014/main" id="{1BAF00B6-D580-D09B-11FA-CB458C92F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" y="1602007"/>
            <a:ext cx="4229927" cy="295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A13B00-6E1B-63F7-5178-E8279D4908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" t="-23245" r="-662" b="23244"/>
          <a:stretch/>
        </p:blipFill>
        <p:spPr bwMode="auto">
          <a:xfrm>
            <a:off x="-563" y="3893656"/>
            <a:ext cx="4269850" cy="296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386B8D-1328-8C13-A6D3-FBF3FCD1F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t="275" r="24058" b="-114"/>
          <a:stretch/>
        </p:blipFill>
        <p:spPr bwMode="auto">
          <a:xfrm>
            <a:off x="4253591" y="4551913"/>
            <a:ext cx="2496867" cy="231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27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951" y="147380"/>
            <a:ext cx="4572000" cy="1200329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558ED5"/>
            </a:solidFill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Assessment Objective 3  (AO3)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Record ideas, observations and insights relevant to intentions as work progresses.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705951" y="388105"/>
            <a:ext cx="1979510" cy="9596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9430" y="529235"/>
            <a:ext cx="1499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can you achieve this?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26704" y="147380"/>
            <a:ext cx="2416644" cy="5786200"/>
          </a:xfrm>
          <a:prstGeom prst="rect">
            <a:avLst/>
          </a:prstGeom>
          <a:solidFill>
            <a:srgbClr val="FFFFFF"/>
          </a:solidFill>
          <a:ln>
            <a:solidFill>
              <a:srgbClr val="558ED5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art specific terminology and show you understand the technical side of drawing/painting.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Create high quality artworks relevant to your area of study.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 your ideas and thoughts using drawing, writing and photographs.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Analyse your own work and the work of others.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Explain your thought process and the artistic decisions you make.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Ensure your work is clearly presented.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Ensure there is meaning and purpose behind your work </a:t>
            </a:r>
            <a:r>
              <a:rPr kumimoji="0" lang="mr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angal"/>
              </a:rPr>
              <a:t>–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concept.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8" name="Picture 7" descr="A cartoon drawing of a group of people&#10;&#10;AI-generated content may be incorrect.">
            <a:extLst>
              <a:ext uri="{FF2B5EF4-FFF2-40B4-BE49-F238E27FC236}">
                <a16:creationId xmlns:a16="http://schemas.microsoft.com/office/drawing/2014/main" id="{00442DF9-3159-4AD1-8815-0998639173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" y="1750808"/>
            <a:ext cx="4010349" cy="254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painting of a yellow and blue object&#10;&#10;AI-generated content may be incorrect.">
            <a:extLst>
              <a:ext uri="{FF2B5EF4-FFF2-40B4-BE49-F238E27FC236}">
                <a16:creationId xmlns:a16="http://schemas.microsoft.com/office/drawing/2014/main" id="{8E09052C-2CB9-7327-CAEE-F3FC0CF75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666" y="4311979"/>
            <a:ext cx="3458306" cy="253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A painting of a city&#10;&#10;AI-generated content may be incorrect.">
            <a:extLst>
              <a:ext uri="{FF2B5EF4-FFF2-40B4-BE49-F238E27FC236}">
                <a16:creationId xmlns:a16="http://schemas.microsoft.com/office/drawing/2014/main" id="{4BD7D9AD-A39C-9030-8055-C7FFFA220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3" t="-356" r="88" b="-316"/>
          <a:stretch/>
        </p:blipFill>
        <p:spPr bwMode="auto">
          <a:xfrm>
            <a:off x="313" y="4320952"/>
            <a:ext cx="3035864" cy="253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A drawing of cars on a wall&#10;&#10;AI-generated content may be incorrect.">
            <a:extLst>
              <a:ext uri="{FF2B5EF4-FFF2-40B4-BE49-F238E27FC236}">
                <a16:creationId xmlns:a16="http://schemas.microsoft.com/office/drawing/2014/main" id="{8B298EB6-51FC-5921-7A49-68DEC6B282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1" t="26043" r="31747" b="1497"/>
          <a:stretch/>
        </p:blipFill>
        <p:spPr bwMode="auto">
          <a:xfrm>
            <a:off x="4008082" y="1736645"/>
            <a:ext cx="2505700" cy="256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46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4653" y="150010"/>
            <a:ext cx="4572000" cy="1477328"/>
          </a:xfrm>
          <a:prstGeom prst="rect">
            <a:avLst/>
          </a:prstGeom>
          <a:solidFill>
            <a:srgbClr val="FFFFFF"/>
          </a:solidFill>
          <a:ln>
            <a:solidFill>
              <a:srgbClr val="558ED5"/>
            </a:solidFill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Assessment Objective 4  (AO4)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 a personal and meaningful response that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realises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intentions and demonstrates understanding of visual language.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Bent-Up Arrow 13"/>
          <p:cNvSpPr/>
          <p:nvPr/>
        </p:nvSpPr>
        <p:spPr>
          <a:xfrm rot="5400000">
            <a:off x="3842087" y="1385894"/>
            <a:ext cx="960707" cy="828425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68569" y="43656"/>
            <a:ext cx="2593041" cy="3943246"/>
          </a:xfrm>
          <a:prstGeom prst="rect">
            <a:avLst/>
          </a:prstGeom>
          <a:solidFill>
            <a:srgbClr val="FFFFFF"/>
          </a:solidFill>
          <a:ln>
            <a:solidFill>
              <a:srgbClr val="558ED5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 possible ideas in your sketchbook.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Ensure your final piece has a clear meaning and purpose.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 with different ways of communicating your meaning.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Create a highly skilled final outcome which is clearly linked to your sketchbook investigation. </a:t>
            </a:r>
          </a:p>
        </p:txBody>
      </p:sp>
      <p:pic>
        <p:nvPicPr>
          <p:cNvPr id="13" name="Picture 12" descr="6f9de933ea35825428e55ca4d473cf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10" y="306783"/>
            <a:ext cx="1682389" cy="6153844"/>
          </a:xfrm>
          <a:prstGeom prst="rect">
            <a:avLst/>
          </a:prstGeom>
        </p:spPr>
      </p:pic>
      <p:pic>
        <p:nvPicPr>
          <p:cNvPr id="3" name="Picture 2" descr="A painting of a camera&#10;&#10;AI-generated content may be incorrect.">
            <a:extLst>
              <a:ext uri="{FF2B5EF4-FFF2-40B4-BE49-F238E27FC236}">
                <a16:creationId xmlns:a16="http://schemas.microsoft.com/office/drawing/2014/main" id="{D6D2995B-1354-9D8D-703D-5923F50BB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258" y="4025129"/>
            <a:ext cx="4168804" cy="281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04B29-6972-3343-D3E3-21B7B7F6A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3" y="2183050"/>
            <a:ext cx="3124879" cy="466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23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17511-2778-A645-8C04-2E8A637224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24962" y="44945"/>
            <a:ext cx="1002375" cy="365125"/>
          </a:xfrm>
        </p:spPr>
        <p:txBody>
          <a:bodyPr/>
          <a:lstStyle/>
          <a:p>
            <a:fld id="{063EB743-058A-5442-820E-BC9AFAC78E95}" type="datetime1">
              <a:rPr lang="en-GB" sz="1050" smtClean="0">
                <a:solidFill>
                  <a:srgbClr val="FFFF00"/>
                </a:solidFill>
              </a:rPr>
              <a:t>30/01/2025</a:t>
            </a:fld>
            <a:endParaRPr lang="en-GB" sz="1050">
              <a:solidFill>
                <a:srgbClr val="FFFF00"/>
              </a:solidFill>
            </a:endParaRPr>
          </a:p>
        </p:txBody>
      </p:sp>
      <p:sp>
        <p:nvSpPr>
          <p:cNvPr id="12" name="Google Shape;1124;p14">
            <a:extLst>
              <a:ext uri="{FF2B5EF4-FFF2-40B4-BE49-F238E27FC236}">
                <a16:creationId xmlns:a16="http://schemas.microsoft.com/office/drawing/2014/main" id="{44A32ECA-0129-4353-AD43-C74F1EEF60A3}"/>
              </a:ext>
            </a:extLst>
          </p:cNvPr>
          <p:cNvSpPr/>
          <p:nvPr/>
        </p:nvSpPr>
        <p:spPr>
          <a:xfrm flipH="1">
            <a:off x="0" y="-6797"/>
            <a:ext cx="9144000" cy="4646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79C6C9-87EE-4A37-9CAE-7BE608A20E73}"/>
              </a:ext>
            </a:extLst>
          </p:cNvPr>
          <p:cNvSpPr txBox="1"/>
          <p:nvPr/>
        </p:nvSpPr>
        <p:spPr>
          <a:xfrm>
            <a:off x="156627" y="67488"/>
            <a:ext cx="49480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>
                <a:solidFill>
                  <a:schemeClr val="bg1"/>
                </a:solidFill>
                <a:latin typeface="Arial"/>
                <a:cs typeface="Calibri"/>
              </a:rPr>
              <a:t>Art and Design GCSE</a:t>
            </a:r>
            <a:endParaRPr lang="en-GB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Picture 1" descr="sickles-events-481.jpg">
            <a:extLst>
              <a:ext uri="{FF2B5EF4-FFF2-40B4-BE49-F238E27FC236}">
                <a16:creationId xmlns:a16="http://schemas.microsoft.com/office/drawing/2014/main" id="{AD362E61-0404-4FF0-9B4B-27DD39C5A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42" y="1622321"/>
            <a:ext cx="7484808" cy="4989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933D97-97D5-4B53-9973-D29FE8A14532}"/>
              </a:ext>
            </a:extLst>
          </p:cNvPr>
          <p:cNvSpPr txBox="1"/>
          <p:nvPr/>
        </p:nvSpPr>
        <p:spPr>
          <a:xfrm>
            <a:off x="424327" y="726584"/>
            <a:ext cx="8290677" cy="1569660"/>
          </a:xfrm>
          <a:prstGeom prst="rect">
            <a:avLst/>
          </a:prstGeom>
          <a:solidFill>
            <a:srgbClr val="FFFFFF"/>
          </a:solidFill>
          <a:ln>
            <a:solidFill>
              <a:srgbClr val="558ED5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prstClr val="black"/>
                </a:solidFill>
                <a:latin typeface="Calibri"/>
              </a:rPr>
              <a:t>Possible Career Paths – Art GCSE</a:t>
            </a:r>
            <a:endParaRPr lang="en-US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FE169A-2603-4960-A781-13573EAF4846}"/>
              </a:ext>
            </a:extLst>
          </p:cNvPr>
          <p:cNvSpPr txBox="1"/>
          <p:nvPr/>
        </p:nvSpPr>
        <p:spPr>
          <a:xfrm>
            <a:off x="424427" y="2552295"/>
            <a:ext cx="3229464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Courier New"/>
              <a:buChar char="o"/>
              <a:defRPr/>
            </a:pPr>
            <a:r>
              <a:rPr lang="en-US" sz="3600" b="1">
                <a:latin typeface="Calibri"/>
                <a:ea typeface="Calibri"/>
                <a:cs typeface="Calibri"/>
              </a:rPr>
              <a:t>Animation </a:t>
            </a:r>
            <a:endParaRPr lang="en-US">
              <a:latin typeface="Book Antiqua"/>
              <a:ea typeface="Calibri"/>
              <a:cs typeface="Calibri"/>
            </a:endParaRPr>
          </a:p>
          <a:p>
            <a:pPr marL="571500" indent="-571500">
              <a:buFont typeface="Courier New"/>
              <a:buChar char="o"/>
              <a:defRPr/>
            </a:pPr>
            <a:r>
              <a:rPr lang="en-US" sz="3600" b="1">
                <a:latin typeface="Calibri"/>
                <a:ea typeface="Calibri"/>
                <a:cs typeface="Calibri"/>
              </a:rPr>
              <a:t>Art Therapy</a:t>
            </a:r>
            <a:endParaRPr lang="en-US">
              <a:latin typeface="Book Antiqua"/>
              <a:ea typeface="Calibri"/>
              <a:cs typeface="Calibri"/>
            </a:endParaRPr>
          </a:p>
          <a:p>
            <a:pPr marL="571500" indent="-571500">
              <a:buFont typeface="Courier New"/>
              <a:buChar char="o"/>
              <a:defRPr/>
            </a:pPr>
            <a:r>
              <a:rPr lang="en-US" sz="3600" b="1">
                <a:latin typeface="Calibri"/>
                <a:ea typeface="Calibri"/>
                <a:cs typeface="Calibri"/>
              </a:rPr>
              <a:t>Architect   </a:t>
            </a:r>
          </a:p>
          <a:p>
            <a:pPr marL="571500" indent="-571500">
              <a:buFont typeface="Courier New"/>
              <a:buChar char="o"/>
              <a:defRPr/>
            </a:pPr>
            <a:r>
              <a:rPr lang="en-US" sz="3600" b="1">
                <a:latin typeface="Calibri"/>
                <a:ea typeface="Calibri"/>
                <a:cs typeface="Calibri"/>
              </a:rPr>
              <a:t>Artist</a:t>
            </a:r>
            <a:endParaRPr lang="en-US"/>
          </a:p>
          <a:p>
            <a:pPr marL="571500" indent="-571500">
              <a:buFont typeface="Courier New"/>
              <a:buChar char="o"/>
              <a:defRPr/>
            </a:pPr>
            <a:r>
              <a:rPr lang="en-US" sz="3600" b="1">
                <a:latin typeface="Calibri"/>
                <a:ea typeface="Calibri"/>
                <a:cs typeface="Calibri"/>
              </a:rPr>
              <a:t>Education   </a:t>
            </a:r>
          </a:p>
          <a:p>
            <a:pPr marL="571500" indent="-571500">
              <a:buFont typeface="Courier New"/>
              <a:buChar char="o"/>
              <a:defRPr/>
            </a:pPr>
            <a:r>
              <a:rPr lang="en-US" sz="3600" b="1">
                <a:latin typeface="Calibri"/>
                <a:ea typeface="Calibri"/>
                <a:cs typeface="Calibri"/>
              </a:rPr>
              <a:t>Film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8A1A43-9397-492B-6F3D-4D2FF898E215}"/>
              </a:ext>
            </a:extLst>
          </p:cNvPr>
          <p:cNvSpPr txBox="1"/>
          <p:nvPr/>
        </p:nvSpPr>
        <p:spPr>
          <a:xfrm>
            <a:off x="4679293" y="2552295"/>
            <a:ext cx="4035508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Courier New,monospace"/>
              <a:buChar char="o"/>
              <a:defRPr/>
            </a:pPr>
            <a:r>
              <a:rPr lang="en-US" sz="3600" b="1">
                <a:latin typeface="Calibri"/>
                <a:ea typeface="Calibri"/>
                <a:cs typeface="Calibri"/>
              </a:rPr>
              <a:t>Graphic Design</a:t>
            </a:r>
            <a:endParaRPr lang="en-US" sz="3600">
              <a:latin typeface="Calibri"/>
              <a:ea typeface="Calibri"/>
              <a:cs typeface="Calibri"/>
            </a:endParaRPr>
          </a:p>
          <a:p>
            <a:pPr marL="571500" indent="-571500">
              <a:buFont typeface="Courier New,monospace"/>
              <a:buChar char="o"/>
              <a:defRPr/>
            </a:pPr>
            <a:r>
              <a:rPr lang="en-US" sz="3600" b="1">
                <a:latin typeface="Calibri"/>
                <a:ea typeface="Calibri"/>
                <a:cs typeface="Calibri"/>
              </a:rPr>
              <a:t>Photography</a:t>
            </a:r>
            <a:r>
              <a:rPr lang="en-US" sz="360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 </a:t>
            </a:r>
            <a:endParaRPr lang="en-US" sz="3600">
              <a:latin typeface="Calibri"/>
              <a:ea typeface="Calibri"/>
              <a:cs typeface="Calibri"/>
            </a:endParaRPr>
          </a:p>
          <a:p>
            <a:pPr marL="571500" indent="-571500">
              <a:buFont typeface="Courier New,monospace"/>
              <a:buChar char="o"/>
              <a:defRPr/>
            </a:pPr>
            <a:r>
              <a:rPr lang="en-US" sz="3600" b="1">
                <a:latin typeface="Calibri"/>
                <a:ea typeface="Calibri"/>
                <a:cs typeface="Calibri"/>
              </a:rPr>
              <a:t>Tattoo Artist</a:t>
            </a:r>
            <a:endParaRPr lang="en-US" sz="3600">
              <a:latin typeface="Calibri"/>
              <a:ea typeface="Calibri"/>
              <a:cs typeface="Calibri"/>
            </a:endParaRPr>
          </a:p>
          <a:p>
            <a:pPr marL="571500" indent="-571500">
              <a:buFont typeface="Courier New,monospace"/>
              <a:buChar char="o"/>
              <a:defRPr/>
            </a:pPr>
            <a:r>
              <a:rPr lang="en-US" sz="3600" b="1">
                <a:latin typeface="Calibri"/>
                <a:ea typeface="Calibri"/>
                <a:cs typeface="Calibri"/>
              </a:rPr>
              <a:t>Interior Design</a:t>
            </a:r>
            <a:r>
              <a:rPr lang="en-US" sz="3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 </a:t>
            </a:r>
            <a:endParaRPr lang="en-US" sz="3600" dirty="0">
              <a:latin typeface="Calibri"/>
              <a:ea typeface="Calibri"/>
              <a:cs typeface="Calibri"/>
            </a:endParaRPr>
          </a:p>
          <a:p>
            <a:pPr marL="571500" indent="-571500">
              <a:buFont typeface="Courier New,monospace"/>
              <a:buChar char="o"/>
              <a:defRPr/>
            </a:pPr>
            <a:r>
              <a:rPr lang="en-US" sz="3600" b="1">
                <a:latin typeface="Calibri"/>
                <a:ea typeface="Calibri"/>
                <a:cs typeface="Calibri"/>
              </a:rPr>
              <a:t>Website Designer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249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56C6F2EEA3CC4DB95E56103A9F2B87" ma:contentTypeVersion="14" ma:contentTypeDescription="Create a new document." ma:contentTypeScope="" ma:versionID="6080dac9ecf41e35067d8db36759d943">
  <xsd:schema xmlns:xsd="http://www.w3.org/2001/XMLSchema" xmlns:xs="http://www.w3.org/2001/XMLSchema" xmlns:p="http://schemas.microsoft.com/office/2006/metadata/properties" xmlns:ns2="5ac3cd1c-3d30-4aa3-9d6c-31b1c1640ef0" xmlns:ns3="38a117e8-527a-4a54-9cde-948fedfe9138" targetNamespace="http://schemas.microsoft.com/office/2006/metadata/properties" ma:root="true" ma:fieldsID="afa5e2388e35f0a88b6fed147fe4f053" ns2:_="" ns3:_="">
    <xsd:import namespace="5ac3cd1c-3d30-4aa3-9d6c-31b1c1640ef0"/>
    <xsd:import namespace="38a117e8-527a-4a54-9cde-948fedfe913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DateTaken" minOccurs="0"/>
                <xsd:element ref="ns3:MediaServiceObjectDetectorVersions" minOccurs="0"/>
                <xsd:element ref="ns3:MediaServiceSearchPropertie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c3cd1c-3d30-4aa3-9d6c-31b1c1640ef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7ee95269-558d-4beb-8fc8-3aa27569896e}" ma:internalName="TaxCatchAll" ma:showField="CatchAllData" ma:web="5ac3cd1c-3d30-4aa3-9d6c-31b1c1640e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a117e8-527a-4a54-9cde-948fedfe91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b71a1524-f3e6-41df-8974-f4dfb8ac6f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ac3cd1c-3d30-4aa3-9d6c-31b1c1640ef0">
      <UserInfo>
        <DisplayName>s.gallagher</DisplayName>
        <AccountId>194</AccountId>
        <AccountType/>
      </UserInfo>
      <UserInfo>
        <DisplayName>Allanah Whiteland</DisplayName>
        <AccountId>3342</AccountId>
        <AccountType/>
      </UserInfo>
    </SharedWithUsers>
    <TaxCatchAll xmlns="5ac3cd1c-3d30-4aa3-9d6c-31b1c1640ef0" xsi:nil="true"/>
    <lcf76f155ced4ddcb4097134ff3c332f xmlns="38a117e8-527a-4a54-9cde-948fedfe913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CB7BE19-8126-41A6-A23A-3C7638CFCFD8}">
  <ds:schemaRefs>
    <ds:schemaRef ds:uri="38a117e8-527a-4a54-9cde-948fedfe9138"/>
    <ds:schemaRef ds:uri="5ac3cd1c-3d30-4aa3-9d6c-31b1c1640e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108CCFA-96FB-4F91-B0DE-466C642763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7AD3A8-D71C-411F-96D8-3E9FAB3BE02D}">
  <ds:schemaRefs>
    <ds:schemaRef ds:uri="38a117e8-527a-4a54-9cde-948fedfe9138"/>
    <ds:schemaRef ds:uri="5ac3cd1c-3d30-4aa3-9d6c-31b1c1640ef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Application>Microsoft Office PowerPoint</Application>
  <PresentationFormat>On-screen Show (4:3)</PresentationFormat>
  <Slides>9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Hurstmere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&amp; DESIGN</dc:title>
  <dc:creator>K Tompkin</dc:creator>
  <cp:revision>17</cp:revision>
  <cp:lastPrinted>2015-01-13T09:06:47Z</cp:lastPrinted>
  <dcterms:created xsi:type="dcterms:W3CDTF">2002-04-11T11:56:12Z</dcterms:created>
  <dcterms:modified xsi:type="dcterms:W3CDTF">2025-01-30T08:53:16Z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0x0101000056C6F2EEA3CC4DB95E56103A9F2B87</vt:lpwstr>
  </property>
  <property fmtid="{D5CDD505-2E9C-101B-9397-08002B2CF9AE}" pid="3" name="MediaServiceImageTags">
    <vt:lpwstr/>
  </property>
</Properties>
</file>