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3327" r:id="rId5"/>
    <p:sldId id="268" r:id="rId6"/>
    <p:sldId id="3331" r:id="rId7"/>
    <p:sldId id="259" r:id="rId8"/>
    <p:sldId id="3330" r:id="rId9"/>
    <p:sldId id="3338" r:id="rId10"/>
    <p:sldId id="258" r:id="rId11"/>
    <p:sldId id="3332" r:id="rId12"/>
    <p:sldId id="3336" r:id="rId13"/>
    <p:sldId id="275" r:id="rId14"/>
  </p:sldIdLst>
  <p:sldSz cx="12192000" cy="6858000"/>
  <p:notesSz cx="6858000" cy="9144000"/>
  <p:custDataLst>
    <p:tags r:id="rId17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B2"/>
    <a:srgbClr val="B5FDFD"/>
    <a:srgbClr val="368A7C"/>
    <a:srgbClr val="C89800"/>
    <a:srgbClr val="3B8AC5"/>
    <a:srgbClr val="99CC00"/>
    <a:srgbClr val="B83B76"/>
    <a:srgbClr val="361835"/>
    <a:srgbClr val="7FD4D4"/>
    <a:srgbClr val="6D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0D5D9-C183-D609-444B-CF26DF25F468}" v="2" dt="2025-01-30T08:55:51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6"/>
  </p:normalViewPr>
  <p:slideViewPr>
    <p:cSldViewPr snapToGrid="0">
      <p:cViewPr varScale="1">
        <p:scale>
          <a:sx n="105" d="100"/>
          <a:sy n="105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tokes" userId="S::j.stokes@hurstmere.org.uk::4fe66847-3a9a-480f-8f20-8dfe7ddf3b65" providerId="AD" clId="Web-{5660D5D9-C183-D609-444B-CF26DF25F468}"/>
    <pc:docChg chg="modSld">
      <pc:chgData name="J Stokes" userId="S::j.stokes@hurstmere.org.uk::4fe66847-3a9a-480f-8f20-8dfe7ddf3b65" providerId="AD" clId="Web-{5660D5D9-C183-D609-444B-CF26DF25F468}" dt="2025-01-30T08:55:51.277" v="1" actId="20577"/>
      <pc:docMkLst>
        <pc:docMk/>
      </pc:docMkLst>
      <pc:sldChg chg="modSp">
        <pc:chgData name="J Stokes" userId="S::j.stokes@hurstmere.org.uk::4fe66847-3a9a-480f-8f20-8dfe7ddf3b65" providerId="AD" clId="Web-{5660D5D9-C183-D609-444B-CF26DF25F468}" dt="2025-01-30T08:55:51.277" v="1" actId="20577"/>
        <pc:sldMkLst>
          <pc:docMk/>
          <pc:sldMk cId="1262082152" sldId="258"/>
        </pc:sldMkLst>
        <pc:spChg chg="mod">
          <ac:chgData name="J Stokes" userId="S::j.stokes@hurstmere.org.uk::4fe66847-3a9a-480f-8f20-8dfe7ddf3b65" providerId="AD" clId="Web-{5660D5D9-C183-D609-444B-CF26DF25F468}" dt="2025-01-30T08:55:51.277" v="1" actId="20577"/>
          <ac:spMkLst>
            <pc:docMk/>
            <pc:sldMk cId="1262082152" sldId="258"/>
            <ac:spMk id="3" creationId="{4F5E9B1A-3F9D-4344-9D4D-71C2B6D1C1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B946F-DFC9-45DE-A4F7-740A0664231B}" type="datetimeFigureOut">
              <a:rPr lang="es-CO" smtClean="0"/>
              <a:t>2/02/25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BF69-C6F0-4680-811B-5FD963E743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94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DA30-62D6-41BB-A9A7-6BA238B1C9EB}" type="datetimeFigureOut">
              <a:rPr lang="en-US" smtClean="0"/>
              <a:t>2/2/25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13E6E-64DE-4C7E-B45B-D082734B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6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20DB7-485A-4896-8E7E-1CA7DFA31D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1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may wish to add more of your own, for example, gender balance in your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20DB7-485A-4896-8E7E-1CA7DFA31D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9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7E5CE-188A-BC4E-9CF7-23CBA4044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8921" y="1016949"/>
            <a:ext cx="4587841" cy="458664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062D07B-E48E-7347-9063-CCEF990FD5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0077" y="752475"/>
            <a:ext cx="2375519" cy="237410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830BE3E-5B25-1E92-4CC2-ECF057C22627}"/>
              </a:ext>
            </a:extLst>
          </p:cNvPr>
          <p:cNvSpPr/>
          <p:nvPr userDrawn="1"/>
        </p:nvSpPr>
        <p:spPr>
          <a:xfrm>
            <a:off x="10420538" y="332716"/>
            <a:ext cx="579422" cy="5794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85A1-FB9D-A461-2B58-3B2F2C91A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84324" y="467026"/>
            <a:ext cx="651850" cy="288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2"/>
                </a:solidFill>
              </a:defRPr>
            </a:lvl1pPr>
          </a:lstStyle>
          <a:p>
            <a:fld id="{DD42754F-0B62-BB43-A2E4-46EE8B5A4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2288C-5965-0CDC-26B1-1E26F97DC0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265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9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0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C84602A5-7B17-E448-B623-F6A91675B43D}"/>
              </a:ext>
            </a:extLst>
          </p:cNvPr>
          <p:cNvSpPr/>
          <p:nvPr/>
        </p:nvSpPr>
        <p:spPr>
          <a:xfrm>
            <a:off x="2492603" y="588225"/>
            <a:ext cx="2697555" cy="2697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7A7B6-AF88-C4EC-EB16-19AD3142ABCA}"/>
              </a:ext>
            </a:extLst>
          </p:cNvPr>
          <p:cNvSpPr/>
          <p:nvPr/>
        </p:nvSpPr>
        <p:spPr>
          <a:xfrm>
            <a:off x="-1587" y="8948"/>
            <a:ext cx="12192000" cy="15901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4" descr="Hurstmere School - Tes Jobs">
            <a:extLst>
              <a:ext uri="{FF2B5EF4-FFF2-40B4-BE49-F238E27FC236}">
                <a16:creationId xmlns:a16="http://schemas.microsoft.com/office/drawing/2014/main" id="{AE06B7BE-8EA4-3CC3-21E1-399E22962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2629" y="96272"/>
            <a:ext cx="1899215" cy="8632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C64F7A-C175-DBFD-594A-3F175F4EF00E}"/>
              </a:ext>
            </a:extLst>
          </p:cNvPr>
          <p:cNvSpPr txBox="1"/>
          <p:nvPr/>
        </p:nvSpPr>
        <p:spPr>
          <a:xfrm>
            <a:off x="4976961" y="1083520"/>
            <a:ext cx="404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‘Believe and Achieve’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92253C8-7487-8976-5138-AA5820FE4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1400706"/>
            <a:ext cx="12192000" cy="5469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25748-5243-420D-E3A9-8CC2DBCF8095}"/>
              </a:ext>
            </a:extLst>
          </p:cNvPr>
          <p:cNvSpPr txBox="1"/>
          <p:nvPr/>
        </p:nvSpPr>
        <p:spPr>
          <a:xfrm>
            <a:off x="1024663" y="1400706"/>
            <a:ext cx="1013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D4B2"/>
                </a:solidFill>
                <a:latin typeface="Montserrat Black" pitchFamily="2" charset="77"/>
                <a:cs typeface="Arial Black" panose="020B0604020202020204" pitchFamily="34" charset="0"/>
              </a:rPr>
              <a:t>Choose </a:t>
            </a:r>
          </a:p>
          <a:p>
            <a:pPr algn="ctr"/>
            <a:r>
              <a:rPr lang="en-US" sz="6000" b="1">
                <a:solidFill>
                  <a:srgbClr val="00D4B2"/>
                </a:solidFill>
                <a:latin typeface="Montserrat Black" pitchFamily="2" charset="77"/>
                <a:cs typeface="Arial Black" panose="020B0604020202020204" pitchFamily="34" charset="0"/>
              </a:rPr>
              <a:t>Design &amp; Technology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16B8E1C-AA1C-D033-87BD-2CC03052A35B}"/>
              </a:ext>
            </a:extLst>
          </p:cNvPr>
          <p:cNvSpPr txBox="1">
            <a:spLocks/>
          </p:cNvSpPr>
          <p:nvPr/>
        </p:nvSpPr>
        <p:spPr>
          <a:xfrm>
            <a:off x="1522413" y="5352225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rgbClr val="00D4B2"/>
                </a:solidFill>
                <a:latin typeface="Montserrat" pitchFamily="2" charset="77"/>
              </a:rPr>
              <a:t>and make your mark…</a:t>
            </a:r>
          </a:p>
        </p:txBody>
      </p:sp>
    </p:spTree>
    <p:extLst>
      <p:ext uri="{BB962C8B-B14F-4D97-AF65-F5344CB8AC3E}">
        <p14:creationId xmlns:p14="http://schemas.microsoft.com/office/powerpoint/2010/main" val="104562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wo models of Apple Watch Series 6.">
            <a:extLst>
              <a:ext uri="{FF2B5EF4-FFF2-40B4-BE49-F238E27FC236}">
                <a16:creationId xmlns:a16="http://schemas.microsoft.com/office/drawing/2014/main" id="{B9D352FA-63FA-43D3-A5E0-A7F2D181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0"/>
            <a:ext cx="795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BC5C80-4E9E-4651-9E70-CAB726B64B13}"/>
              </a:ext>
            </a:extLst>
          </p:cNvPr>
          <p:cNvSpPr/>
          <p:nvPr/>
        </p:nvSpPr>
        <p:spPr>
          <a:xfrm>
            <a:off x="-85917" y="0"/>
            <a:ext cx="546798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89883-CFED-4030-83E9-17228F7978B6}"/>
              </a:ext>
            </a:extLst>
          </p:cNvPr>
          <p:cNvSpPr txBox="1"/>
          <p:nvPr/>
        </p:nvSpPr>
        <p:spPr>
          <a:xfrm>
            <a:off x="1188580" y="2136338"/>
            <a:ext cx="3614641" cy="29546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solidFill>
                  <a:srgbClr val="F97369"/>
                </a:solidFill>
                <a:latin typeface="Arial"/>
                <a:cs typeface="Arial"/>
              </a:rPr>
              <a:t>Sir Jonathan Ive, designer of many of Apple’s iconic products you have seen, used or maybe own, studied Design and Technology at school.</a:t>
            </a:r>
            <a:endParaRPr lang="en-GB" sz="2400" b="0" i="0">
              <a:solidFill>
                <a:srgbClr val="F97369"/>
              </a:solidFill>
              <a:effectLst/>
              <a:latin typeface="Arial"/>
              <a:cs typeface="Arial"/>
            </a:endParaRPr>
          </a:p>
          <a:p>
            <a:endParaRPr lang="en-GB" b="0" i="0">
              <a:solidFill>
                <a:srgbClr val="F9736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6A58FB4-8BD9-41E5-A2D5-272006A20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52" y="6149187"/>
            <a:ext cx="379703" cy="4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intessentially British Brands: The Dyson Brand Cleans Up On Marketing">
            <a:extLst>
              <a:ext uri="{FF2B5EF4-FFF2-40B4-BE49-F238E27FC236}">
                <a16:creationId xmlns:a16="http://schemas.microsoft.com/office/drawing/2014/main" id="{D85748D8-07D7-46F4-AB69-BEAF62EF0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5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96A43-7A77-4997-AD54-EE92A7EDBEFE}"/>
              </a:ext>
            </a:extLst>
          </p:cNvPr>
          <p:cNvSpPr txBox="1"/>
          <p:nvPr/>
        </p:nvSpPr>
        <p:spPr>
          <a:xfrm>
            <a:off x="4338798" y="956935"/>
            <a:ext cx="361464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>
                <a:solidFill>
                  <a:srgbClr val="00D4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"Design and Technology is logical, creative and practical, it’s the only opportunity that school students have to apply what they learn in maths and science – directly preparing them for a future in design and engineering.“</a:t>
            </a:r>
          </a:p>
          <a:p>
            <a:pPr algn="ctr"/>
            <a:endParaRPr lang="en-GB" b="0" i="0">
              <a:solidFill>
                <a:srgbClr val="00D4B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0" i="0">
                <a:solidFill>
                  <a:srgbClr val="00D4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James Dyson</a:t>
            </a:r>
          </a:p>
        </p:txBody>
      </p:sp>
    </p:spTree>
    <p:extLst>
      <p:ext uri="{BB962C8B-B14F-4D97-AF65-F5344CB8AC3E}">
        <p14:creationId xmlns:p14="http://schemas.microsoft.com/office/powerpoint/2010/main" val="166128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-1587" y="0"/>
            <a:ext cx="12192000" cy="14675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9D464-1E4A-972E-82FF-DEE43448FE30}"/>
              </a:ext>
            </a:extLst>
          </p:cNvPr>
          <p:cNvSpPr txBox="1">
            <a:spLocks/>
          </p:cNvSpPr>
          <p:nvPr/>
        </p:nvSpPr>
        <p:spPr>
          <a:xfrm>
            <a:off x="374865" y="188805"/>
            <a:ext cx="11439096" cy="1167638"/>
          </a:xfrm>
          <a:prstGeom prst="rect">
            <a:avLst/>
          </a:prstGeom>
          <a:noFill/>
        </p:spPr>
        <p:txBody>
          <a:bodyPr vert="horz" lIns="0" tIns="45720" rIns="0" bIns="45720" rtlCol="0" anchor="ctr" anchorCtr="0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en-GB" sz="5000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pPr algn="ctr"/>
            <a:r>
              <a:rPr lang="en-GB" altLang="en-US" sz="4000" b="1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choose Design &amp; Technology?</a:t>
            </a:r>
            <a:endParaRPr lang="en-GB" sz="4000">
              <a:solidFill>
                <a:srgbClr val="00D4B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125E34-D376-C5F6-A94B-6B5D0296A7C5}"/>
              </a:ext>
            </a:extLst>
          </p:cNvPr>
          <p:cNvSpPr txBox="1">
            <a:spLocks/>
          </p:cNvSpPr>
          <p:nvPr/>
        </p:nvSpPr>
        <p:spPr>
          <a:xfrm>
            <a:off x="238540" y="1464280"/>
            <a:ext cx="11646164" cy="52164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>
              <a:latin typeface="Montserrat" pitchFamily="2" charset="77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>
                <a:latin typeface="Montserrat"/>
                <a:cs typeface="Arial"/>
              </a:rPr>
              <a:t>Our world is changing rapidly - your generation needs to prepare for the unknown.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>
              <a:latin typeface="Montserrat" pitchFamily="2" charset="77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latin typeface="Montserrat" pitchFamily="2" charset="77"/>
                <a:cs typeface="Arial" panose="020B0604020202020204" pitchFamily="34" charset="0"/>
              </a:rPr>
              <a:t>This GCSE offers:</a:t>
            </a:r>
          </a:p>
          <a:p>
            <a:r>
              <a:rPr lang="en-GB" sz="2000" b="1">
                <a:solidFill>
                  <a:srgbClr val="00D4B2"/>
                </a:solidFill>
                <a:latin typeface="Montserrat"/>
                <a:cs typeface="Arial"/>
              </a:rPr>
              <a:t>Transferable skills. </a:t>
            </a:r>
            <a:endParaRPr lang="en-GB" sz="2000" b="1">
              <a:solidFill>
                <a:srgbClr val="00D4B2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GB" sz="2000" b="1">
                <a:solidFill>
                  <a:srgbClr val="00D4B2"/>
                </a:solidFill>
                <a:latin typeface="Montserrat" pitchFamily="2" charset="77"/>
                <a:cs typeface="Arial" panose="020B0604020202020204" pitchFamily="34" charset="0"/>
              </a:rPr>
              <a:t>Creative skills.</a:t>
            </a:r>
          </a:p>
          <a:p>
            <a:r>
              <a:rPr lang="en-GB" sz="2000" b="1">
                <a:solidFill>
                  <a:srgbClr val="00D4B2"/>
                </a:solidFill>
                <a:latin typeface="Montserrat" pitchFamily="2" charset="77"/>
                <a:cs typeface="Arial" panose="020B0604020202020204" pitchFamily="34" charset="0"/>
              </a:rPr>
              <a:t>Applied Maths and Science.</a:t>
            </a:r>
          </a:p>
          <a:p>
            <a:r>
              <a:rPr lang="en-GB" sz="2000" b="1">
                <a:solidFill>
                  <a:srgbClr val="00D4B2"/>
                </a:solidFill>
                <a:latin typeface="Montserrat"/>
                <a:cs typeface="Arial"/>
              </a:rPr>
              <a:t>A starting point to drive change. </a:t>
            </a:r>
            <a:endParaRPr lang="en-GB" sz="2000" b="1">
              <a:solidFill>
                <a:srgbClr val="00D4B2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GB" sz="2000" b="1">
                <a:solidFill>
                  <a:srgbClr val="00D4B2"/>
                </a:solidFill>
                <a:latin typeface="Montserrat"/>
                <a:cs typeface="Arial"/>
              </a:rPr>
              <a:t>The opportunity to reinvent the wheel.</a:t>
            </a:r>
          </a:p>
          <a:p>
            <a:r>
              <a:rPr lang="en-GB" sz="2000" b="1">
                <a:solidFill>
                  <a:srgbClr val="00D4B2"/>
                </a:solidFill>
                <a:latin typeface="Montserrat" pitchFamily="2" charset="77"/>
                <a:cs typeface="Arial" panose="020B0604020202020204" pitchFamily="34" charset="0"/>
              </a:rPr>
              <a:t>Turn heads.</a:t>
            </a:r>
          </a:p>
          <a:p>
            <a:r>
              <a:rPr lang="en-GB" sz="2000" b="1">
                <a:solidFill>
                  <a:srgbClr val="00D4B2"/>
                </a:solidFill>
                <a:latin typeface="Montserrat" pitchFamily="2" charset="77"/>
                <a:cs typeface="Arial" panose="020B0604020202020204" pitchFamily="34" charset="0"/>
              </a:rPr>
              <a:t>Create something iconic.</a:t>
            </a:r>
            <a:br>
              <a:rPr lang="en-GB" sz="2000">
                <a:latin typeface="Montserrat" pitchFamily="2" charset="77"/>
                <a:cs typeface="Arial" panose="020B0604020202020204" pitchFamily="34" charset="0"/>
              </a:rPr>
            </a:br>
            <a:endParaRPr lang="en-GB" sz="2000"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5" name="Picture 4" descr="Norman Foster at 87: 'You need to be where the action is'">
            <a:extLst>
              <a:ext uri="{FF2B5EF4-FFF2-40B4-BE49-F238E27FC236}">
                <a16:creationId xmlns:a16="http://schemas.microsoft.com/office/drawing/2014/main" id="{5420480D-DFF9-599C-BFE2-3CB55664C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596" y="4998405"/>
            <a:ext cx="2594757" cy="1739969"/>
          </a:xfrm>
          <a:prstGeom prst="rect">
            <a:avLst/>
          </a:prstGeom>
        </p:spPr>
      </p:pic>
      <p:pic>
        <p:nvPicPr>
          <p:cNvPr id="6" name="Picture 5" descr="Steve Jobs almost prevented the Apple iPhone from being invented">
            <a:extLst>
              <a:ext uri="{FF2B5EF4-FFF2-40B4-BE49-F238E27FC236}">
                <a16:creationId xmlns:a16="http://schemas.microsoft.com/office/drawing/2014/main" id="{7968E1BE-714D-294A-6C25-AA1D386B9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750" y="5044508"/>
            <a:ext cx="2466109" cy="1647765"/>
          </a:xfrm>
          <a:prstGeom prst="rect">
            <a:avLst/>
          </a:prstGeom>
        </p:spPr>
      </p:pic>
      <p:pic>
        <p:nvPicPr>
          <p:cNvPr id="7" name="Picture 6" descr="Zaha Hadid | Biography, Buildings, Architecture, Death, &amp; Facts | Britannica">
            <a:extLst>
              <a:ext uri="{FF2B5EF4-FFF2-40B4-BE49-F238E27FC236}">
                <a16:creationId xmlns:a16="http://schemas.microsoft.com/office/drawing/2014/main" id="{A0266EF7-2F1E-8385-F89B-22CCE0FB45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439" y="2462741"/>
            <a:ext cx="1644732" cy="2457013"/>
          </a:xfrm>
          <a:prstGeom prst="rect">
            <a:avLst/>
          </a:prstGeom>
        </p:spPr>
      </p:pic>
      <p:pic>
        <p:nvPicPr>
          <p:cNvPr id="8" name="Picture 7" descr="Philippe Starck wins a 2022 Wallpaper Design Award">
            <a:extLst>
              <a:ext uri="{FF2B5EF4-FFF2-40B4-BE49-F238E27FC236}">
                <a16:creationId xmlns:a16="http://schemas.microsoft.com/office/drawing/2014/main" id="{22C81106-2660-FAB7-E843-E71096F8A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044" y="2460172"/>
            <a:ext cx="1512431" cy="2284021"/>
          </a:xfrm>
          <a:prstGeom prst="rect">
            <a:avLst/>
          </a:prstGeom>
        </p:spPr>
      </p:pic>
      <p:pic>
        <p:nvPicPr>
          <p:cNvPr id="11" name="Picture 10" descr="The Genius of James Dyson: Revolutionizing Design in the Household | by  Ajal | Medium">
            <a:extLst>
              <a:ext uri="{FF2B5EF4-FFF2-40B4-BE49-F238E27FC236}">
                <a16:creationId xmlns:a16="http://schemas.microsoft.com/office/drawing/2014/main" id="{A15BC7C7-2430-7741-5625-CD606FA0D2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192" y="2713740"/>
            <a:ext cx="2743199" cy="18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7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19203" y="5333"/>
            <a:ext cx="12192000" cy="14507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9D464-1E4A-972E-82FF-DEE43448FE30}"/>
              </a:ext>
            </a:extLst>
          </p:cNvPr>
          <p:cNvSpPr txBox="1">
            <a:spLocks/>
          </p:cNvSpPr>
          <p:nvPr/>
        </p:nvSpPr>
        <p:spPr>
          <a:xfrm>
            <a:off x="2239841" y="86888"/>
            <a:ext cx="8622374" cy="1167638"/>
          </a:xfrm>
          <a:prstGeom prst="rect">
            <a:avLst/>
          </a:prstGeom>
          <a:noFill/>
        </p:spPr>
        <p:txBody>
          <a:bodyPr vert="horz" lIns="0" tIns="45720" rIns="0" bIns="45720" rtlCol="0" anchor="ctr" anchorCtr="0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en-GB" sz="5000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r>
              <a:rPr lang="en-GB" sz="4000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will I be studying?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11282-CC88-AE81-D368-A70529C98640}"/>
              </a:ext>
            </a:extLst>
          </p:cNvPr>
          <p:cNvSpPr txBox="1"/>
          <p:nvPr/>
        </p:nvSpPr>
        <p:spPr>
          <a:xfrm>
            <a:off x="160115" y="1250480"/>
            <a:ext cx="5023465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4000" b="1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r>
              <a:rPr lang="en-GB" sz="2000" b="1" dirty="0">
                <a:latin typeface="Montserrat"/>
              </a:rPr>
              <a:t>Across Y10 and Y11 students will develop both </a:t>
            </a:r>
            <a:r>
              <a:rPr lang="en-GB" sz="2000" b="1" dirty="0">
                <a:solidFill>
                  <a:srgbClr val="00D4B2"/>
                </a:solidFill>
                <a:latin typeface="Montserrat"/>
              </a:rPr>
              <a:t>theory</a:t>
            </a:r>
            <a:r>
              <a:rPr lang="en-GB" sz="2000" b="1" dirty="0">
                <a:latin typeface="Montserrat"/>
              </a:rPr>
              <a:t> and </a:t>
            </a:r>
            <a:r>
              <a:rPr lang="en-GB" sz="2000" b="1" dirty="0">
                <a:solidFill>
                  <a:srgbClr val="00D4B2"/>
                </a:solidFill>
                <a:latin typeface="Montserrat"/>
              </a:rPr>
              <a:t>practical</a:t>
            </a:r>
            <a:r>
              <a:rPr lang="en-GB" sz="2000" b="1" dirty="0">
                <a:latin typeface="Montserrat"/>
              </a:rPr>
              <a:t> knowledge and skills in the following areas:</a:t>
            </a:r>
          </a:p>
          <a:p>
            <a:endParaRPr lang="en-GB" sz="2000" b="1"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</a:rPr>
              <a:t>Core technical principles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</a:rPr>
              <a:t>Specialist technical principles </a:t>
            </a:r>
            <a:endParaRPr lang="en-US" sz="2000" b="1" dirty="0">
              <a:solidFill>
                <a:srgbClr val="00D4B2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</a:rPr>
              <a:t>Designing and making principles </a:t>
            </a:r>
            <a:endParaRPr lang="en-US" sz="2000" b="1" dirty="0">
              <a:solidFill>
                <a:srgbClr val="00D4B2"/>
              </a:solidFill>
              <a:latin typeface="Montserrat" pitchFamily="2" charset="77"/>
            </a:endParaRPr>
          </a:p>
          <a:p>
            <a:endParaRPr lang="en-US" sz="2000" b="1">
              <a:solidFill>
                <a:srgbClr val="361835"/>
              </a:solidFill>
              <a:latin typeface="Montserrat" pitchFamily="2" charset="77"/>
            </a:endParaRPr>
          </a:p>
          <a:p>
            <a:r>
              <a:rPr lang="en-GB" sz="2000" b="1" dirty="0">
                <a:latin typeface="Montserrat"/>
              </a:rPr>
              <a:t>The course is divided into two parts:</a:t>
            </a:r>
          </a:p>
          <a:p>
            <a:endParaRPr lang="en-GB" sz="2000" b="1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1" dirty="0">
                <a:solidFill>
                  <a:srgbClr val="00D4B2"/>
                </a:solidFill>
                <a:latin typeface="Montserrat"/>
              </a:rPr>
              <a:t>Non-exam assessment 50% </a:t>
            </a:r>
          </a:p>
          <a:p>
            <a:pPr marL="342900" indent="-342900">
              <a:buFont typeface="Arial"/>
              <a:buChar char="•"/>
            </a:pPr>
            <a:r>
              <a:rPr lang="en-GB" sz="2000" b="1" dirty="0">
                <a:solidFill>
                  <a:srgbClr val="00D4B2"/>
                </a:solidFill>
                <a:latin typeface="Montserrat"/>
              </a:rPr>
              <a:t>Written exam 50%</a:t>
            </a:r>
          </a:p>
        </p:txBody>
      </p:sp>
      <p:pic>
        <p:nvPicPr>
          <p:cNvPr id="4" name="Picture 3" descr="A diagram of a bed side tables&#10;&#10;Description automatically generated">
            <a:extLst>
              <a:ext uri="{FF2B5EF4-FFF2-40B4-BE49-F238E27FC236}">
                <a16:creationId xmlns:a16="http://schemas.microsoft.com/office/drawing/2014/main" id="{7B01CF4F-86EA-37FD-6836-BCB371A4B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991" y="1543236"/>
            <a:ext cx="2225263" cy="1396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screen&#10;&#10;Description automatically generated">
            <a:extLst>
              <a:ext uri="{FF2B5EF4-FFF2-40B4-BE49-F238E27FC236}">
                <a16:creationId xmlns:a16="http://schemas.microsoft.com/office/drawing/2014/main" id="{E015F96C-DFC5-6669-0CBF-078CB26AD8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064" y="1543792"/>
            <a:ext cx="2038598" cy="1335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collage of a design project&#10;&#10;Description automatically generated">
            <a:extLst>
              <a:ext uri="{FF2B5EF4-FFF2-40B4-BE49-F238E27FC236}">
                <a16:creationId xmlns:a16="http://schemas.microsoft.com/office/drawing/2014/main" id="{C191B8C0-EB94-F6CB-76E8-7B50085B82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07" y="1545375"/>
            <a:ext cx="2216728" cy="1332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aper model of a light bulb&#10;&#10;Description automatically generated">
            <a:extLst>
              <a:ext uri="{FF2B5EF4-FFF2-40B4-BE49-F238E27FC236}">
                <a16:creationId xmlns:a16="http://schemas.microsoft.com/office/drawing/2014/main" id="{3437875F-49AB-6C94-638B-D6F018E32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167" y="3064082"/>
            <a:ext cx="2262498" cy="1264229"/>
          </a:xfrm>
          <a:prstGeom prst="rect">
            <a:avLst/>
          </a:prstGeom>
        </p:spPr>
      </p:pic>
      <p:pic>
        <p:nvPicPr>
          <p:cNvPr id="10" name="Picture 9" descr="A collage of a person working on a piece of wood&#10;&#10;Description automatically generated">
            <a:extLst>
              <a:ext uri="{FF2B5EF4-FFF2-40B4-BE49-F238E27FC236}">
                <a16:creationId xmlns:a16="http://schemas.microsoft.com/office/drawing/2014/main" id="{70CE261B-3D50-06DD-FFE1-24277ABF6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528" y="3067731"/>
            <a:ext cx="2043670" cy="1256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ollage of text and images of a table&#10;&#10;Description automatically generated">
            <a:extLst>
              <a:ext uri="{FF2B5EF4-FFF2-40B4-BE49-F238E27FC236}">
                <a16:creationId xmlns:a16="http://schemas.microsoft.com/office/drawing/2014/main" id="{79082DC1-FD66-1E62-BEED-062C0AB242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102" y="3067512"/>
            <a:ext cx="2216728" cy="1257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GCSE DESIGN AND TECHNOLOGY NEA EXAMPLE RESPONSE">
            <a:extLst>
              <a:ext uri="{FF2B5EF4-FFF2-40B4-BE49-F238E27FC236}">
                <a16:creationId xmlns:a16="http://schemas.microsoft.com/office/drawing/2014/main" id="{B8ABECA2-6D74-DD6F-31A4-646141C5F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2192" y="5123214"/>
            <a:ext cx="2090056" cy="1114301"/>
          </a:xfrm>
          <a:prstGeom prst="rect">
            <a:avLst/>
          </a:prstGeom>
        </p:spPr>
      </p:pic>
      <p:pic>
        <p:nvPicPr>
          <p:cNvPr id="15" name="Picture 14" descr="GCSE DESIGN AND TECHNOLOGY NEA EXAMPLE RESPONSE">
            <a:extLst>
              <a:ext uri="{FF2B5EF4-FFF2-40B4-BE49-F238E27FC236}">
                <a16:creationId xmlns:a16="http://schemas.microsoft.com/office/drawing/2014/main" id="{E1B168BD-6D73-8108-71DE-7938FDFA34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2562" y="4439330"/>
            <a:ext cx="1962150" cy="233362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5E9D0655-785F-C8CF-0E7E-C495ED81DC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985" y="4482934"/>
            <a:ext cx="1909966" cy="2246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7133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0" y="0"/>
            <a:ext cx="12192000" cy="172726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9D464-1E4A-972E-82FF-DEE43448FE30}"/>
              </a:ext>
            </a:extLst>
          </p:cNvPr>
          <p:cNvSpPr txBox="1">
            <a:spLocks/>
          </p:cNvSpPr>
          <p:nvPr/>
        </p:nvSpPr>
        <p:spPr>
          <a:xfrm>
            <a:off x="255728" y="279811"/>
            <a:ext cx="12078389" cy="1167638"/>
          </a:xfrm>
          <a:prstGeom prst="rect">
            <a:avLst/>
          </a:prstGeom>
          <a:noFill/>
        </p:spPr>
        <p:txBody>
          <a:bodyPr vert="horz" lIns="0" tIns="45720" rIns="0" bIns="45720" rtlCol="0" anchor="ctr" anchorCtr="0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en-GB" sz="5000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 break down: </a:t>
            </a:r>
          </a:p>
          <a:p>
            <a:pPr algn="ctr"/>
            <a:r>
              <a:rPr lang="en-GB" sz="4000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50% Non-exam assessment</a:t>
            </a:r>
            <a:endParaRPr lang="en-GB" sz="6000">
              <a:solidFill>
                <a:srgbClr val="00D4B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A519-C7E7-4D53-0372-537391448673}"/>
              </a:ext>
            </a:extLst>
          </p:cNvPr>
          <p:cNvSpPr/>
          <p:nvPr/>
        </p:nvSpPr>
        <p:spPr>
          <a:xfrm>
            <a:off x="0" y="1865432"/>
            <a:ext cx="4280129" cy="5139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dirty="0">
                <a:solidFill>
                  <a:srgbClr val="00D4B2"/>
                </a:solidFill>
                <a:latin typeface="Montserrat"/>
              </a:rPr>
              <a:t>How are you assessed?</a:t>
            </a:r>
          </a:p>
          <a:p>
            <a:endParaRPr lang="en-GB" sz="2000" b="1" dirty="0">
              <a:solidFill>
                <a:srgbClr val="361835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61835"/>
                </a:solidFill>
                <a:latin typeface="Montserrat"/>
              </a:rPr>
              <a:t>You will be expected to complete a </a:t>
            </a:r>
            <a:r>
              <a:rPr lang="en-GB" b="1" dirty="0">
                <a:solidFill>
                  <a:srgbClr val="00D4B2"/>
                </a:solidFill>
                <a:latin typeface="Montserrat"/>
              </a:rPr>
              <a:t>‘design and make portfolio’</a:t>
            </a:r>
            <a:r>
              <a:rPr lang="en-GB" b="1" dirty="0">
                <a:solidFill>
                  <a:srgbClr val="361835"/>
                </a:solidFill>
                <a:latin typeface="Montserrat"/>
              </a:rPr>
              <a:t> known as the Non-exam assessment (NEA) which </a:t>
            </a:r>
            <a:r>
              <a:rPr lang="en-GB" b="1" dirty="0">
                <a:latin typeface="Montserrat"/>
              </a:rPr>
              <a:t>is worth 50% of the overall GCSE in Design Technology.</a:t>
            </a:r>
          </a:p>
          <a:p>
            <a:endParaRPr lang="en-US" b="1" dirty="0">
              <a:solidFill>
                <a:srgbClr val="361835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61835"/>
                </a:solidFill>
                <a:latin typeface="Montserrat"/>
              </a:rPr>
              <a:t>You will be given the choice between 3 contextual challenges, which are released by the exam board in June of Y10. </a:t>
            </a:r>
            <a:endParaRPr lang="en-US" b="1" dirty="0">
              <a:solidFill>
                <a:srgbClr val="361835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61835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361835"/>
              </a:solidFill>
              <a:latin typeface="Montserrat"/>
            </a:endParaRPr>
          </a:p>
          <a:p>
            <a:endParaRPr lang="en-US" sz="2000" b="1">
              <a:solidFill>
                <a:srgbClr val="361835"/>
              </a:solidFill>
              <a:latin typeface="Calibri" panose="020F0502020204030204"/>
              <a:cs typeface="Calibri" panose="020F0502020204030204"/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9CAE77-628B-DB88-C02E-A006CC4F8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287" y="2464132"/>
            <a:ext cx="4198719" cy="3435701"/>
          </a:xfrm>
          <a:prstGeom prst="rect">
            <a:avLst/>
          </a:prstGeom>
        </p:spPr>
      </p:pic>
      <p:pic>
        <p:nvPicPr>
          <p:cNvPr id="6" name="Picture 5" descr="AQA GCSE DT NEA Guide | Teaching Resources">
            <a:extLst>
              <a:ext uri="{FF2B5EF4-FFF2-40B4-BE49-F238E27FC236}">
                <a16:creationId xmlns:a16="http://schemas.microsoft.com/office/drawing/2014/main" id="{D9B9FCDD-8F06-87C5-6F9C-455FAF342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153" y="1861664"/>
            <a:ext cx="3416135" cy="4836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70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0" y="15610"/>
            <a:ext cx="12192000" cy="172726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9D464-1E4A-972E-82FF-DEE43448FE30}"/>
              </a:ext>
            </a:extLst>
          </p:cNvPr>
          <p:cNvSpPr txBox="1">
            <a:spLocks/>
          </p:cNvSpPr>
          <p:nvPr/>
        </p:nvSpPr>
        <p:spPr>
          <a:xfrm>
            <a:off x="268981" y="295421"/>
            <a:ext cx="12078389" cy="1167638"/>
          </a:xfrm>
          <a:prstGeom prst="rect">
            <a:avLst/>
          </a:prstGeom>
          <a:noFill/>
        </p:spPr>
        <p:txBody>
          <a:bodyPr vert="horz" lIns="0" tIns="45720" rIns="0" bIns="45720" rtlCol="0" anchor="ctr" anchorCtr="0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en-GB" sz="5000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 break down: </a:t>
            </a:r>
          </a:p>
          <a:p>
            <a:pPr algn="ctr"/>
            <a:r>
              <a:rPr lang="en-GB" sz="4000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50% written exam</a:t>
            </a:r>
            <a:endParaRPr lang="en-GB" sz="6000">
              <a:solidFill>
                <a:srgbClr val="00D4B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A519-C7E7-4D53-0372-537391448673}"/>
              </a:ext>
            </a:extLst>
          </p:cNvPr>
          <p:cNvSpPr/>
          <p:nvPr/>
        </p:nvSpPr>
        <p:spPr>
          <a:xfrm>
            <a:off x="66420" y="1843266"/>
            <a:ext cx="8948944" cy="34470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00D4B2"/>
                </a:solidFill>
                <a:latin typeface="Montserrat"/>
              </a:rPr>
              <a:t>How are you assessed?</a:t>
            </a:r>
          </a:p>
          <a:p>
            <a:endParaRPr lang="en-GB" b="1">
              <a:solidFill>
                <a:srgbClr val="361835"/>
              </a:solidFill>
              <a:latin typeface="Montserrat" pitchFamily="2" charset="77"/>
            </a:endParaRPr>
          </a:p>
          <a:p>
            <a:r>
              <a:rPr lang="en-US" b="1">
                <a:solidFill>
                  <a:srgbClr val="361835"/>
                </a:solidFill>
                <a:latin typeface="Montserrat"/>
              </a:rPr>
              <a:t>You will be assessed on your application of: </a:t>
            </a:r>
          </a:p>
          <a:p>
            <a:r>
              <a:rPr lang="en-US">
                <a:solidFill>
                  <a:srgbClr val="361835"/>
                </a:solidFill>
                <a:latin typeface="Montserrat"/>
              </a:rPr>
              <a:t>• Core technical principles </a:t>
            </a:r>
            <a:endParaRPr lang="en-US">
              <a:solidFill>
                <a:srgbClr val="361835"/>
              </a:solidFill>
              <a:latin typeface="Montserrat" pitchFamily="2" charset="77"/>
            </a:endParaRPr>
          </a:p>
          <a:p>
            <a:r>
              <a:rPr lang="en-US">
                <a:solidFill>
                  <a:srgbClr val="361835"/>
                </a:solidFill>
                <a:latin typeface="Montserrat"/>
              </a:rPr>
              <a:t>• Specialist technical principles </a:t>
            </a:r>
            <a:endParaRPr lang="en-US">
              <a:solidFill>
                <a:srgbClr val="361835"/>
              </a:solidFill>
              <a:latin typeface="Montserrat" pitchFamily="2" charset="77"/>
            </a:endParaRPr>
          </a:p>
          <a:p>
            <a:r>
              <a:rPr lang="en-US">
                <a:solidFill>
                  <a:srgbClr val="361835"/>
                </a:solidFill>
                <a:latin typeface="Montserrat"/>
              </a:rPr>
              <a:t>• Designing and making principles </a:t>
            </a:r>
            <a:endParaRPr lang="en-US">
              <a:solidFill>
                <a:srgbClr val="361835"/>
              </a:solidFill>
              <a:latin typeface="Montserrat" pitchFamily="2" charset="77"/>
            </a:endParaRPr>
          </a:p>
          <a:p>
            <a:endParaRPr lang="en-US" b="1">
              <a:solidFill>
                <a:srgbClr val="361835"/>
              </a:solidFill>
              <a:latin typeface="Montserrat"/>
            </a:endParaRPr>
          </a:p>
          <a:p>
            <a:r>
              <a:rPr lang="en-US" b="1">
                <a:solidFill>
                  <a:srgbClr val="361835"/>
                </a:solidFill>
                <a:latin typeface="Montserrat"/>
              </a:rPr>
              <a:t>In addition: </a:t>
            </a:r>
            <a:endParaRPr lang="en-US" b="1">
              <a:solidFill>
                <a:srgbClr val="361835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61835"/>
                </a:solidFill>
                <a:latin typeface="Montserrat"/>
              </a:rPr>
              <a:t>At least 15% of the exam will assess Math and 10% 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361835"/>
              </a:solidFill>
              <a:latin typeface="Montserrat" pitchFamily="2" charset="77"/>
            </a:endParaRPr>
          </a:p>
          <a:p>
            <a:endParaRPr lang="en-US" sz="2000" b="1">
              <a:solidFill>
                <a:srgbClr val="361835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3074" name="Picture 2" descr="GCSE Design &amp; Technology AQA Revision Guide | CGP Books">
            <a:extLst>
              <a:ext uri="{FF2B5EF4-FFF2-40B4-BE49-F238E27FC236}">
                <a16:creationId xmlns:a16="http://schemas.microsoft.com/office/drawing/2014/main" id="{FAD44AF0-CFD4-04D2-ABD3-57CC47FC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542" y="4681374"/>
            <a:ext cx="1452983" cy="2055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earRevise Revision AQA GCSE Design Technology 8552">
            <a:extLst>
              <a:ext uri="{FF2B5EF4-FFF2-40B4-BE49-F238E27FC236}">
                <a16:creationId xmlns:a16="http://schemas.microsoft.com/office/drawing/2014/main" id="{CA4AEB0D-E516-ADD0-8DD0-70DCA903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004" y="4605726"/>
            <a:ext cx="1541475" cy="2055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2C035F5-AA7E-BB3D-FEEF-D3C4B78EBB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2" y="4488647"/>
            <a:ext cx="6412692" cy="2369359"/>
          </a:xfrm>
          <a:prstGeom prst="rect">
            <a:avLst/>
          </a:prstGeom>
        </p:spPr>
      </p:pic>
      <p:pic>
        <p:nvPicPr>
          <p:cNvPr id="5" name="Picture 4" descr="Resources &gt; Design and Technology &gt; Gcse Aqa &gt; Gcse Design and Technology  Textbook 8552 | PG Online">
            <a:extLst>
              <a:ext uri="{FF2B5EF4-FFF2-40B4-BE49-F238E27FC236}">
                <a16:creationId xmlns:a16="http://schemas.microsoft.com/office/drawing/2014/main" id="{8D3DCE75-5D65-9E38-DD82-8A3FE1891F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724" y="1856684"/>
            <a:ext cx="2169226" cy="2758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0C2C067-92AE-594B-1099-4845CFA31B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894" y="2048493"/>
            <a:ext cx="1909966" cy="2246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03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9B1A-3F9D-4344-9D4D-71C2B6D1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44488"/>
            <a:ext cx="7845286" cy="52362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  <a:cs typeface="Arial"/>
              </a:rPr>
              <a:t>‘’It’s all about making things’’</a:t>
            </a:r>
          </a:p>
          <a:p>
            <a:pPr rtl="0" fontAlgn="base">
              <a:spcBef>
                <a:spcPts val="3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D4B2"/>
                </a:solidFill>
                <a:effectLst/>
                <a:latin typeface="Montserrat"/>
                <a:cs typeface="Arial"/>
              </a:rPr>
              <a:t>The course is 50% Design &amp; Make – this includes research, analysis, development, evaluation.  However, there is equal weighting for the examination.</a:t>
            </a:r>
          </a:p>
          <a:p>
            <a:pPr rtl="0" fontAlgn="base">
              <a:spcBef>
                <a:spcPts val="3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>
              <a:solidFill>
                <a:srgbClr val="07E298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indent="0" rtl="0" fontAlgn="base">
              <a:spcBef>
                <a:spcPts val="330"/>
              </a:spcBef>
              <a:spcAft>
                <a:spcPts val="0"/>
              </a:spcAft>
              <a:buNone/>
            </a:pPr>
            <a:r>
              <a:rPr lang="en-GB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  <a:cs typeface="Arial"/>
              </a:rPr>
              <a:t>‘’It’s not as important as other subjects’’</a:t>
            </a:r>
          </a:p>
          <a:p>
            <a:pPr fontAlgn="base">
              <a:spcBef>
                <a:spcPts val="330"/>
              </a:spcBef>
            </a:pPr>
            <a:r>
              <a:rPr lang="en-GB" sz="1800" b="1" i="0" u="none" strike="noStrike" dirty="0">
                <a:solidFill>
                  <a:srgbClr val="00D4B2"/>
                </a:solidFill>
                <a:effectLst/>
                <a:latin typeface="Montserrat"/>
                <a:cs typeface="Arial"/>
              </a:rPr>
              <a:t>Universities (and employers) recognise it as a very important subject and a very challenging one.</a:t>
            </a:r>
            <a:r>
              <a:rPr lang="en-GB" sz="1800" b="1" dirty="0">
                <a:solidFill>
                  <a:srgbClr val="00D4B2"/>
                </a:solidFill>
                <a:latin typeface="Montserrat"/>
                <a:cs typeface="Arial"/>
              </a:rPr>
              <a:t> </a:t>
            </a:r>
            <a:endParaRPr lang="en-GB" sz="1800" b="1" i="0" u="none" strike="noStrike" dirty="0">
              <a:solidFill>
                <a:srgbClr val="00D4B2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rtl="0" fontAlgn="base">
              <a:spcBef>
                <a:spcPts val="3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>
              <a:solidFill>
                <a:schemeClr val="accent2">
                  <a:lumMod val="7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indent="0" rtl="0" fontAlgn="base">
              <a:spcBef>
                <a:spcPts val="330"/>
              </a:spcBef>
              <a:spcAft>
                <a:spcPts val="0"/>
              </a:spcAft>
              <a:buNone/>
            </a:pPr>
            <a:r>
              <a:rPr lang="en-GB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  <a:cs typeface="Arial"/>
              </a:rPr>
              <a:t>‘’I have to be good at drawing and making’’</a:t>
            </a:r>
          </a:p>
          <a:p>
            <a:pPr rtl="0" fontAlgn="base">
              <a:spcBef>
                <a:spcPts val="3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D4B2"/>
                </a:solidFill>
                <a:effectLst/>
                <a:latin typeface="Montserrat"/>
                <a:cs typeface="Arial"/>
              </a:rPr>
              <a:t>Drawing helps but you can communicate your ideas in other ways. Creativity and problem-solving skills are the most important alongside </a:t>
            </a:r>
            <a:r>
              <a:rPr lang="en-GB" sz="1800" b="1" dirty="0">
                <a:solidFill>
                  <a:srgbClr val="00D4B2"/>
                </a:solidFill>
                <a:latin typeface="Montserrat"/>
                <a:cs typeface="Arial"/>
              </a:rPr>
              <a:t>a</a:t>
            </a:r>
            <a:r>
              <a:rPr lang="en-GB" sz="1800" b="1" i="0" u="none" strike="noStrike" dirty="0">
                <a:solidFill>
                  <a:srgbClr val="00D4B2"/>
                </a:solidFill>
                <a:effectLst/>
                <a:latin typeface="Montserrat"/>
                <a:cs typeface="Arial"/>
              </a:rPr>
              <a:t> relentless work ethic.</a:t>
            </a:r>
          </a:p>
          <a:p>
            <a:pPr rtl="0" fontAlgn="base">
              <a:spcBef>
                <a:spcPts val="3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>
              <a:solidFill>
                <a:srgbClr val="00D4B2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0" indent="0" rtl="0" fontAlgn="base">
              <a:spcBef>
                <a:spcPts val="330"/>
              </a:spcBef>
              <a:spcAft>
                <a:spcPts val="0"/>
              </a:spcAft>
              <a:buNone/>
            </a:pPr>
            <a:r>
              <a:rPr lang="en-GB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  <a:cs typeface="Arial"/>
              </a:rPr>
              <a:t>‘’What use is it? I don’t want to go into a D&amp;T job’’</a:t>
            </a:r>
          </a:p>
          <a:p>
            <a:pPr rtl="0" fontAlgn="base">
              <a:spcBef>
                <a:spcPts val="3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D4B2"/>
                </a:solidFill>
                <a:effectLst/>
                <a:latin typeface="Montserrat"/>
                <a:cs typeface="Arial"/>
              </a:rPr>
              <a:t>Look what universities and employers are looking for – Interchangeable skills, creativity, independence, problem solving, innovation = DESIGN AND TECHNOLOGY!</a:t>
            </a:r>
          </a:p>
          <a:p>
            <a:pPr marL="0" indent="0">
              <a:buNone/>
            </a:pPr>
            <a:b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A9820-811D-498A-872B-5008A59C749A}"/>
              </a:ext>
            </a:extLst>
          </p:cNvPr>
          <p:cNvSpPr/>
          <p:nvPr/>
        </p:nvSpPr>
        <p:spPr>
          <a:xfrm>
            <a:off x="0" y="-1"/>
            <a:ext cx="12192000" cy="13255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18FECE-2A99-81C2-3045-E9DAB740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15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Common myths</a:t>
            </a:r>
          </a:p>
        </p:txBody>
      </p:sp>
      <p:pic>
        <p:nvPicPr>
          <p:cNvPr id="1028" name="Picture 4" descr="The 5 Biggest Misconceptions about Traditional Publishing - Lucinda  Literary: Authors Representatives and Speakers Bureau">
            <a:extLst>
              <a:ext uri="{FF2B5EF4-FFF2-40B4-BE49-F238E27FC236}">
                <a16:creationId xmlns:a16="http://schemas.microsoft.com/office/drawing/2014/main" id="{34765080-DB05-13F6-4247-1B2FAD0E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975" y="2233594"/>
            <a:ext cx="3506770" cy="30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8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0" y="0"/>
            <a:ext cx="12192000" cy="14550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9D464-1E4A-972E-82FF-DEE43448FE30}"/>
              </a:ext>
            </a:extLst>
          </p:cNvPr>
          <p:cNvSpPr txBox="1">
            <a:spLocks/>
          </p:cNvSpPr>
          <p:nvPr/>
        </p:nvSpPr>
        <p:spPr>
          <a:xfrm>
            <a:off x="2199860" y="143712"/>
            <a:ext cx="10092991" cy="1167638"/>
          </a:xfrm>
          <a:prstGeom prst="rect">
            <a:avLst/>
          </a:prstGeom>
          <a:noFill/>
        </p:spPr>
        <p:txBody>
          <a:bodyPr vert="horz" lIns="0" tIns="45720" rIns="0" bIns="45720" rtlCol="0" anchor="ctr" anchorCtr="0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buNone/>
              <a:defRPr lang="en-GB" sz="5000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r>
              <a:rPr lang="en-GB" sz="4000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can DT take you?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CDFB3D-F124-7159-1D5F-BDF208F54A6C}"/>
              </a:ext>
            </a:extLst>
          </p:cNvPr>
          <p:cNvSpPr txBox="1">
            <a:spLocks/>
          </p:cNvSpPr>
          <p:nvPr/>
        </p:nvSpPr>
        <p:spPr>
          <a:xfrm>
            <a:off x="443187" y="2091978"/>
            <a:ext cx="4021394" cy="56597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A303F"/>
                </a:solidFill>
                <a:latin typeface="Montserrat"/>
                <a:cs typeface="Arial"/>
              </a:rPr>
              <a:t>Product designer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0D4B2"/>
                </a:solidFill>
                <a:latin typeface="Montserrat"/>
                <a:cs typeface="Arial"/>
              </a:rPr>
              <a:t>Industrial designer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A303F"/>
                </a:solidFill>
                <a:latin typeface="Montserrat"/>
                <a:cs typeface="Arial"/>
              </a:rPr>
              <a:t>Architect 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0D4B2"/>
                </a:solidFill>
                <a:latin typeface="Montserrat"/>
                <a:cs typeface="Arial"/>
              </a:rPr>
              <a:t>Aerodynamicist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A303F"/>
                </a:solidFill>
                <a:latin typeface="Montserrat"/>
                <a:cs typeface="Arial"/>
              </a:rPr>
              <a:t>Automobile design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0D4B2"/>
                </a:solidFill>
                <a:latin typeface="Montserrat"/>
                <a:cs typeface="Arial"/>
              </a:rPr>
              <a:t>CAD/CAM operator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A303F"/>
                </a:solidFill>
                <a:latin typeface="Montserrat"/>
                <a:cs typeface="Arial"/>
              </a:rPr>
              <a:t>Engineer (civil engineer, mechanical engineer, design engineer...)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0D4B2"/>
                </a:solidFill>
                <a:latin typeface="Montserrat"/>
                <a:cs typeface="Arial"/>
              </a:rPr>
              <a:t>Project Manager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A303F"/>
                </a:solidFill>
                <a:latin typeface="Montserrat"/>
                <a:cs typeface="Arial"/>
              </a:rPr>
              <a:t>Fashion designer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A303F"/>
                </a:solidFill>
                <a:latin typeface="Montserrat"/>
                <a:cs typeface="Arial"/>
              </a:rPr>
              <a:t>Sportswear designer</a:t>
            </a:r>
          </a:p>
          <a:p>
            <a:pPr>
              <a:lnSpc>
                <a:spcPct val="110000"/>
              </a:lnSpc>
            </a:pPr>
            <a:endParaRPr lang="en-GB">
              <a:solidFill>
                <a:srgbClr val="F973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EF737-3142-B3A5-93CA-ABCEC1DA8C78}"/>
              </a:ext>
            </a:extLst>
          </p:cNvPr>
          <p:cNvSpPr txBox="1"/>
          <p:nvPr/>
        </p:nvSpPr>
        <p:spPr>
          <a:xfrm>
            <a:off x="4345313" y="2091978"/>
            <a:ext cx="5183376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  <a:cs typeface="Arial"/>
              </a:rPr>
              <a:t>Biomedical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03F"/>
                </a:solidFill>
                <a:latin typeface="Montserrat"/>
                <a:cs typeface="Arial"/>
              </a:rPr>
              <a:t>Theatre/set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  <a:cs typeface="Arial"/>
              </a:rPr>
              <a:t>Interior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03F"/>
                </a:solidFill>
                <a:latin typeface="Montserrat"/>
                <a:cs typeface="Arial"/>
              </a:rPr>
              <a:t>Computer game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  <a:cs typeface="Arial"/>
              </a:rPr>
              <a:t>Measurement &amp; Control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03F"/>
                </a:solidFill>
                <a:latin typeface="Montserrat"/>
                <a:cs typeface="Arial"/>
              </a:rPr>
              <a:t>Carpenter &amp; Joiner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D4B2"/>
                </a:solidFill>
                <a:latin typeface="Montserrat"/>
                <a:cs typeface="Arial"/>
              </a:rPr>
              <a:t>Cabinet &amp; Furniture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03F"/>
                </a:solidFill>
                <a:latin typeface="Montserrat"/>
                <a:cs typeface="Arial"/>
              </a:rPr>
              <a:t>Electrician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D4B2"/>
                </a:solidFill>
                <a:latin typeface="Montserrat"/>
                <a:cs typeface="Arial"/>
              </a:rPr>
              <a:t>Also links well with careers in business, marketing and advertising. </a:t>
            </a:r>
            <a:endParaRPr lang="en-GB" sz="2000" b="1" dirty="0">
              <a:solidFill>
                <a:srgbClr val="00D4B2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Montserrat"/>
                <a:cs typeface="Arial"/>
              </a:rPr>
              <a:t>Graphic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D4B2"/>
                </a:solidFill>
                <a:latin typeface="Montserrat"/>
                <a:cs typeface="Arial"/>
              </a:rPr>
              <a:t>Jewellery designer</a:t>
            </a:r>
            <a:endParaRPr lang="en-GB" sz="2000" b="1" dirty="0">
              <a:solidFill>
                <a:srgbClr val="00D4B2"/>
              </a:solidFill>
              <a:latin typeface="Montserrat"/>
              <a:cs typeface="Arial"/>
            </a:endParaRPr>
          </a:p>
          <a:p>
            <a:endParaRPr lang="en-GB" sz="2000" b="1" dirty="0">
              <a:solidFill>
                <a:srgbClr val="00D4B2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GB" sz="2000" b="1" dirty="0">
                <a:latin typeface="Montserrat"/>
                <a:cs typeface="Arial"/>
              </a:rPr>
              <a:t>and many 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solidFill>
                <a:srgbClr val="00D4B2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solidFill>
                <a:srgbClr val="00D4B2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97369"/>
                </a:solidFill>
                <a:latin typeface="Arial"/>
                <a:cs typeface="Arial"/>
              </a:rPr>
              <a:t>			</a:t>
            </a:r>
            <a:endParaRPr lang="en-GB" sz="2400" dirty="0">
              <a:solidFill>
                <a:srgbClr val="F97369"/>
              </a:solidFill>
              <a:latin typeface="Arial"/>
              <a:cs typeface="Arial"/>
            </a:endParaRPr>
          </a:p>
        </p:txBody>
      </p:sp>
      <p:pic>
        <p:nvPicPr>
          <p:cNvPr id="8" name="Picture 7" descr="A map of the united kingdom&#10;&#10;Description automatically generated">
            <a:extLst>
              <a:ext uri="{FF2B5EF4-FFF2-40B4-BE49-F238E27FC236}">
                <a16:creationId xmlns:a16="http://schemas.microsoft.com/office/drawing/2014/main" id="{D93B4CD0-7952-8230-0A4A-3DE32F1A0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278" y="1876586"/>
            <a:ext cx="3138363" cy="4280863"/>
          </a:xfrm>
          <a:prstGeom prst="rect">
            <a:avLst/>
          </a:prstGeom>
        </p:spPr>
      </p:pic>
      <p:pic>
        <p:nvPicPr>
          <p:cNvPr id="10" name="Picture 9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3C3270A8-7C8A-241E-EB0B-212845C001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17" y="1758578"/>
            <a:ext cx="696109" cy="664104"/>
          </a:xfrm>
          <a:prstGeom prst="rect">
            <a:avLst/>
          </a:prstGeom>
        </p:spPr>
      </p:pic>
      <p:pic>
        <p:nvPicPr>
          <p:cNvPr id="11" name="Picture 10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312C7C9-A9AA-5955-F1BB-E20D3522F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728" y="5701326"/>
            <a:ext cx="696109" cy="6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78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0" y="8320"/>
            <a:ext cx="12192000" cy="18421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86ADD-DBEF-81B2-A4B2-3EEBAD1CE642}"/>
              </a:ext>
            </a:extLst>
          </p:cNvPr>
          <p:cNvSpPr txBox="1"/>
          <p:nvPr/>
        </p:nvSpPr>
        <p:spPr>
          <a:xfrm>
            <a:off x="891425" y="2093549"/>
            <a:ext cx="1064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What have you been working 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E338D-853F-8842-C88E-AF7BE0D6F785}"/>
              </a:ext>
            </a:extLst>
          </p:cNvPr>
          <p:cNvSpPr txBox="1"/>
          <p:nvPr/>
        </p:nvSpPr>
        <p:spPr>
          <a:xfrm>
            <a:off x="609600" y="499735"/>
            <a:ext cx="11754678" cy="713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700"/>
              </a:lnSpc>
            </a:pPr>
            <a:r>
              <a:rPr lang="en-US" sz="4400" b="1" spc="-165">
                <a:solidFill>
                  <a:srgbClr val="00D4B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and good luck with your options!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872AA-2E08-7ACF-85A2-41CF47A6F4E0}"/>
              </a:ext>
            </a:extLst>
          </p:cNvPr>
          <p:cNvSpPr txBox="1"/>
          <p:nvPr/>
        </p:nvSpPr>
        <p:spPr>
          <a:xfrm>
            <a:off x="1139259" y="1853839"/>
            <a:ext cx="951195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4000" b="1">
                <a:latin typeface="Calibri" panose="020F0502020204030204" pitchFamily="34" charset="0"/>
                <a:cs typeface="Calibri" panose="020F0502020204030204" pitchFamily="34" charset="0"/>
              </a:rPr>
              <a:t>Remember…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4800">
                <a:latin typeface="Calibri" panose="020F0502020204030204" pitchFamily="34" charset="0"/>
                <a:cs typeface="Calibri" panose="020F0502020204030204" pitchFamily="34" charset="0"/>
              </a:rPr>
              <a:t>“ the choices you make today are what will shape your tomorrow”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4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F2FDB-417B-08B2-AB66-F18470D1AA2F}"/>
              </a:ext>
            </a:extLst>
          </p:cNvPr>
          <p:cNvSpPr txBox="1"/>
          <p:nvPr/>
        </p:nvSpPr>
        <p:spPr>
          <a:xfrm>
            <a:off x="4549217" y="4469939"/>
            <a:ext cx="421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rgbClr val="00D4B2"/>
                </a:solidFill>
              </a:rPr>
              <a:t>The Design and Technology Department</a:t>
            </a:r>
          </a:p>
        </p:txBody>
      </p:sp>
      <p:pic>
        <p:nvPicPr>
          <p:cNvPr id="6" name="Picture 4" descr="Hurstmere School - Tes Jobs">
            <a:extLst>
              <a:ext uri="{FF2B5EF4-FFF2-40B4-BE49-F238E27FC236}">
                <a16:creationId xmlns:a16="http://schemas.microsoft.com/office/drawing/2014/main" id="{AD8C7D18-924E-28B7-D03C-ADC4DBF4F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1681" y="5091299"/>
            <a:ext cx="1669301" cy="7587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498EE-10AA-D6FE-C888-38BDECEA67AC}"/>
              </a:ext>
            </a:extLst>
          </p:cNvPr>
          <p:cNvSpPr txBox="1"/>
          <p:nvPr/>
        </p:nvSpPr>
        <p:spPr>
          <a:xfrm>
            <a:off x="5206169" y="5988933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2">
                    <a:lumMod val="75000"/>
                  </a:schemeClr>
                </a:solidFill>
              </a:rPr>
              <a:t>‘Believe and Achieve’</a:t>
            </a:r>
          </a:p>
        </p:txBody>
      </p:sp>
    </p:spTree>
    <p:extLst>
      <p:ext uri="{BB962C8B-B14F-4D97-AF65-F5344CB8AC3E}">
        <p14:creationId xmlns:p14="http://schemas.microsoft.com/office/powerpoint/2010/main" val="762738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2.2731"/>
  <p:tag name="SLIDO_PRESENTATION_ID" val="00000000-0000-0000-0000-000000000000"/>
  <p:tag name="SLIDO_EVENT_UUID" val="2d6f46e3-e44f-4a58-afd7-6c8fe1022e4b"/>
  <p:tag name="SLIDO_EVENT_SECTION_UUID" val="3d0b07fa-ab7f-4f8b-985c-e003674793c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6C6F2EEA3CC4DB95E56103A9F2B87" ma:contentTypeVersion="8" ma:contentTypeDescription="Create a new document." ma:contentTypeScope="" ma:versionID="fb5d2f32b502c8c9405bea88405475c7">
  <xsd:schema xmlns:xsd="http://www.w3.org/2001/XMLSchema" xmlns:xs="http://www.w3.org/2001/XMLSchema" xmlns:p="http://schemas.microsoft.com/office/2006/metadata/properties" xmlns:ns2="5ac3cd1c-3d30-4aa3-9d6c-31b1c1640ef0" xmlns:ns3="38a117e8-527a-4a54-9cde-948fedfe9138" targetNamespace="http://schemas.microsoft.com/office/2006/metadata/properties" ma:root="true" ma:fieldsID="dcef1e96626d8c0980a19144a20c6a95" ns2:_="" ns3:_="">
    <xsd:import namespace="5ac3cd1c-3d30-4aa3-9d6c-31b1c1640ef0"/>
    <xsd:import namespace="38a117e8-527a-4a54-9cde-948fedfe91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cd1c-3d30-4aa3-9d6c-31b1c1640e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117e8-527a-4a54-9cde-948fedfe9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787C4-9C72-4190-8950-F7A9F28619C9}">
  <ds:schemaRefs>
    <ds:schemaRef ds:uri="38a117e8-527a-4a54-9cde-948fedfe9138"/>
    <ds:schemaRef ds:uri="5ac3cd1c-3d30-4aa3-9d6c-31b1c1640e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637375-8626-48AD-8ED7-A6EE3EEC5D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856CF5-D73F-47A5-8BF4-574CA3E43A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{A04B85F5-E6E2-824A-9695-461557F4DC93}tf16401378</Template>
  <TotalTime>0</TotalTime>
  <Words>603</Words>
  <Application>Microsoft Macintosh PowerPoint</Application>
  <PresentationFormat>Widescreen</PresentationFormat>
  <Paragraphs>103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Montserrat</vt:lpstr>
      <vt:lpstr>Montserrat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myths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Jolie Serrano Delgado</dc:creator>
  <cp:lastModifiedBy>Joel Blundell</cp:lastModifiedBy>
  <cp:revision>71</cp:revision>
  <dcterms:created xsi:type="dcterms:W3CDTF">2022-03-17T13:14:29Z</dcterms:created>
  <dcterms:modified xsi:type="dcterms:W3CDTF">2025-02-02T19:05:06Z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1.2.2.2731</vt:lpwstr>
  </property>
  <property fmtid="{D5CDD505-2E9C-101B-9397-08002B2CF9AE}" pid="3" name="ContentTypeId">
    <vt:lpwstr>0x0101000056C6F2EEA3CC4DB95E56103A9F2B87</vt:lpwstr>
  </property>
</Properties>
</file>