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FF0066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BCAE69-50FD-978E-3FEA-1F8ADFB164EB}" v="6" dt="2024-09-04T14:12:09.3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80423-E32F-495B-9ABA-77859119EDFD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A1B4A-49C8-4DC2-A151-7CC046B48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89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80423-E32F-495B-9ABA-77859119EDFD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A1B4A-49C8-4DC2-A151-7CC046B48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0098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80423-E32F-495B-9ABA-77859119EDFD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A1B4A-49C8-4DC2-A151-7CC046B48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897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80423-E32F-495B-9ABA-77859119EDFD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A1B4A-49C8-4DC2-A151-7CC046B48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0727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80423-E32F-495B-9ABA-77859119EDFD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A1B4A-49C8-4DC2-A151-7CC046B48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0325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80423-E32F-495B-9ABA-77859119EDFD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A1B4A-49C8-4DC2-A151-7CC046B48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995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80423-E32F-495B-9ABA-77859119EDFD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A1B4A-49C8-4DC2-A151-7CC046B48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184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80423-E32F-495B-9ABA-77859119EDFD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A1B4A-49C8-4DC2-A151-7CC046B48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672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80423-E32F-495B-9ABA-77859119EDFD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A1B4A-49C8-4DC2-A151-7CC046B48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0462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80423-E32F-495B-9ABA-77859119EDFD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A1B4A-49C8-4DC2-A151-7CC046B48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283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80423-E32F-495B-9ABA-77859119EDFD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A1B4A-49C8-4DC2-A151-7CC046B48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845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80423-E32F-495B-9ABA-77859119EDFD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A1B4A-49C8-4DC2-A151-7CC046B481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484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6E53D985-D6EF-4296-80BA-CE4D8D1E1F03}"/>
              </a:ext>
            </a:extLst>
          </p:cNvPr>
          <p:cNvGrpSpPr/>
          <p:nvPr/>
        </p:nvGrpSpPr>
        <p:grpSpPr>
          <a:xfrm>
            <a:off x="533351" y="2177102"/>
            <a:ext cx="5722122" cy="7381223"/>
            <a:chOff x="1810621" y="882243"/>
            <a:chExt cx="4128785" cy="569472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896BFAB8-73BE-4CEF-B1A5-D2EE47F837BB}"/>
                </a:ext>
              </a:extLst>
            </p:cNvPr>
            <p:cNvSpPr/>
            <p:nvPr/>
          </p:nvSpPr>
          <p:spPr>
            <a:xfrm>
              <a:off x="1810622" y="2028737"/>
              <a:ext cx="4128783" cy="1090569"/>
            </a:xfrm>
            <a:prstGeom prst="rect">
              <a:avLst/>
            </a:prstGeom>
            <a:noFill/>
            <a:ln w="762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13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1F386060-2A43-449F-BF60-4885E6A34909}"/>
                </a:ext>
              </a:extLst>
            </p:cNvPr>
            <p:cNvSpPr/>
            <p:nvPr/>
          </p:nvSpPr>
          <p:spPr>
            <a:xfrm>
              <a:off x="1810623" y="882243"/>
              <a:ext cx="4128783" cy="1090569"/>
            </a:xfrm>
            <a:prstGeom prst="rect">
              <a:avLst/>
            </a:prstGeom>
            <a:noFill/>
            <a:ln w="762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13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BD7C636-C6B3-411D-9931-84898AF2CB2F}"/>
                </a:ext>
              </a:extLst>
            </p:cNvPr>
            <p:cNvSpPr/>
            <p:nvPr/>
          </p:nvSpPr>
          <p:spPr>
            <a:xfrm>
              <a:off x="1810622" y="3193410"/>
              <a:ext cx="4128783" cy="1090569"/>
            </a:xfrm>
            <a:prstGeom prst="rect">
              <a:avLst/>
            </a:prstGeom>
            <a:noFill/>
            <a:ln w="762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13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DA5BD00-CB1F-45E9-AA87-106A64E84D84}"/>
                </a:ext>
              </a:extLst>
            </p:cNvPr>
            <p:cNvSpPr/>
            <p:nvPr/>
          </p:nvSpPr>
          <p:spPr>
            <a:xfrm>
              <a:off x="1810621" y="4339904"/>
              <a:ext cx="4128783" cy="1090569"/>
            </a:xfrm>
            <a:prstGeom prst="rect">
              <a:avLst/>
            </a:prstGeom>
            <a:noFill/>
            <a:ln w="762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13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EFF8B63-4C6C-4330-BFD6-65466AAEE6EE}"/>
                </a:ext>
              </a:extLst>
            </p:cNvPr>
            <p:cNvSpPr/>
            <p:nvPr/>
          </p:nvSpPr>
          <p:spPr>
            <a:xfrm>
              <a:off x="1810621" y="5486398"/>
              <a:ext cx="4128783" cy="1090569"/>
            </a:xfrm>
            <a:prstGeom prst="rect">
              <a:avLst/>
            </a:prstGeom>
            <a:noFill/>
            <a:ln w="762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13"/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E92A1C43-4A4A-4422-BD05-ACFDBB2185F0}"/>
              </a:ext>
            </a:extLst>
          </p:cNvPr>
          <p:cNvSpPr txBox="1"/>
          <p:nvPr/>
        </p:nvSpPr>
        <p:spPr>
          <a:xfrm rot="15962099">
            <a:off x="396800" y="2598181"/>
            <a:ext cx="1210338" cy="66749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51435" tIns="25718" rIns="51435" bIns="25718" rtlCol="0" anchor="t">
            <a:spAutoFit/>
          </a:bodyPr>
          <a:lstStyle/>
          <a:p>
            <a:pPr algn="ctr"/>
            <a:r>
              <a:rPr lang="en-US" sz="2000" b="1"/>
              <a:t>Year</a:t>
            </a:r>
          </a:p>
          <a:p>
            <a:pPr algn="ctr"/>
            <a:r>
              <a:rPr lang="en-US" sz="2000" b="1"/>
              <a:t>7</a:t>
            </a:r>
            <a:endParaRPr lang="en-GB" sz="2000" b="1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61FA8CF-97A7-4384-AB91-D54BD7B5D664}"/>
              </a:ext>
            </a:extLst>
          </p:cNvPr>
          <p:cNvSpPr txBox="1"/>
          <p:nvPr/>
        </p:nvSpPr>
        <p:spPr>
          <a:xfrm rot="16812391">
            <a:off x="566998" y="4145373"/>
            <a:ext cx="1086958" cy="60593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51435" tIns="25718" rIns="51435" bIns="25718" rtlCol="0" anchor="t">
            <a:spAutoFit/>
          </a:bodyPr>
          <a:lstStyle/>
          <a:p>
            <a:pPr algn="ctr"/>
            <a:r>
              <a:rPr lang="en-US" b="1"/>
              <a:t>Year</a:t>
            </a:r>
            <a:endParaRPr lang="en-US" b="1">
              <a:cs typeface="Calibri"/>
            </a:endParaRPr>
          </a:p>
          <a:p>
            <a:pPr algn="ctr"/>
            <a:r>
              <a:rPr lang="en-GB" b="1"/>
              <a:t>8</a:t>
            </a:r>
            <a:endParaRPr lang="en-GB" b="1">
              <a:cs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0215BBC-621D-4DA4-93F3-D8D30A3A4848}"/>
              </a:ext>
            </a:extLst>
          </p:cNvPr>
          <p:cNvSpPr txBox="1"/>
          <p:nvPr/>
        </p:nvSpPr>
        <p:spPr>
          <a:xfrm rot="15862834">
            <a:off x="412355" y="5653312"/>
            <a:ext cx="1151124" cy="605936"/>
          </a:xfrm>
          <a:prstGeom prst="rect">
            <a:avLst/>
          </a:prstGeom>
          <a:solidFill>
            <a:schemeClr val="accent4"/>
          </a:solidFill>
        </p:spPr>
        <p:txBody>
          <a:bodyPr wrap="square" lIns="51435" tIns="25718" rIns="51435" bIns="25718" rtlCol="0" anchor="t">
            <a:spAutoFit/>
          </a:bodyPr>
          <a:lstStyle/>
          <a:p>
            <a:pPr algn="ctr"/>
            <a:r>
              <a:rPr lang="en-US" b="1"/>
              <a:t>Year</a:t>
            </a:r>
            <a:endParaRPr lang="en-US" b="1">
              <a:cs typeface="Calibri"/>
            </a:endParaRPr>
          </a:p>
          <a:p>
            <a:pPr algn="ctr"/>
            <a:r>
              <a:rPr lang="en-GB" b="1"/>
              <a:t>9</a:t>
            </a:r>
            <a:endParaRPr lang="en-GB" b="1">
              <a:cs typeface="Calibri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F25C859-0138-4D93-8257-B5C0C5BD5C90}"/>
              </a:ext>
            </a:extLst>
          </p:cNvPr>
          <p:cNvSpPr txBox="1"/>
          <p:nvPr/>
        </p:nvSpPr>
        <p:spPr>
          <a:xfrm rot="16598279">
            <a:off x="530712" y="7104481"/>
            <a:ext cx="1160861" cy="605936"/>
          </a:xfrm>
          <a:prstGeom prst="rect">
            <a:avLst/>
          </a:prstGeom>
          <a:solidFill>
            <a:srgbClr val="FF99FF"/>
          </a:solidFill>
        </p:spPr>
        <p:txBody>
          <a:bodyPr wrap="square" lIns="51435" tIns="25718" rIns="51435" bIns="25718" rtlCol="0" anchor="t">
            <a:spAutoFit/>
          </a:bodyPr>
          <a:lstStyle/>
          <a:p>
            <a:pPr algn="ctr"/>
            <a:r>
              <a:rPr lang="en-US" b="1"/>
              <a:t>Year</a:t>
            </a:r>
            <a:endParaRPr lang="en-US" b="1">
              <a:cs typeface="Calibri"/>
            </a:endParaRPr>
          </a:p>
          <a:p>
            <a:pPr algn="ctr"/>
            <a:r>
              <a:rPr lang="en-US" b="1"/>
              <a:t>10</a:t>
            </a:r>
            <a:endParaRPr lang="en-GB" b="1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6CAF41-7DA7-43F5-82B7-062A125B77FA}"/>
              </a:ext>
            </a:extLst>
          </p:cNvPr>
          <p:cNvSpPr txBox="1"/>
          <p:nvPr/>
        </p:nvSpPr>
        <p:spPr>
          <a:xfrm rot="15962099">
            <a:off x="386425" y="8517807"/>
            <a:ext cx="1283511" cy="667491"/>
          </a:xfrm>
          <a:prstGeom prst="rect">
            <a:avLst/>
          </a:prstGeom>
          <a:solidFill>
            <a:srgbClr val="FF0066"/>
          </a:solidFill>
        </p:spPr>
        <p:txBody>
          <a:bodyPr wrap="square" lIns="51435" tIns="25718" rIns="51435" bIns="25718" rtlCol="0" anchor="t">
            <a:spAutoFit/>
          </a:bodyPr>
          <a:lstStyle/>
          <a:p>
            <a:pPr algn="ctr"/>
            <a:r>
              <a:rPr lang="en-US" sz="2000" b="1"/>
              <a:t>Year</a:t>
            </a:r>
            <a:endParaRPr lang="en-US" sz="2000" b="1">
              <a:cs typeface="Calibri"/>
            </a:endParaRPr>
          </a:p>
          <a:p>
            <a:pPr algn="ctr"/>
            <a:r>
              <a:rPr lang="en-GB" sz="2000" b="1"/>
              <a:t>11</a:t>
            </a:r>
            <a:endParaRPr lang="en-GB" sz="2000" b="1">
              <a:cs typeface="Calibri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281F65D-6FC0-430F-B4AB-8F84A1A0F1B1}"/>
              </a:ext>
            </a:extLst>
          </p:cNvPr>
          <p:cNvSpPr txBox="1"/>
          <p:nvPr/>
        </p:nvSpPr>
        <p:spPr>
          <a:xfrm rot="16640809">
            <a:off x="1282108" y="2514847"/>
            <a:ext cx="1211941" cy="7906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51435" tIns="25718" rIns="51435" bIns="25718" rtlCol="0" anchor="t">
            <a:spAutoFit/>
          </a:bodyPr>
          <a:lstStyle/>
          <a:p>
            <a:pPr algn="ctr"/>
            <a:r>
              <a:rPr lang="en-US" sz="1600" b="1" i="1">
                <a:cs typeface="Calibri"/>
              </a:rPr>
              <a:t>The Knife of Never Letting Go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D9AE7BE-6771-4998-8392-CE5F0DAD5A65}"/>
              </a:ext>
            </a:extLst>
          </p:cNvPr>
          <p:cNvSpPr txBox="1"/>
          <p:nvPr/>
        </p:nvSpPr>
        <p:spPr>
          <a:xfrm>
            <a:off x="765707" y="783387"/>
            <a:ext cx="4992499" cy="636714"/>
          </a:xfrm>
          <a:prstGeom prst="rect">
            <a:avLst/>
          </a:prstGeom>
          <a:noFill/>
        </p:spPr>
        <p:txBody>
          <a:bodyPr wrap="square" lIns="51435" tIns="25718" rIns="51435" bIns="25718" rtlCol="0" anchor="t">
            <a:spAutoFit/>
          </a:bodyPr>
          <a:lstStyle/>
          <a:p>
            <a:pPr algn="ctr"/>
            <a:r>
              <a:rPr lang="en-US" sz="2000" b="1"/>
              <a:t>Our English Learning Journey in KS3 and KS4</a:t>
            </a:r>
          </a:p>
          <a:p>
            <a:pPr algn="ctr"/>
            <a:endParaRPr lang="en-GB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0B39579-6989-44AC-A0B9-A48217A47C81}"/>
              </a:ext>
            </a:extLst>
          </p:cNvPr>
          <p:cNvSpPr txBox="1"/>
          <p:nvPr/>
        </p:nvSpPr>
        <p:spPr>
          <a:xfrm rot="16800000">
            <a:off x="2280638" y="4062691"/>
            <a:ext cx="1179087" cy="66749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51435" tIns="25718" rIns="51435" bIns="25718" rtlCol="0" anchor="t">
            <a:spAutoFit/>
          </a:bodyPr>
          <a:lstStyle/>
          <a:p>
            <a:pPr algn="ctr"/>
            <a:r>
              <a:rPr lang="en-US" sz="2000" b="1"/>
              <a:t>Animal Rights</a:t>
            </a:r>
            <a:endParaRPr lang="en-GB" sz="2000">
              <a:cs typeface="Calibri" panose="020F0502020204030204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C1DEDCDA-DBEE-4DC5-8BC5-CA9DD1C8CC0B}"/>
              </a:ext>
            </a:extLst>
          </p:cNvPr>
          <p:cNvSpPr txBox="1"/>
          <p:nvPr/>
        </p:nvSpPr>
        <p:spPr>
          <a:xfrm rot="16776645">
            <a:off x="5072415" y="4026687"/>
            <a:ext cx="1201966" cy="66749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51435" tIns="25718" rIns="51435" bIns="25718" rtlCol="0" anchor="t">
            <a:spAutoFit/>
          </a:bodyPr>
          <a:lstStyle/>
          <a:p>
            <a:pPr algn="ctr"/>
            <a:r>
              <a:rPr lang="en-US" sz="2000" b="1" i="1"/>
              <a:t>Stone Cold</a:t>
            </a:r>
            <a:endParaRPr lang="en-US" sz="2000" b="1" i="1">
              <a:cs typeface="Calibri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8BE619A-F013-48A7-B146-4933F153D614}"/>
              </a:ext>
            </a:extLst>
          </p:cNvPr>
          <p:cNvSpPr txBox="1"/>
          <p:nvPr/>
        </p:nvSpPr>
        <p:spPr>
          <a:xfrm rot="16200000">
            <a:off x="3915741" y="3923032"/>
            <a:ext cx="1296538" cy="91371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51435" tIns="25718" rIns="51435" bIns="25718" rtlCol="0" anchor="t">
            <a:spAutoFit/>
          </a:bodyPr>
          <a:lstStyle/>
          <a:p>
            <a:pPr algn="ctr"/>
            <a:r>
              <a:rPr lang="en-US" sz="1400" b="1"/>
              <a:t>Creative Writing Science Fiction and Horror</a:t>
            </a:r>
            <a:endParaRPr lang="en-GB" sz="1400" b="1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1FBA5C6-7A9C-438D-8C51-5CBBC3BF5892}"/>
              </a:ext>
            </a:extLst>
          </p:cNvPr>
          <p:cNvSpPr txBox="1"/>
          <p:nvPr/>
        </p:nvSpPr>
        <p:spPr>
          <a:xfrm rot="16200000">
            <a:off x="2346953" y="2457146"/>
            <a:ext cx="1274348" cy="9399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51435" tIns="25718" rIns="51435" bIns="25718" rtlCol="0" anchor="t">
            <a:spAutoFit/>
          </a:bodyPr>
          <a:lstStyle/>
          <a:p>
            <a:pPr algn="ctr"/>
            <a:r>
              <a:rPr lang="en-US" sz="1400" b="1"/>
              <a:t>Poems from Different Cultures and Identities</a:t>
            </a:r>
            <a:endParaRPr lang="en-GB" sz="1400" b="1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6DFC7CB-C913-4891-A212-A0E65690F604}"/>
              </a:ext>
            </a:extLst>
          </p:cNvPr>
          <p:cNvSpPr txBox="1"/>
          <p:nvPr/>
        </p:nvSpPr>
        <p:spPr>
          <a:xfrm rot="5160000" flipV="1">
            <a:off x="3289818" y="2632647"/>
            <a:ext cx="1190473" cy="60593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51435" tIns="25718" rIns="51435" bIns="25718" rtlCol="0" anchor="t">
            <a:spAutoFit/>
          </a:bodyPr>
          <a:lstStyle/>
          <a:p>
            <a:pPr algn="ctr"/>
            <a:r>
              <a:rPr lang="en-US" sz="1200" b="1" i="1" dirty="0">
                <a:ea typeface="Calibri"/>
                <a:cs typeface="Calibri"/>
              </a:rPr>
              <a:t>Non-fiction – Inspirational People</a:t>
            </a:r>
            <a:endParaRPr lang="en-US" sz="1200" dirty="0">
              <a:ea typeface="Calibri"/>
              <a:cs typeface="Calibri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855EFAB-9E4E-4CC5-A2FE-A38D58010F9F}"/>
              </a:ext>
            </a:extLst>
          </p:cNvPr>
          <p:cNvSpPr txBox="1"/>
          <p:nvPr/>
        </p:nvSpPr>
        <p:spPr>
          <a:xfrm rot="16200000">
            <a:off x="4272671" y="2495307"/>
            <a:ext cx="1188462" cy="9137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51435" tIns="25718" rIns="51435" bIns="25718" rtlCol="0" anchor="t">
            <a:spAutoFit/>
          </a:bodyPr>
          <a:lstStyle/>
          <a:p>
            <a:pPr algn="ctr"/>
            <a:r>
              <a:rPr lang="en-US" sz="1400" b="1"/>
              <a:t>Creative Writing: Fantasy and Fairy Tales</a:t>
            </a:r>
            <a:endParaRPr lang="en-GB" sz="1400" b="1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8A9F728A-873F-4821-B58A-C2FCFCED2A88}"/>
              </a:ext>
            </a:extLst>
          </p:cNvPr>
          <p:cNvSpPr txBox="1"/>
          <p:nvPr/>
        </p:nvSpPr>
        <p:spPr>
          <a:xfrm rot="16200000">
            <a:off x="5166710" y="2522873"/>
            <a:ext cx="1273106" cy="7906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51435" tIns="25718" rIns="51435" bIns="25718" rtlCol="0" anchor="t">
            <a:spAutoFit/>
          </a:bodyPr>
          <a:lstStyle/>
          <a:p>
            <a:pPr algn="ctr"/>
            <a:r>
              <a:rPr lang="en-US" sz="1600" b="1" i="1"/>
              <a:t>Much Ado About Nothing</a:t>
            </a:r>
            <a:endParaRPr lang="en-GB" sz="1600" i="1">
              <a:cs typeface="Calibri" panose="020F0502020204030204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46FA363-9B48-4BB5-9C7B-66BD705FDD0D}"/>
              </a:ext>
            </a:extLst>
          </p:cNvPr>
          <p:cNvSpPr txBox="1"/>
          <p:nvPr/>
        </p:nvSpPr>
        <p:spPr>
          <a:xfrm rot="15920193">
            <a:off x="1252180" y="5683058"/>
            <a:ext cx="1140199" cy="544381"/>
          </a:xfrm>
          <a:prstGeom prst="rect">
            <a:avLst/>
          </a:prstGeom>
          <a:solidFill>
            <a:schemeClr val="accent4"/>
          </a:solidFill>
        </p:spPr>
        <p:txBody>
          <a:bodyPr wrap="square" lIns="51435" tIns="25718" rIns="51435" bIns="25718" rtlCol="0" anchor="t">
            <a:spAutoFit/>
          </a:bodyPr>
          <a:lstStyle/>
          <a:p>
            <a:pPr algn="ctr"/>
            <a:r>
              <a:rPr lang="en-US" sz="1600" b="1" i="1"/>
              <a:t>Lord of the Flies</a:t>
            </a:r>
            <a:endParaRPr lang="en-GB" sz="1600" i="1">
              <a:cs typeface="Calibri" panose="020F0502020204030204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335B5D91-B429-42E7-8152-B04D049EC3A8}"/>
              </a:ext>
            </a:extLst>
          </p:cNvPr>
          <p:cNvSpPr txBox="1"/>
          <p:nvPr/>
        </p:nvSpPr>
        <p:spPr>
          <a:xfrm rot="15713850">
            <a:off x="2017892" y="5650672"/>
            <a:ext cx="1249234" cy="544381"/>
          </a:xfrm>
          <a:prstGeom prst="rect">
            <a:avLst/>
          </a:prstGeom>
          <a:solidFill>
            <a:schemeClr val="accent4"/>
          </a:solidFill>
        </p:spPr>
        <p:txBody>
          <a:bodyPr wrap="square" lIns="51435" tIns="25718" rIns="51435" bIns="25718" rtlCol="0" anchor="t">
            <a:spAutoFit/>
          </a:bodyPr>
          <a:lstStyle/>
          <a:p>
            <a:pPr algn="ctr"/>
            <a:r>
              <a:rPr lang="en-US" sz="1600" b="1"/>
              <a:t>Non-fiction Texts</a:t>
            </a:r>
            <a:endParaRPr lang="en-US" sz="1600" b="1">
              <a:cs typeface="Calibri"/>
            </a:endParaRP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53D15355-4F93-4C9F-9A62-71DFE2E22CD2}"/>
              </a:ext>
            </a:extLst>
          </p:cNvPr>
          <p:cNvSpPr txBox="1"/>
          <p:nvPr/>
        </p:nvSpPr>
        <p:spPr>
          <a:xfrm rot="16200000">
            <a:off x="4231034" y="5586387"/>
            <a:ext cx="1288117" cy="652103"/>
          </a:xfrm>
          <a:prstGeom prst="rect">
            <a:avLst/>
          </a:prstGeom>
          <a:solidFill>
            <a:schemeClr val="accent4"/>
          </a:solidFill>
        </p:spPr>
        <p:txBody>
          <a:bodyPr wrap="square" lIns="51435" tIns="25718" rIns="51435" bIns="25718" rtlCol="0" anchor="t">
            <a:spAutoFit/>
          </a:bodyPr>
          <a:lstStyle/>
          <a:p>
            <a:pPr algn="ctr"/>
            <a:r>
              <a:rPr lang="en-US" sz="1300" b="1" dirty="0"/>
              <a:t>Creative Writing Dystopian &amp; Gothic Fiction</a:t>
            </a:r>
            <a:endParaRPr lang="en-US" sz="1300" b="1" dirty="0">
              <a:cs typeface="Calibri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79603D60-C5A5-4C79-A771-09A67D2D24FD}"/>
              </a:ext>
            </a:extLst>
          </p:cNvPr>
          <p:cNvSpPr txBox="1"/>
          <p:nvPr/>
        </p:nvSpPr>
        <p:spPr>
          <a:xfrm rot="16901773">
            <a:off x="5117178" y="5640884"/>
            <a:ext cx="1148721" cy="605936"/>
          </a:xfrm>
          <a:prstGeom prst="rect">
            <a:avLst/>
          </a:prstGeom>
          <a:solidFill>
            <a:schemeClr val="accent4"/>
          </a:solidFill>
        </p:spPr>
        <p:txBody>
          <a:bodyPr wrap="square" lIns="51435" tIns="25718" rIns="51435" bIns="25718" rtlCol="0" anchor="t">
            <a:spAutoFit/>
          </a:bodyPr>
          <a:lstStyle/>
          <a:p>
            <a:pPr algn="ctr"/>
            <a:r>
              <a:rPr lang="en-US" b="1" i="1">
                <a:cs typeface="Calibri"/>
              </a:rPr>
              <a:t>Romeo and Juliet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7617A065-EFF4-443B-8D61-CCAC34641F40}"/>
              </a:ext>
            </a:extLst>
          </p:cNvPr>
          <p:cNvSpPr txBox="1"/>
          <p:nvPr/>
        </p:nvSpPr>
        <p:spPr>
          <a:xfrm rot="16200000">
            <a:off x="1499142" y="7154406"/>
            <a:ext cx="1123271" cy="605936"/>
          </a:xfrm>
          <a:prstGeom prst="rect">
            <a:avLst/>
          </a:prstGeom>
          <a:solidFill>
            <a:srgbClr val="FF99FF"/>
          </a:solidFill>
        </p:spPr>
        <p:txBody>
          <a:bodyPr wrap="square" lIns="51435" tIns="25718" rIns="51435" bIns="25718" rtlCol="0" anchor="t">
            <a:spAutoFit/>
          </a:bodyPr>
          <a:lstStyle/>
          <a:p>
            <a:pPr algn="ctr"/>
            <a:r>
              <a:rPr lang="en-US" b="1"/>
              <a:t>Language Paper 1</a:t>
            </a:r>
            <a:endParaRPr lang="en-US" b="1">
              <a:cs typeface="Calibri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2F950ECC-8685-4D78-A750-2E4AA0D4C423}"/>
              </a:ext>
            </a:extLst>
          </p:cNvPr>
          <p:cNvSpPr txBox="1"/>
          <p:nvPr/>
        </p:nvSpPr>
        <p:spPr>
          <a:xfrm rot="16200000">
            <a:off x="2355414" y="6965980"/>
            <a:ext cx="1223125" cy="882935"/>
          </a:xfrm>
          <a:prstGeom prst="rect">
            <a:avLst/>
          </a:prstGeom>
          <a:solidFill>
            <a:srgbClr val="FF99FF"/>
          </a:solidFill>
        </p:spPr>
        <p:txBody>
          <a:bodyPr wrap="square" lIns="51435" tIns="25718" rIns="51435" bIns="25718" rtlCol="0" anchor="t">
            <a:spAutoFit/>
          </a:bodyPr>
          <a:lstStyle/>
          <a:p>
            <a:pPr algn="ctr"/>
            <a:r>
              <a:rPr lang="en-US" b="1" i="1"/>
              <a:t>A Christmas Carol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31CFDA40-997F-4D2E-B024-2BF1D2F5BBB6}"/>
              </a:ext>
            </a:extLst>
          </p:cNvPr>
          <p:cNvSpPr txBox="1"/>
          <p:nvPr/>
        </p:nvSpPr>
        <p:spPr>
          <a:xfrm rot="16080000">
            <a:off x="3391314" y="6859330"/>
            <a:ext cx="1310854" cy="975268"/>
          </a:xfrm>
          <a:prstGeom prst="rect">
            <a:avLst/>
          </a:prstGeom>
          <a:solidFill>
            <a:srgbClr val="FF99FF"/>
          </a:solidFill>
        </p:spPr>
        <p:txBody>
          <a:bodyPr wrap="square" lIns="51435" tIns="25718" rIns="51435" bIns="25718" rtlCol="0" anchor="t">
            <a:spAutoFit/>
          </a:bodyPr>
          <a:lstStyle/>
          <a:p>
            <a:pPr algn="ctr"/>
            <a:r>
              <a:rPr lang="en-US" sz="2000" b="1" i="1"/>
              <a:t>An Inspector Calls</a:t>
            </a:r>
            <a:endParaRPr lang="en-US" sz="2000" b="1">
              <a:cs typeface="Calibri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8C7E805A-461E-49BF-AB5F-7DD3D172FDFD}"/>
              </a:ext>
            </a:extLst>
          </p:cNvPr>
          <p:cNvSpPr txBox="1"/>
          <p:nvPr/>
        </p:nvSpPr>
        <p:spPr>
          <a:xfrm rot="15900000">
            <a:off x="4327934" y="7163538"/>
            <a:ext cx="1231442" cy="480967"/>
          </a:xfrm>
          <a:prstGeom prst="rect">
            <a:avLst/>
          </a:prstGeom>
          <a:solidFill>
            <a:srgbClr val="FF99FF"/>
          </a:solidFill>
        </p:spPr>
        <p:txBody>
          <a:bodyPr wrap="square" lIns="51435" tIns="25718" rIns="51435" bIns="25718" rtlCol="0" anchor="t">
            <a:spAutoFit/>
          </a:bodyPr>
          <a:lstStyle/>
          <a:p>
            <a:pPr algn="ctr"/>
            <a:r>
              <a:rPr lang="en-US" sz="2000" b="1" dirty="0">
                <a:cs typeface="Calibri"/>
              </a:rPr>
              <a:t>Macbeth</a:t>
            </a:r>
          </a:p>
          <a:p>
            <a:pPr algn="ctr"/>
            <a:endParaRPr lang="en-US" sz="750" b="1" dirty="0">
              <a:ea typeface="Calibri"/>
              <a:cs typeface="Calibri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62AB15F9-488C-4994-A1AF-AF0D836AC853}"/>
              </a:ext>
            </a:extLst>
          </p:cNvPr>
          <p:cNvSpPr txBox="1"/>
          <p:nvPr/>
        </p:nvSpPr>
        <p:spPr>
          <a:xfrm rot="16200000">
            <a:off x="2674786" y="8496990"/>
            <a:ext cx="1245118" cy="790602"/>
          </a:xfrm>
          <a:prstGeom prst="rect">
            <a:avLst/>
          </a:prstGeom>
          <a:solidFill>
            <a:srgbClr val="FF0066"/>
          </a:solidFill>
        </p:spPr>
        <p:txBody>
          <a:bodyPr wrap="square" lIns="51435" tIns="25718" rIns="51435" bIns="25718" rtlCol="0" anchor="t">
            <a:spAutoFit/>
          </a:bodyPr>
          <a:lstStyle/>
          <a:p>
            <a:pPr algn="ctr"/>
            <a:r>
              <a:rPr lang="en-US" sz="1600"/>
              <a:t>P</a:t>
            </a:r>
            <a:r>
              <a:rPr lang="en-US" sz="1600" b="1"/>
              <a:t>ower &amp;</a:t>
            </a:r>
            <a:r>
              <a:rPr lang="en-US" sz="1600"/>
              <a:t> </a:t>
            </a:r>
            <a:r>
              <a:rPr lang="en-US" sz="1600" b="1"/>
              <a:t>Conflict Poetry</a:t>
            </a:r>
            <a:endParaRPr lang="en-US" sz="1600" b="1">
              <a:cs typeface="Calibri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C4F58E5A-D006-475B-A561-D05B7DBD3970}"/>
              </a:ext>
            </a:extLst>
          </p:cNvPr>
          <p:cNvSpPr txBox="1"/>
          <p:nvPr/>
        </p:nvSpPr>
        <p:spPr>
          <a:xfrm rot="16606116">
            <a:off x="4000843" y="8617021"/>
            <a:ext cx="1145017" cy="605936"/>
          </a:xfrm>
          <a:prstGeom prst="rect">
            <a:avLst/>
          </a:prstGeom>
          <a:solidFill>
            <a:srgbClr val="FF0066"/>
          </a:solidFill>
        </p:spPr>
        <p:txBody>
          <a:bodyPr wrap="square" lIns="51435" tIns="25718" rIns="51435" bIns="25718" rtlCol="0" anchor="t">
            <a:spAutoFit/>
          </a:bodyPr>
          <a:lstStyle/>
          <a:p>
            <a:pPr algn="ctr"/>
            <a:r>
              <a:rPr lang="en-US" b="1">
                <a:cs typeface="Calibri"/>
              </a:rPr>
              <a:t>Unseen Poetry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DC821D39-8259-4D42-8637-3A698BD45BE7}"/>
              </a:ext>
            </a:extLst>
          </p:cNvPr>
          <p:cNvSpPr txBox="1"/>
          <p:nvPr/>
        </p:nvSpPr>
        <p:spPr>
          <a:xfrm rot="16200000">
            <a:off x="5057655" y="8472546"/>
            <a:ext cx="1208454" cy="882935"/>
          </a:xfrm>
          <a:prstGeom prst="rect">
            <a:avLst/>
          </a:prstGeom>
          <a:solidFill>
            <a:srgbClr val="FF0066"/>
          </a:solidFill>
        </p:spPr>
        <p:txBody>
          <a:bodyPr wrap="square" lIns="51435" tIns="25718" rIns="51435" bIns="25718" rtlCol="0" anchor="t">
            <a:spAutoFit/>
          </a:bodyPr>
          <a:lstStyle/>
          <a:p>
            <a:pPr algn="ctr"/>
            <a:endParaRPr lang="en-US" b="1"/>
          </a:p>
          <a:p>
            <a:pPr algn="ctr"/>
            <a:r>
              <a:rPr lang="en-US" b="1"/>
              <a:t>GCSE Revision</a:t>
            </a:r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1C4A63-1C6A-6782-E32C-A254F8B1411C}"/>
              </a:ext>
            </a:extLst>
          </p:cNvPr>
          <p:cNvSpPr txBox="1"/>
          <p:nvPr/>
        </p:nvSpPr>
        <p:spPr>
          <a:xfrm rot="16200000">
            <a:off x="1404894" y="4109054"/>
            <a:ext cx="1177126" cy="60593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51435" tIns="25718" rIns="51435" bIns="25718" rtlCol="0" anchor="t">
            <a:spAutoFit/>
          </a:bodyPr>
          <a:lstStyle/>
          <a:p>
            <a:pPr algn="ctr"/>
            <a:r>
              <a:rPr lang="en-US" b="1"/>
              <a:t>The Hate U Give</a:t>
            </a:r>
            <a:endParaRPr lang="en-US"/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9AE7E207-8C61-6B61-BC37-06B32DC299B7}"/>
              </a:ext>
            </a:extLst>
          </p:cNvPr>
          <p:cNvSpPr txBox="1"/>
          <p:nvPr/>
        </p:nvSpPr>
        <p:spPr>
          <a:xfrm rot="6000000" flipV="1">
            <a:off x="1518264" y="8602969"/>
            <a:ext cx="1172648" cy="605936"/>
          </a:xfrm>
          <a:prstGeom prst="rect">
            <a:avLst/>
          </a:prstGeom>
          <a:solidFill>
            <a:srgbClr val="FF0066"/>
          </a:solidFill>
        </p:spPr>
        <p:txBody>
          <a:bodyPr wrap="square" lIns="51435" tIns="25718" rIns="51435" bIns="25718" rtlCol="0" anchor="t">
            <a:spAutoFit/>
          </a:bodyPr>
          <a:lstStyle/>
          <a:p>
            <a:pPr algn="ctr"/>
            <a:r>
              <a:rPr lang="en-US" b="1"/>
              <a:t>Language Paper  2 </a:t>
            </a:r>
            <a:endParaRPr lang="en-US" b="1">
              <a:cs typeface="Calibri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BAF11921-B5A6-2329-6E76-CACF039CC04B}"/>
              </a:ext>
            </a:extLst>
          </p:cNvPr>
          <p:cNvSpPr txBox="1"/>
          <p:nvPr/>
        </p:nvSpPr>
        <p:spPr>
          <a:xfrm rot="-5400000">
            <a:off x="3012731" y="4175169"/>
            <a:ext cx="1246529" cy="4828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51435" tIns="25718" rIns="51435" bIns="25718" rtlCol="0" anchor="t">
            <a:spAutoFit/>
          </a:bodyPr>
          <a:lstStyle/>
          <a:p>
            <a:pPr algn="ctr"/>
            <a:r>
              <a:rPr lang="en-US" sz="1400" b="1" dirty="0">
                <a:ea typeface="Calibri"/>
                <a:cs typeface="Calibri"/>
              </a:rPr>
              <a:t> Poetry </a:t>
            </a:r>
            <a:endParaRPr lang="en-US" sz="1400">
              <a:ea typeface="Calibri"/>
              <a:cs typeface="Calibri"/>
            </a:endParaRPr>
          </a:p>
          <a:p>
            <a:pPr algn="ctr"/>
            <a:r>
              <a:rPr lang="en-US" sz="1400" b="1" dirty="0">
                <a:ea typeface="Calibri"/>
                <a:cs typeface="Calibri"/>
              </a:rPr>
              <a:t>Relationships</a:t>
            </a:r>
            <a:endParaRPr lang="en-US" sz="1400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18E7E3AB-5459-E570-603C-A1F4F425F0B3}"/>
              </a:ext>
            </a:extLst>
          </p:cNvPr>
          <p:cNvSpPr txBox="1"/>
          <p:nvPr/>
        </p:nvSpPr>
        <p:spPr>
          <a:xfrm rot="16200000">
            <a:off x="3103085" y="5553641"/>
            <a:ext cx="1247707" cy="788743"/>
          </a:xfrm>
          <a:prstGeom prst="rect">
            <a:avLst/>
          </a:prstGeom>
          <a:solidFill>
            <a:schemeClr val="accent4"/>
          </a:solidFill>
        </p:spPr>
        <p:txBody>
          <a:bodyPr wrap="square" lIns="51435" tIns="25718" rIns="51435" bIns="25718" rtlCol="0" anchor="t">
            <a:spAutoFit/>
          </a:bodyPr>
          <a:lstStyle/>
          <a:p>
            <a:pPr algn="ctr"/>
            <a:r>
              <a:rPr lang="en-US" sz="2000" b="1">
                <a:ea typeface="Calibri"/>
                <a:cs typeface="Calibri" panose="020F0502020204030204"/>
              </a:rPr>
              <a:t>Emotions Poetry </a:t>
            </a:r>
          </a:p>
          <a:p>
            <a:pPr algn="ctr"/>
            <a:endParaRPr lang="en-US" sz="788" b="1">
              <a:ea typeface="Calibri"/>
              <a:cs typeface="Calibri" panose="020F0502020204030204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C23A2A7-F022-9B57-6671-7B26ADAA8FC2}"/>
              </a:ext>
            </a:extLst>
          </p:cNvPr>
          <p:cNvSpPr txBox="1"/>
          <p:nvPr/>
        </p:nvSpPr>
        <p:spPr>
          <a:xfrm rot="16200000">
            <a:off x="5195037" y="7012568"/>
            <a:ext cx="1231442" cy="782908"/>
          </a:xfrm>
          <a:prstGeom prst="rect">
            <a:avLst/>
          </a:prstGeom>
          <a:solidFill>
            <a:srgbClr val="FF99FF"/>
          </a:solidFill>
        </p:spPr>
        <p:txBody>
          <a:bodyPr wrap="square" lIns="51435" tIns="25718" rIns="51435" bIns="25718" rtlCol="0" anchor="t">
            <a:spAutoFit/>
          </a:bodyPr>
          <a:lstStyle/>
          <a:p>
            <a:pPr algn="ctr"/>
            <a:r>
              <a:rPr lang="en-US" sz="2000" b="1" dirty="0">
                <a:cs typeface="Calibri"/>
              </a:rPr>
              <a:t>Spoken Language</a:t>
            </a:r>
          </a:p>
          <a:p>
            <a:pPr algn="ctr"/>
            <a:endParaRPr lang="en-US" sz="750" b="1" dirty="0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78812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ac3cd1c-3d30-4aa3-9d6c-31b1c1640ef0" xsi:nil="true"/>
    <SharedWithUsers xmlns="5ac3cd1c-3d30-4aa3-9d6c-31b1c1640ef0">
      <UserInfo>
        <DisplayName>Denise Hasemore</DisplayName>
        <AccountId>3569</AccountId>
        <AccountType/>
      </UserInfo>
    </SharedWithUsers>
    <lcf76f155ced4ddcb4097134ff3c332f xmlns="f4607e39-8595-4098-8479-6f15908fb3fe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B0CF655767ED4EA94916B52FAE0252" ma:contentTypeVersion="16" ma:contentTypeDescription="Create a new document." ma:contentTypeScope="" ma:versionID="9d1fafb07764279e1a9a23c1181933fe">
  <xsd:schema xmlns:xsd="http://www.w3.org/2001/XMLSchema" xmlns:xs="http://www.w3.org/2001/XMLSchema" xmlns:p="http://schemas.microsoft.com/office/2006/metadata/properties" xmlns:ns2="f4607e39-8595-4098-8479-6f15908fb3fe" xmlns:ns3="5ac3cd1c-3d30-4aa3-9d6c-31b1c1640ef0" targetNamespace="http://schemas.microsoft.com/office/2006/metadata/properties" ma:root="true" ma:fieldsID="1cec1b33baed0bc9bda7ea12a70b463d" ns2:_="" ns3:_="">
    <xsd:import namespace="f4607e39-8595-4098-8479-6f15908fb3fe"/>
    <xsd:import namespace="5ac3cd1c-3d30-4aa3-9d6c-31b1c1640e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607e39-8595-4098-8479-6f15908fb3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b71a1524-f3e6-41df-8974-f4dfb8ac6ff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c3cd1c-3d30-4aa3-9d6c-31b1c1640ef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2f14fbdf-ee58-4047-ae73-b4f512cb14a5}" ma:internalName="TaxCatchAll" ma:showField="CatchAllData" ma:web="5ac3cd1c-3d30-4aa3-9d6c-31b1c1640ef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284D609-AA5B-4F9C-B6DE-E83452FFF06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614C56C-7C6A-4532-875A-0A6554908AA0}">
  <ds:schemaRefs>
    <ds:schemaRef ds:uri="4165aed5-6cf0-4e11-9faa-80d0b8bebff4"/>
    <ds:schemaRef ds:uri="5ac3cd1c-3d30-4aa3-9d6c-31b1c1640ef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f4607e39-8595-4098-8479-6f15908fb3fe"/>
  </ds:schemaRefs>
</ds:datastoreItem>
</file>

<file path=customXml/itemProps3.xml><?xml version="1.0" encoding="utf-8"?>
<ds:datastoreItem xmlns:ds="http://schemas.openxmlformats.org/officeDocument/2006/customXml" ds:itemID="{A0020637-64FA-48B6-B552-B0D514E24F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4607e39-8595-4098-8479-6f15908fb3fe"/>
    <ds:schemaRef ds:uri="5ac3cd1c-3d30-4aa3-9d6c-31b1c1640e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2013 - 2022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s.waghorn</dc:creator>
  <cp:revision>51</cp:revision>
  <cp:lastPrinted>2022-03-31T11:19:38Z</cp:lastPrinted>
  <dcterms:created xsi:type="dcterms:W3CDTF">2022-03-31T11:05:11Z</dcterms:created>
  <dcterms:modified xsi:type="dcterms:W3CDTF">2025-03-25T11:25:43Z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0x0101002AB0CF655767ED4EA94916B52FAE0252</vt:lpwstr>
  </property>
  <property fmtid="{D5CDD505-2E9C-101B-9397-08002B2CF9AE}" pid="3" name="MediaServiceImageTags">
    <vt:lpwstr/>
  </property>
  <property fmtid="{D5CDD505-2E9C-101B-9397-08002B2CF9AE}" pid="4" name="Order">
    <vt:r8>23702100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ComplianceAssetId">
    <vt:lpwstr/>
  </property>
  <property fmtid="{D5CDD505-2E9C-101B-9397-08002B2CF9AE}" pid="10" name="TemplateUrl">
    <vt:lpwstr/>
  </property>
  <property fmtid="{D5CDD505-2E9C-101B-9397-08002B2CF9AE}" pid="11" name="_ExtendedDescription">
    <vt:lpwstr/>
  </property>
  <property fmtid="{D5CDD505-2E9C-101B-9397-08002B2CF9AE}" pid="12" name="TriggerFlowInfo">
    <vt:lpwstr/>
  </property>
</Properties>
</file>