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84" r:id="rId6"/>
  </p:sldMasterIdLst>
  <p:notesMasterIdLst>
    <p:notesMasterId r:id="rId24"/>
  </p:notesMasterIdLst>
  <p:sldIdLst>
    <p:sldId id="256" r:id="rId7"/>
    <p:sldId id="621" r:id="rId8"/>
    <p:sldId id="622" r:id="rId9"/>
    <p:sldId id="623" r:id="rId10"/>
    <p:sldId id="631" r:id="rId11"/>
    <p:sldId id="730" r:id="rId12"/>
    <p:sldId id="729" r:id="rId13"/>
    <p:sldId id="627" r:id="rId14"/>
    <p:sldId id="628" r:id="rId15"/>
    <p:sldId id="629" r:id="rId16"/>
    <p:sldId id="731" r:id="rId17"/>
    <p:sldId id="737" r:id="rId18"/>
    <p:sldId id="738" r:id="rId19"/>
    <p:sldId id="740" r:id="rId20"/>
    <p:sldId id="736" r:id="rId21"/>
    <p:sldId id="601" r:id="rId22"/>
    <p:sldId id="40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BD113E-AB4E-D874-9315-1DDF7A0A364F}" name="Emily Adkins" initials="EA" userId="221ef2226ed9685a" providerId="Windows Live"/>
  <p188:author id="{08C2F381-1777-245C-43F7-FBA3957C2FC2}" name="Kate Garlick" initials="KG" userId="247d839a940f1946"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abel McDonald" initials="AM" lastIdx="32" clrIdx="0">
    <p:extLst>
      <p:ext uri="{19B8F6BF-5375-455C-9EA6-DF929625EA0E}">
        <p15:presenceInfo xmlns:p15="http://schemas.microsoft.com/office/powerpoint/2012/main" userId="df39f375605b57fc" providerId="Windows Live"/>
      </p:ext>
    </p:extLst>
  </p:cmAuthor>
  <p:cmAuthor id="2" name="Kate Garlick" initials="KG" lastIdx="7" clrIdx="1">
    <p:extLst>
      <p:ext uri="{19B8F6BF-5375-455C-9EA6-DF929625EA0E}">
        <p15:presenceInfo xmlns:p15="http://schemas.microsoft.com/office/powerpoint/2012/main" userId="247d839a940f19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566D0"/>
    <a:srgbClr val="ECDFF5"/>
    <a:srgbClr val="85CBFF"/>
    <a:srgbClr val="C9F0EF"/>
    <a:srgbClr val="ABDBFF"/>
    <a:srgbClr val="ECFAF9"/>
    <a:srgbClr val="E1F7F6"/>
    <a:srgbClr val="FE6F6E"/>
    <a:srgbClr val="FFD9E7"/>
    <a:srgbClr val="FF89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36A084-72A8-A0D9-530E-C5908CE9A8C8}" v="1" dt="2026-04-27T09:07:31.6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5" autoAdjust="0"/>
    <p:restoredTop sz="69976" autoAdjust="0"/>
  </p:normalViewPr>
  <p:slideViewPr>
    <p:cSldViewPr snapToGrid="0">
      <p:cViewPr varScale="1">
        <p:scale>
          <a:sx n="90" d="100"/>
          <a:sy n="90" d="100"/>
        </p:scale>
        <p:origin x="1596" y="96"/>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CAC97-46B4-4203-B359-6F6C3FB6D647}" type="datetimeFigureOut">
              <a:rPr lang="en-GB" smtClean="0"/>
              <a:t>27/04/2026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460CA-E4DF-44B0-820C-F2AC221EA031}" type="slidenum">
              <a:rPr lang="en-GB" smtClean="0"/>
              <a:t>‹#›</a:t>
            </a:fld>
            <a:endParaRPr lang="en-GB"/>
          </a:p>
        </p:txBody>
      </p:sp>
    </p:spTree>
    <p:extLst>
      <p:ext uri="{BB962C8B-B14F-4D97-AF65-F5344CB8AC3E}">
        <p14:creationId xmlns:p14="http://schemas.microsoft.com/office/powerpoint/2010/main" val="4202292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dirty="0"/>
          </a:p>
          <a:p>
            <a:r>
              <a:rPr lang="en-GB" dirty="0"/>
              <a:t>Students may have heard people discuss ‘what is a career’ in the following ways:</a:t>
            </a:r>
          </a:p>
          <a:p>
            <a:pPr marL="228600" indent="-228600">
              <a:buAutoNum type="arabicPeriod"/>
            </a:pPr>
            <a:r>
              <a:rPr lang="en-GB" b="1" dirty="0"/>
              <a:t>A job: </a:t>
            </a:r>
            <a:r>
              <a:rPr lang="en-GB" dirty="0"/>
              <a:t>A career is where you stay in the same type of job for a long time.</a:t>
            </a:r>
          </a:p>
          <a:p>
            <a:pPr marL="228600" indent="-228600">
              <a:buAutoNum type="arabicPeriod"/>
            </a:pPr>
            <a:r>
              <a:rPr lang="en-GB" b="1" dirty="0"/>
              <a:t>A career ladder: </a:t>
            </a:r>
            <a:r>
              <a:rPr lang="en-GB" dirty="0"/>
              <a:t>A career is when you move up a career ladder and gain more money or responsibility.</a:t>
            </a:r>
          </a:p>
          <a:p>
            <a:pPr marL="228600" indent="-228600">
              <a:buAutoNum type="arabicPeriod"/>
            </a:pPr>
            <a:r>
              <a:rPr lang="en-GB" b="1" dirty="0"/>
              <a:t>A career path: </a:t>
            </a:r>
            <a:r>
              <a:rPr lang="en-GB" dirty="0"/>
              <a:t>A career is where you progress on a clear career path within one industry.</a:t>
            </a:r>
          </a:p>
          <a:p>
            <a:pPr marL="228600" indent="-228600">
              <a:buAutoNum type="arabicPeriod"/>
            </a:pPr>
            <a:r>
              <a:rPr lang="en-GB" b="1" dirty="0"/>
              <a:t>A career journey: </a:t>
            </a:r>
            <a:r>
              <a:rPr lang="en-GB" dirty="0"/>
              <a:t>A career is a journey through life, learning and work (CDI, 2022). You can change direction into different jobs or industries.</a:t>
            </a:r>
          </a:p>
          <a:p>
            <a:pPr marL="228600" indent="-228600">
              <a:buAutoNum type="arabicPeriod"/>
            </a:pPr>
            <a:endParaRPr lang="en-GB" dirty="0"/>
          </a:p>
          <a:p>
            <a:pPr marL="0" indent="0">
              <a:buNone/>
            </a:pPr>
            <a:r>
              <a:rPr lang="en-GB" dirty="0"/>
              <a:t>Students may be less familiar with the final definition but this is how career is defined by the CDI in the Career Development Framework.</a:t>
            </a:r>
          </a:p>
          <a:p>
            <a:pPr marL="0" indent="0">
              <a:buNone/>
            </a:pPr>
            <a:endParaRPr lang="en-GB" dirty="0"/>
          </a:p>
          <a:p>
            <a:pPr marL="0" indent="0">
              <a:buNone/>
            </a:pPr>
            <a:r>
              <a:rPr lang="en-GB" b="1" dirty="0"/>
              <a:t>Write down which definition you prefer and why?</a:t>
            </a:r>
          </a:p>
          <a:p>
            <a:pPr marL="171450" indent="-171450">
              <a:buFont typeface="Arial" panose="020B0604020202020204" pitchFamily="34" charset="0"/>
              <a:buChar char="•"/>
            </a:pPr>
            <a:r>
              <a:rPr lang="en-GB" dirty="0"/>
              <a:t>Students may have different answers but click to the next slide to show why the final definition might be the most helpful to them.</a:t>
            </a:r>
          </a:p>
        </p:txBody>
      </p:sp>
      <p:sp>
        <p:nvSpPr>
          <p:cNvPr id="4" name="Slide Number Placeholder 3"/>
          <p:cNvSpPr>
            <a:spLocks noGrp="1"/>
          </p:cNvSpPr>
          <p:nvPr>
            <p:ph type="sldNum" sz="quarter" idx="5"/>
          </p:nvPr>
        </p:nvSpPr>
        <p:spPr/>
        <p:txBody>
          <a:bodyPr/>
          <a:lstStyle/>
          <a:p>
            <a:fld id="{EF8460CA-E4DF-44B0-820C-F2AC221EA031}" type="slidenum">
              <a:rPr lang="en-GB" smtClean="0"/>
              <a:t>3</a:t>
            </a:fld>
            <a:endParaRPr lang="en-GB"/>
          </a:p>
        </p:txBody>
      </p:sp>
    </p:spTree>
    <p:extLst>
      <p:ext uri="{BB962C8B-B14F-4D97-AF65-F5344CB8AC3E}">
        <p14:creationId xmlns:p14="http://schemas.microsoft.com/office/powerpoint/2010/main" val="1742356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u="sng" dirty="0"/>
          </a:p>
          <a:p>
            <a:r>
              <a:rPr lang="en-GB" b="1" u="none" dirty="0"/>
              <a:t>Pick at least one of the jobs you’ve chosen.</a:t>
            </a:r>
          </a:p>
          <a:p>
            <a:r>
              <a:rPr lang="en-GB" b="1" u="none" dirty="0"/>
              <a:t>E.G. </a:t>
            </a:r>
          </a:p>
          <a:p>
            <a:r>
              <a:rPr lang="en-GB" u="none" dirty="0"/>
              <a:t>Sector: Medicine </a:t>
            </a:r>
          </a:p>
          <a:p>
            <a:r>
              <a:rPr lang="en-GB" u="none" dirty="0"/>
              <a:t>Job 2: A&amp;E Nurse</a:t>
            </a:r>
          </a:p>
          <a:p>
            <a:endParaRPr lang="en-GB" u="none" dirty="0"/>
          </a:p>
          <a:p>
            <a:r>
              <a:rPr lang="en-GB" b="1" u="none" dirty="0"/>
              <a:t>Then write down:</a:t>
            </a:r>
          </a:p>
          <a:p>
            <a:r>
              <a:rPr lang="en-GB" u="none" dirty="0"/>
              <a:t>One </a:t>
            </a:r>
            <a:r>
              <a:rPr lang="en-GB" b="1" u="none" dirty="0"/>
              <a:t>skill</a:t>
            </a:r>
            <a:r>
              <a:rPr lang="en-GB" u="none" dirty="0"/>
              <a:t> you need for the job - (E.G. Nurse: Caring)</a:t>
            </a:r>
          </a:p>
          <a:p>
            <a:r>
              <a:rPr lang="en-GB" u="none" dirty="0"/>
              <a:t>One </a:t>
            </a:r>
            <a:r>
              <a:rPr lang="en-GB" b="1" u="none" dirty="0"/>
              <a:t>reward</a:t>
            </a:r>
            <a:r>
              <a:rPr lang="en-GB" u="none" dirty="0"/>
              <a:t> for doing this job - (E.G. Nurse: Helping others and saving lives)</a:t>
            </a:r>
          </a:p>
          <a:p>
            <a:r>
              <a:rPr lang="en-GB" u="none" dirty="0"/>
              <a:t>One </a:t>
            </a:r>
            <a:r>
              <a:rPr lang="en-GB" b="1" u="none" dirty="0"/>
              <a:t>challenge</a:t>
            </a:r>
            <a:r>
              <a:rPr lang="en-GB" u="none" dirty="0"/>
              <a:t> that comes with doing this job - (E.G. Nurse: Long hours and shift work in a hospital A&amp;E department. Stressful situations that could be emotionally challenging).</a:t>
            </a:r>
          </a:p>
          <a:p>
            <a:endParaRPr lang="en-GB" dirty="0"/>
          </a:p>
          <a:p>
            <a:r>
              <a:rPr lang="en-GB" b="1" dirty="0"/>
              <a:t>If you have more time, get students to repeat this exercise with another job.</a:t>
            </a:r>
          </a:p>
          <a:p>
            <a:endParaRPr lang="en-GB" b="0" i="1" dirty="0"/>
          </a:p>
          <a:p>
            <a:r>
              <a:rPr lang="en-GB" b="0" i="1" dirty="0"/>
              <a:t>Students can view more information about jobs and skills required within Careers library profiles on the Careers library.</a:t>
            </a:r>
          </a:p>
        </p:txBody>
      </p:sp>
      <p:sp>
        <p:nvSpPr>
          <p:cNvPr id="4" name="Slide Number Placeholder 3"/>
          <p:cNvSpPr>
            <a:spLocks noGrp="1"/>
          </p:cNvSpPr>
          <p:nvPr>
            <p:ph type="sldNum" sz="quarter" idx="5"/>
          </p:nvPr>
        </p:nvSpPr>
        <p:spPr/>
        <p:txBody>
          <a:bodyPr/>
          <a:lstStyle/>
          <a:p>
            <a:fld id="{EF8460CA-E4DF-44B0-820C-F2AC221EA031}" type="slidenum">
              <a:rPr lang="en-GB" smtClean="0"/>
              <a:t>12</a:t>
            </a:fld>
            <a:endParaRPr lang="en-GB"/>
          </a:p>
        </p:txBody>
      </p:sp>
    </p:spTree>
    <p:extLst>
      <p:ext uri="{BB962C8B-B14F-4D97-AF65-F5344CB8AC3E}">
        <p14:creationId xmlns:p14="http://schemas.microsoft.com/office/powerpoint/2010/main" val="2701475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u="sng" dirty="0"/>
          </a:p>
          <a:p>
            <a:pPr algn="l"/>
            <a:r>
              <a:rPr lang="en-GB" b="0" i="0" u="none" dirty="0"/>
              <a:t>A career trend is </a:t>
            </a:r>
            <a:r>
              <a:rPr lang="en-GB" b="0" i="0" dirty="0">
                <a:solidFill>
                  <a:srgbClr val="374151"/>
                </a:solidFill>
                <a:effectLst/>
                <a:latin typeface="Söhne"/>
              </a:rPr>
              <a:t>a change or shift in the way people work and pursue their careers that become popular and widespread over time.</a:t>
            </a:r>
          </a:p>
          <a:p>
            <a:pPr algn="l"/>
            <a:endParaRPr lang="en-GB" b="0" i="1" u="none" dirty="0"/>
          </a:p>
          <a:p>
            <a:pPr algn="l">
              <a:buFont typeface="+mj-lt"/>
              <a:buAutoNum type="arabicPeriod"/>
            </a:pPr>
            <a:r>
              <a:rPr lang="en-GB" b="1" i="0" dirty="0">
                <a:solidFill>
                  <a:srgbClr val="374151"/>
                </a:solidFill>
                <a:effectLst/>
                <a:latin typeface="Söhne"/>
              </a:rPr>
              <a:t> Remote Work: </a:t>
            </a:r>
            <a:r>
              <a:rPr lang="en-GB" b="0" i="0" dirty="0">
                <a:solidFill>
                  <a:srgbClr val="374151"/>
                </a:solidFill>
                <a:effectLst/>
                <a:latin typeface="Söhne"/>
              </a:rPr>
              <a:t>This trend means that people can do their jobs from anywhere, not just in a traditional office. They can use technology to communicate which allows them to work from home or any other location.</a:t>
            </a:r>
          </a:p>
          <a:p>
            <a:pPr algn="l">
              <a:buFont typeface="+mj-lt"/>
              <a:buAutoNum type="arabicPeriod"/>
            </a:pPr>
            <a:r>
              <a:rPr lang="en-GB" b="1" i="0" dirty="0">
                <a:solidFill>
                  <a:srgbClr val="374151"/>
                </a:solidFill>
                <a:effectLst/>
                <a:latin typeface="Söhne"/>
              </a:rPr>
              <a:t> Artificial Intelligence: </a:t>
            </a:r>
            <a:r>
              <a:rPr lang="en-GB" b="0" i="0" dirty="0">
                <a:solidFill>
                  <a:srgbClr val="374151"/>
                </a:solidFill>
                <a:effectLst/>
                <a:latin typeface="Söhne"/>
              </a:rPr>
              <a:t>Artificial intelligence, or AI, is the use of computers to do things that usually need humans to do them. As AI technology becomes more advanced, it may replace some human jobs, especially in industries like manufacturing or finance.</a:t>
            </a:r>
          </a:p>
          <a:p>
            <a:pPr algn="l">
              <a:buFont typeface="+mj-lt"/>
              <a:buAutoNum type="arabicPeriod"/>
            </a:pPr>
            <a:r>
              <a:rPr lang="en-GB" b="1" i="0" dirty="0">
                <a:solidFill>
                  <a:srgbClr val="374151"/>
                </a:solidFill>
                <a:effectLst/>
                <a:latin typeface="Söhne"/>
              </a:rPr>
              <a:t> Protecting the planet: </a:t>
            </a:r>
            <a:r>
              <a:rPr lang="en-GB" b="0" i="0" dirty="0">
                <a:solidFill>
                  <a:srgbClr val="374151"/>
                </a:solidFill>
                <a:effectLst/>
                <a:latin typeface="Söhne"/>
              </a:rPr>
              <a:t>Being sustainable is about doing things that protect the environment and preserve natural resources. More and more companies realise how important it is to look after the planet. </a:t>
            </a:r>
          </a:p>
          <a:p>
            <a:pPr algn="l">
              <a:lnSpc>
                <a:spcPct val="107000"/>
              </a:lnSpc>
            </a:pPr>
            <a:r>
              <a:rPr lang="en-GB" sz="1200" b="1" kern="100" dirty="0">
                <a:latin typeface="Open Sans" panose="020B0606030504020204" pitchFamily="34" charset="0"/>
                <a:ea typeface="Calibri" panose="020F0502020204030204" pitchFamily="34" charset="0"/>
                <a:cs typeface="Times New Roman" panose="02020603050405020304" pitchFamily="18" charset="0"/>
              </a:rPr>
              <a:t>4. Upskilling: </a:t>
            </a:r>
            <a:r>
              <a:rPr lang="en-GB" sz="1200" kern="100" dirty="0">
                <a:latin typeface="Open Sans" panose="020B0606030504020204" pitchFamily="34" charset="0"/>
                <a:ea typeface="Calibri" panose="020F0502020204030204" pitchFamily="34" charset="0"/>
                <a:cs typeface="Times New Roman" panose="02020603050405020304" pitchFamily="18" charset="0"/>
              </a:rPr>
              <a:t>Employers are providing opportunities for workers to learn new skills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u="sng" dirty="0"/>
          </a:p>
        </p:txBody>
      </p:sp>
      <p:sp>
        <p:nvSpPr>
          <p:cNvPr id="4" name="Slide Number Placeholder 3"/>
          <p:cNvSpPr>
            <a:spLocks noGrp="1"/>
          </p:cNvSpPr>
          <p:nvPr>
            <p:ph type="sldNum" sz="quarter" idx="5"/>
          </p:nvPr>
        </p:nvSpPr>
        <p:spPr/>
        <p:txBody>
          <a:bodyPr/>
          <a:lstStyle/>
          <a:p>
            <a:fld id="{EF8460CA-E4DF-44B0-820C-F2AC221EA031}" type="slidenum">
              <a:rPr lang="en-GB" smtClean="0"/>
              <a:t>13</a:t>
            </a:fld>
            <a:endParaRPr lang="en-GB"/>
          </a:p>
        </p:txBody>
      </p:sp>
    </p:spTree>
    <p:extLst>
      <p:ext uri="{BB962C8B-B14F-4D97-AF65-F5344CB8AC3E}">
        <p14:creationId xmlns:p14="http://schemas.microsoft.com/office/powerpoint/2010/main" val="1540999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u="sng" dirty="0"/>
          </a:p>
          <a:p>
            <a:pPr algn="l"/>
            <a:r>
              <a:rPr lang="en-GB" b="0" i="0" u="none" dirty="0"/>
              <a:t>A career trend is </a:t>
            </a:r>
            <a:r>
              <a:rPr lang="en-GB" b="0" i="0" dirty="0">
                <a:solidFill>
                  <a:srgbClr val="374151"/>
                </a:solidFill>
                <a:effectLst/>
                <a:latin typeface="Söhne"/>
              </a:rPr>
              <a:t>a change or shift in the way people work and pursue their careers that become popular and widespread over time.</a:t>
            </a:r>
          </a:p>
          <a:p>
            <a:pPr algn="l"/>
            <a:endParaRPr lang="en-GB" b="0" i="1" u="none" dirty="0"/>
          </a:p>
          <a:p>
            <a:pPr algn="l">
              <a:buFont typeface="+mj-lt"/>
              <a:buAutoNum type="arabicPeriod"/>
            </a:pPr>
            <a:r>
              <a:rPr lang="en-GB" b="1" i="0" dirty="0">
                <a:solidFill>
                  <a:srgbClr val="374151"/>
                </a:solidFill>
                <a:effectLst/>
                <a:latin typeface="Söhne"/>
              </a:rPr>
              <a:t> Remote Work: </a:t>
            </a:r>
            <a:r>
              <a:rPr lang="en-GB" b="0" i="0" dirty="0">
                <a:solidFill>
                  <a:srgbClr val="374151"/>
                </a:solidFill>
                <a:effectLst/>
                <a:latin typeface="Söhne"/>
              </a:rPr>
              <a:t>This trend means that people can do their jobs from anywhere, not just in a traditional office. They can use technology to communicate which allows them to work from home or any other location.</a:t>
            </a:r>
          </a:p>
          <a:p>
            <a:pPr algn="l">
              <a:buFont typeface="+mj-lt"/>
              <a:buAutoNum type="arabicPeriod"/>
            </a:pPr>
            <a:r>
              <a:rPr lang="en-GB" b="1" i="0" dirty="0">
                <a:solidFill>
                  <a:srgbClr val="374151"/>
                </a:solidFill>
                <a:effectLst/>
                <a:latin typeface="Söhne"/>
              </a:rPr>
              <a:t> Artificial Intelligence: </a:t>
            </a:r>
            <a:r>
              <a:rPr lang="en-GB" b="0" i="0" dirty="0">
                <a:solidFill>
                  <a:srgbClr val="374151"/>
                </a:solidFill>
                <a:effectLst/>
                <a:latin typeface="Söhne"/>
              </a:rPr>
              <a:t>Artificial intelligence, or AI, is the use of computers to do things that usually need humans to do them. As AI technology becomes more advanced, it may replace some human jobs, especially in industries like manufacturing or finance.</a:t>
            </a:r>
          </a:p>
          <a:p>
            <a:pPr algn="l">
              <a:buFont typeface="+mj-lt"/>
              <a:buAutoNum type="arabicPeriod"/>
            </a:pPr>
            <a:r>
              <a:rPr lang="en-GB" b="1" i="0" dirty="0">
                <a:solidFill>
                  <a:srgbClr val="374151"/>
                </a:solidFill>
                <a:effectLst/>
                <a:latin typeface="Söhne"/>
              </a:rPr>
              <a:t> Protecting the planet: </a:t>
            </a:r>
            <a:r>
              <a:rPr lang="en-GB" b="0" i="0" dirty="0">
                <a:solidFill>
                  <a:srgbClr val="374151"/>
                </a:solidFill>
                <a:effectLst/>
                <a:latin typeface="Söhne"/>
              </a:rPr>
              <a:t>Being sustainable is about doing things that protect the environment and preserve natural resources. More and more companies realise how important it is to look after the planet. </a:t>
            </a:r>
          </a:p>
          <a:p>
            <a:pPr algn="l">
              <a:lnSpc>
                <a:spcPct val="107000"/>
              </a:lnSpc>
            </a:pPr>
            <a:r>
              <a:rPr lang="en-GB" sz="1200" b="1" kern="100" dirty="0">
                <a:latin typeface="Open Sans" panose="020B0606030504020204" pitchFamily="34" charset="0"/>
                <a:ea typeface="Calibri" panose="020F0502020204030204" pitchFamily="34" charset="0"/>
                <a:cs typeface="Times New Roman" panose="02020603050405020304" pitchFamily="18" charset="0"/>
              </a:rPr>
              <a:t>4. Upskilling: </a:t>
            </a:r>
            <a:r>
              <a:rPr lang="en-GB" sz="1200" kern="100" dirty="0">
                <a:latin typeface="Open Sans" panose="020B0606030504020204" pitchFamily="34" charset="0"/>
                <a:ea typeface="Calibri" panose="020F0502020204030204" pitchFamily="34" charset="0"/>
                <a:cs typeface="Times New Roman" panose="02020603050405020304" pitchFamily="18" charset="0"/>
              </a:rPr>
              <a:t>Employers are providing opportunities for workers to learn new skills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u="sng" dirty="0"/>
          </a:p>
        </p:txBody>
      </p:sp>
      <p:sp>
        <p:nvSpPr>
          <p:cNvPr id="4" name="Slide Number Placeholder 3"/>
          <p:cNvSpPr>
            <a:spLocks noGrp="1"/>
          </p:cNvSpPr>
          <p:nvPr>
            <p:ph type="sldNum" sz="quarter" idx="5"/>
          </p:nvPr>
        </p:nvSpPr>
        <p:spPr/>
        <p:txBody>
          <a:bodyPr/>
          <a:lstStyle/>
          <a:p>
            <a:fld id="{EF8460CA-E4DF-44B0-820C-F2AC221EA031}" type="slidenum">
              <a:rPr lang="en-GB" smtClean="0"/>
              <a:t>14</a:t>
            </a:fld>
            <a:endParaRPr lang="en-GB"/>
          </a:p>
        </p:txBody>
      </p:sp>
    </p:spTree>
    <p:extLst>
      <p:ext uri="{BB962C8B-B14F-4D97-AF65-F5344CB8AC3E}">
        <p14:creationId xmlns:p14="http://schemas.microsoft.com/office/powerpoint/2010/main" val="1896457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u="sng" dirty="0"/>
          </a:p>
          <a:p>
            <a:pPr algn="l"/>
            <a:r>
              <a:rPr lang="en-GB" b="0" i="0" u="none" dirty="0"/>
              <a:t>A career trend is </a:t>
            </a:r>
            <a:r>
              <a:rPr lang="en-GB" b="0" i="0" dirty="0">
                <a:solidFill>
                  <a:srgbClr val="374151"/>
                </a:solidFill>
                <a:effectLst/>
                <a:latin typeface="Söhne"/>
              </a:rPr>
              <a:t>a change or shift in the way people work and pursue their careers that become popular and widespread over time.</a:t>
            </a:r>
          </a:p>
          <a:p>
            <a:pPr algn="l"/>
            <a:endParaRPr lang="en-GB" b="0" i="1" u="none" dirty="0"/>
          </a:p>
          <a:p>
            <a:pPr algn="l">
              <a:buFont typeface="+mj-lt"/>
              <a:buAutoNum type="arabicPeriod"/>
            </a:pPr>
            <a:r>
              <a:rPr lang="en-GB" b="1" i="0" dirty="0">
                <a:solidFill>
                  <a:srgbClr val="374151"/>
                </a:solidFill>
                <a:effectLst/>
                <a:latin typeface="Söhne"/>
              </a:rPr>
              <a:t> Remote Work: </a:t>
            </a:r>
            <a:r>
              <a:rPr lang="en-GB" b="0" i="0" dirty="0">
                <a:solidFill>
                  <a:srgbClr val="374151"/>
                </a:solidFill>
                <a:effectLst/>
                <a:latin typeface="Söhne"/>
              </a:rPr>
              <a:t>This trend means that people can do their jobs from anywhere, not just in a traditional office. They can use technology to communicate which allows them to work from home or any other location.</a:t>
            </a:r>
          </a:p>
          <a:p>
            <a:pPr algn="l">
              <a:buFont typeface="+mj-lt"/>
              <a:buAutoNum type="arabicPeriod"/>
            </a:pPr>
            <a:r>
              <a:rPr lang="en-GB" b="1" i="0" dirty="0">
                <a:solidFill>
                  <a:srgbClr val="374151"/>
                </a:solidFill>
                <a:effectLst/>
                <a:latin typeface="Söhne"/>
              </a:rPr>
              <a:t> Artificial Intelligence: </a:t>
            </a:r>
            <a:r>
              <a:rPr lang="en-GB" b="0" i="0" dirty="0">
                <a:solidFill>
                  <a:srgbClr val="374151"/>
                </a:solidFill>
                <a:effectLst/>
                <a:latin typeface="Söhne"/>
              </a:rPr>
              <a:t>Artificial intelligence, or AI, is the use of computers to do things that usually need humans to do them. As AI technology becomes more advanced, it may replace some human jobs, especially in industries like manufacturing or finance.</a:t>
            </a:r>
          </a:p>
          <a:p>
            <a:pPr algn="l">
              <a:buFont typeface="+mj-lt"/>
              <a:buAutoNum type="arabicPeriod"/>
            </a:pPr>
            <a:r>
              <a:rPr lang="en-GB" b="1" i="0" dirty="0">
                <a:solidFill>
                  <a:srgbClr val="374151"/>
                </a:solidFill>
                <a:effectLst/>
                <a:latin typeface="Söhne"/>
              </a:rPr>
              <a:t> Protecting the planet: </a:t>
            </a:r>
            <a:r>
              <a:rPr lang="en-GB" b="0" i="0" dirty="0">
                <a:solidFill>
                  <a:srgbClr val="374151"/>
                </a:solidFill>
                <a:effectLst/>
                <a:latin typeface="Söhne"/>
              </a:rPr>
              <a:t>Being sustainable is about doing things that protect the environment and preserve natural resources. More and more companies realise how important it is to look after the planet. </a:t>
            </a:r>
          </a:p>
          <a:p>
            <a:pPr algn="l">
              <a:lnSpc>
                <a:spcPct val="107000"/>
              </a:lnSpc>
            </a:pPr>
            <a:r>
              <a:rPr lang="en-GB" sz="1200" b="1" kern="100" dirty="0">
                <a:latin typeface="Open Sans" panose="020B0606030504020204" pitchFamily="34" charset="0"/>
                <a:ea typeface="Calibri" panose="020F0502020204030204" pitchFamily="34" charset="0"/>
                <a:cs typeface="Times New Roman" panose="02020603050405020304" pitchFamily="18" charset="0"/>
              </a:rPr>
              <a:t>4. Upskilling: </a:t>
            </a:r>
            <a:r>
              <a:rPr lang="en-GB" sz="1200" kern="100" dirty="0">
                <a:latin typeface="Open Sans" panose="020B0606030504020204" pitchFamily="34" charset="0"/>
                <a:ea typeface="Calibri" panose="020F0502020204030204" pitchFamily="34" charset="0"/>
                <a:cs typeface="Times New Roman" panose="02020603050405020304" pitchFamily="18" charset="0"/>
              </a:rPr>
              <a:t>Employers are providing opportunities for workers to learn new skills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u="sng" dirty="0"/>
          </a:p>
        </p:txBody>
      </p:sp>
      <p:sp>
        <p:nvSpPr>
          <p:cNvPr id="4" name="Slide Number Placeholder 3"/>
          <p:cNvSpPr>
            <a:spLocks noGrp="1"/>
          </p:cNvSpPr>
          <p:nvPr>
            <p:ph type="sldNum" sz="quarter" idx="5"/>
          </p:nvPr>
        </p:nvSpPr>
        <p:spPr/>
        <p:txBody>
          <a:bodyPr/>
          <a:lstStyle/>
          <a:p>
            <a:fld id="{EF8460CA-E4DF-44B0-820C-F2AC221EA031}" type="slidenum">
              <a:rPr lang="en-GB" smtClean="0"/>
              <a:t>15</a:t>
            </a:fld>
            <a:endParaRPr lang="en-GB"/>
          </a:p>
        </p:txBody>
      </p:sp>
    </p:spTree>
    <p:extLst>
      <p:ext uri="{BB962C8B-B14F-4D97-AF65-F5344CB8AC3E}">
        <p14:creationId xmlns:p14="http://schemas.microsoft.com/office/powerpoint/2010/main" val="3108637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b="0" i="1" u="none" dirty="0"/>
          </a:p>
        </p:txBody>
      </p:sp>
      <p:sp>
        <p:nvSpPr>
          <p:cNvPr id="4" name="Slide Number Placeholder 3"/>
          <p:cNvSpPr>
            <a:spLocks noGrp="1"/>
          </p:cNvSpPr>
          <p:nvPr>
            <p:ph type="sldNum" sz="quarter" idx="5"/>
          </p:nvPr>
        </p:nvSpPr>
        <p:spPr/>
        <p:txBody>
          <a:bodyPr/>
          <a:lstStyle/>
          <a:p>
            <a:fld id="{EF8460CA-E4DF-44B0-820C-F2AC221EA031}" type="slidenum">
              <a:rPr lang="en-GB" smtClean="0"/>
              <a:t>16</a:t>
            </a:fld>
            <a:endParaRPr lang="en-GB"/>
          </a:p>
        </p:txBody>
      </p:sp>
    </p:spTree>
    <p:extLst>
      <p:ext uri="{BB962C8B-B14F-4D97-AF65-F5344CB8AC3E}">
        <p14:creationId xmlns:p14="http://schemas.microsoft.com/office/powerpoint/2010/main" val="1740833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The purpose of this activity is for students to reflect on how they’d define career and remind them where they can go for support or further information.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How would you describe a career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r>
              <a:rPr lang="en-GB" sz="1200" i="1" dirty="0">
                <a:latin typeface="Open Sans" panose="020B0606030504020204" pitchFamily="34" charset="0"/>
                <a:ea typeface="Open Sans" panose="020B0606030504020204" pitchFamily="34" charset="0"/>
                <a:cs typeface="Open Sans" panose="020B0606030504020204" pitchFamily="34" charset="0"/>
              </a:rPr>
              <a:t>A career is a journey through life, learning and work. You can change direction into different jobs or industries.”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Good definitions highlight a career as being a </a:t>
            </a:r>
            <a:r>
              <a:rPr kumimoji="0" lang="en-GB" sz="1200" b="1" i="0" u="none" strike="noStrike" kern="1200" cap="none" spc="0" normalizeH="0" baseline="0" noProof="0" dirty="0">
                <a:ln>
                  <a:noFill/>
                </a:ln>
                <a:solidFill>
                  <a:prstClr val="black"/>
                </a:solidFill>
                <a:effectLst/>
                <a:highlight>
                  <a:srgbClr val="FFE699"/>
                </a:highlight>
                <a:uLnTx/>
                <a:uFillTx/>
                <a:latin typeface="Open Sans" panose="020B0606030504020204" pitchFamily="34" charset="0"/>
                <a:ea typeface="Open Sans" panose="020B0606030504020204" pitchFamily="34" charset="0"/>
                <a:cs typeface="Open Sans" panose="020B0606030504020204" pitchFamily="34" charset="0"/>
              </a:rPr>
              <a:t>journey</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which can take different directions, whilst p</a:t>
            </a:r>
            <a:r>
              <a:rPr kumimoji="0" lang="en-GB" sz="1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oor definitions focus on a specific job with linear progression.</a:t>
            </a:r>
          </a:p>
          <a:p>
            <a:pPr marL="171450" indent="-171450">
              <a:buFont typeface="Arial" panose="020B0604020202020204" pitchFamily="34" charset="0"/>
              <a:buChar char="•"/>
            </a:pPr>
            <a:r>
              <a:rPr lang="en-GB" dirty="0"/>
              <a:t>It gives you more freedom and opportunity.</a:t>
            </a:r>
          </a:p>
          <a:p>
            <a:pPr marL="171450" indent="-171450">
              <a:buFont typeface="Arial" panose="020B0604020202020204" pitchFamily="34" charset="0"/>
              <a:buChar char="•"/>
            </a:pPr>
            <a:r>
              <a:rPr lang="en-GB" dirty="0"/>
              <a:t>The decisions you make now do not determine your whole life. You can change your mind.</a:t>
            </a:r>
          </a:p>
          <a:p>
            <a:pPr marL="171450" indent="-171450">
              <a:buFont typeface="Arial" panose="020B0604020202020204" pitchFamily="34" charset="0"/>
              <a:buChar char="•"/>
            </a:pPr>
            <a:r>
              <a:rPr lang="en-GB" dirty="0"/>
              <a:t>You can move in different directions as your respond to life</a:t>
            </a:r>
          </a:p>
          <a:p>
            <a:pPr marL="0" indent="0">
              <a:buFont typeface="Arial" panose="020B0604020202020204" pitchFamily="34" charset="0"/>
              <a:buNone/>
            </a:pPr>
            <a:endParaRPr kumimoji="0" lang="en-GB" sz="120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kumimoji="0" lang="en-GB" sz="12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You can learn more about careers on:</a:t>
            </a:r>
          </a:p>
          <a:p>
            <a:pPr marL="171450" indent="-171450">
              <a:buFont typeface="Arial" panose="020B0604020202020204" pitchFamily="34" charset="0"/>
              <a:buChar char="•"/>
            </a:pPr>
            <a:r>
              <a:rPr kumimoji="0" lang="en-GB" sz="120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The Unifrog Careers library</a:t>
            </a:r>
          </a:p>
          <a:p>
            <a:pPr marL="171450" indent="-171450">
              <a:buFont typeface="Arial" panose="020B0604020202020204" pitchFamily="34" charset="0"/>
              <a:buChar char="•"/>
            </a:pPr>
            <a:r>
              <a:rPr kumimoji="0" lang="en-GB" sz="120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Your school careers department</a:t>
            </a:r>
          </a:p>
          <a:p>
            <a:pPr marL="171450" indent="-171450">
              <a:buFont typeface="Arial" panose="020B0604020202020204" pitchFamily="34" charset="0"/>
              <a:buChar char="•"/>
            </a:pPr>
            <a:r>
              <a:rPr kumimoji="0" lang="en-GB" sz="120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Your school careers advisor</a:t>
            </a:r>
          </a:p>
          <a:p>
            <a:pPr marL="171450" indent="-171450">
              <a:buFont typeface="Arial" panose="020B0604020202020204" pitchFamily="34" charset="0"/>
              <a:buChar char="•"/>
            </a:pPr>
            <a:r>
              <a:rPr kumimoji="0" lang="en-GB" sz="120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Talking to friends and family about their careers</a:t>
            </a:r>
          </a:p>
          <a:p>
            <a:pPr marL="171450" indent="-171450">
              <a:buFont typeface="Arial" panose="020B0604020202020204" pitchFamily="34" charset="0"/>
              <a:buChar char="•"/>
            </a:pPr>
            <a:r>
              <a:rPr kumimoji="0" lang="en-GB" sz="120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Attending in school career events, talks and workshops</a:t>
            </a:r>
          </a:p>
        </p:txBody>
      </p:sp>
      <p:sp>
        <p:nvSpPr>
          <p:cNvPr id="4" name="Slide Number Placeholder 3"/>
          <p:cNvSpPr>
            <a:spLocks noGrp="1"/>
          </p:cNvSpPr>
          <p:nvPr>
            <p:ph type="sldNum" sz="quarter" idx="5"/>
          </p:nvPr>
        </p:nvSpPr>
        <p:spPr/>
        <p:txBody>
          <a:bodyPr/>
          <a:lstStyle/>
          <a:p>
            <a:fld id="{EF8460CA-E4DF-44B0-820C-F2AC221EA031}" type="slidenum">
              <a:rPr lang="en-GB" smtClean="0"/>
              <a:t>17</a:t>
            </a:fld>
            <a:endParaRPr lang="en-GB"/>
          </a:p>
        </p:txBody>
      </p:sp>
    </p:spTree>
    <p:extLst>
      <p:ext uri="{BB962C8B-B14F-4D97-AF65-F5344CB8AC3E}">
        <p14:creationId xmlns:p14="http://schemas.microsoft.com/office/powerpoint/2010/main" val="4205748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dirty="0"/>
          </a:p>
          <a:p>
            <a:r>
              <a:rPr lang="en-GB" b="1" dirty="0"/>
              <a:t>Supporting question: </a:t>
            </a:r>
            <a:r>
              <a:rPr lang="en-GB" dirty="0"/>
              <a:t>what are the benefits of defining career as a journey?</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It gives you more freedom and opportunity.</a:t>
            </a:r>
          </a:p>
          <a:p>
            <a:pPr marL="171450" indent="-171450">
              <a:buFont typeface="Arial" panose="020B0604020202020204" pitchFamily="34" charset="0"/>
              <a:buChar char="•"/>
            </a:pPr>
            <a:r>
              <a:rPr lang="en-GB" dirty="0"/>
              <a:t>The decisions you make now do not determine your whole life. You can change your mind.</a:t>
            </a:r>
          </a:p>
          <a:p>
            <a:pPr marL="171450" indent="-171450">
              <a:buFont typeface="Arial" panose="020B0604020202020204" pitchFamily="34" charset="0"/>
              <a:buChar char="•"/>
            </a:pPr>
            <a:r>
              <a:rPr lang="en-GB" dirty="0"/>
              <a:t>You can move in different directions as your respond to life.</a:t>
            </a:r>
          </a:p>
          <a:p>
            <a:endParaRPr lang="en-GB" dirty="0"/>
          </a:p>
        </p:txBody>
      </p:sp>
      <p:sp>
        <p:nvSpPr>
          <p:cNvPr id="4" name="Slide Number Placeholder 3"/>
          <p:cNvSpPr>
            <a:spLocks noGrp="1"/>
          </p:cNvSpPr>
          <p:nvPr>
            <p:ph type="sldNum" sz="quarter" idx="5"/>
          </p:nvPr>
        </p:nvSpPr>
        <p:spPr/>
        <p:txBody>
          <a:bodyPr/>
          <a:lstStyle/>
          <a:p>
            <a:fld id="{EF8460CA-E4DF-44B0-820C-F2AC221EA031}" type="slidenum">
              <a:rPr lang="en-GB" smtClean="0"/>
              <a:t>4</a:t>
            </a:fld>
            <a:endParaRPr lang="en-GB"/>
          </a:p>
        </p:txBody>
      </p:sp>
    </p:spTree>
    <p:extLst>
      <p:ext uri="{BB962C8B-B14F-4D97-AF65-F5344CB8AC3E}">
        <p14:creationId xmlns:p14="http://schemas.microsoft.com/office/powerpoint/2010/main" val="1313700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dirty="0"/>
          </a:p>
          <a:p>
            <a:r>
              <a:rPr lang="en-GB" b="1" dirty="0"/>
              <a:t>Possible answers:</a:t>
            </a:r>
          </a:p>
          <a:p>
            <a:pPr marL="171450" indent="-171450">
              <a:buFont typeface="Arial" panose="020B0604020202020204" pitchFamily="34" charset="0"/>
              <a:buChar char="•"/>
            </a:pPr>
            <a:r>
              <a:rPr lang="en-GB" dirty="0"/>
              <a:t>Jobs/work experience</a:t>
            </a:r>
          </a:p>
          <a:p>
            <a:pPr marL="171450" indent="-171450">
              <a:buFont typeface="Arial" panose="020B0604020202020204" pitchFamily="34" charset="0"/>
              <a:buChar char="•"/>
            </a:pPr>
            <a:r>
              <a:rPr lang="en-GB" dirty="0"/>
              <a:t>Education</a:t>
            </a:r>
          </a:p>
          <a:p>
            <a:pPr marL="171450" indent="-171450">
              <a:buFont typeface="Arial" panose="020B0604020202020204" pitchFamily="34" charset="0"/>
              <a:buChar char="•"/>
            </a:pPr>
            <a:r>
              <a:rPr lang="en-GB" dirty="0"/>
              <a:t>Qualifications</a:t>
            </a:r>
          </a:p>
          <a:p>
            <a:pPr marL="171450" indent="-171450">
              <a:buFont typeface="Arial" panose="020B0604020202020204" pitchFamily="34" charset="0"/>
              <a:buChar char="•"/>
            </a:pPr>
            <a:r>
              <a:rPr lang="en-GB" dirty="0"/>
              <a:t>Enterprise activities</a:t>
            </a:r>
          </a:p>
          <a:p>
            <a:pPr marL="171450" indent="-171450">
              <a:buFont typeface="Arial" panose="020B0604020202020204" pitchFamily="34" charset="0"/>
              <a:buChar char="•"/>
            </a:pPr>
            <a:r>
              <a:rPr lang="en-GB" dirty="0"/>
              <a:t>Volunteering</a:t>
            </a:r>
          </a:p>
          <a:p>
            <a:pPr marL="171450" indent="-171450">
              <a:buFont typeface="Arial" panose="020B0604020202020204" pitchFamily="34" charset="0"/>
              <a:buChar char="•"/>
            </a:pPr>
            <a:r>
              <a:rPr lang="en-GB" dirty="0"/>
              <a:t>Your interests</a:t>
            </a:r>
          </a:p>
          <a:p>
            <a:pPr marL="171450" indent="-171450">
              <a:buFont typeface="Arial" panose="020B0604020202020204" pitchFamily="34" charset="0"/>
              <a:buChar char="•"/>
            </a:pPr>
            <a:r>
              <a:rPr lang="en-GB" dirty="0"/>
              <a:t>Achievements</a:t>
            </a:r>
          </a:p>
          <a:p>
            <a:pPr marL="171450" indent="-171450">
              <a:buFont typeface="Arial" panose="020B0604020202020204" pitchFamily="34" charset="0"/>
              <a:buChar char="•"/>
            </a:pPr>
            <a:r>
              <a:rPr lang="en-GB" dirty="0"/>
              <a:t>Your skills</a:t>
            </a:r>
          </a:p>
          <a:p>
            <a:endParaRPr lang="en-GB" dirty="0"/>
          </a:p>
          <a:p>
            <a:r>
              <a:rPr lang="en-GB" b="1" dirty="0"/>
              <a:t>Supporting exercise: </a:t>
            </a:r>
            <a:r>
              <a:rPr lang="en-GB" dirty="0"/>
              <a:t>are you surprised that any of these could be considered as part of your career journey? Which ones and why?</a:t>
            </a:r>
          </a:p>
          <a:p>
            <a:endParaRPr lang="en-GB" dirty="0"/>
          </a:p>
          <a:p>
            <a:pPr marL="171450" indent="-171450">
              <a:buFont typeface="Arial" panose="020B0604020202020204" pitchFamily="34" charset="0"/>
              <a:buChar char="•"/>
            </a:pPr>
            <a:r>
              <a:rPr lang="en-GB" dirty="0"/>
              <a:t>All of these experiences help build our understanding of who we are, what we’re good at, what we like doing and where our strengths lie. We need to develop these things to move through our career journey.</a:t>
            </a:r>
          </a:p>
          <a:p>
            <a:endParaRPr lang="en-GB" dirty="0"/>
          </a:p>
        </p:txBody>
      </p:sp>
      <p:sp>
        <p:nvSpPr>
          <p:cNvPr id="4" name="Slide Number Placeholder 3"/>
          <p:cNvSpPr>
            <a:spLocks noGrp="1"/>
          </p:cNvSpPr>
          <p:nvPr>
            <p:ph type="sldNum" sz="quarter" idx="5"/>
          </p:nvPr>
        </p:nvSpPr>
        <p:spPr/>
        <p:txBody>
          <a:bodyPr/>
          <a:lstStyle/>
          <a:p>
            <a:fld id="{EF8460CA-E4DF-44B0-820C-F2AC221EA031}" type="slidenum">
              <a:rPr lang="en-GB" smtClean="0"/>
              <a:t>5</a:t>
            </a:fld>
            <a:endParaRPr lang="en-GB"/>
          </a:p>
        </p:txBody>
      </p:sp>
    </p:spTree>
    <p:extLst>
      <p:ext uri="{BB962C8B-B14F-4D97-AF65-F5344CB8AC3E}">
        <p14:creationId xmlns:p14="http://schemas.microsoft.com/office/powerpoint/2010/main" val="194445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dirty="0"/>
          </a:p>
        </p:txBody>
      </p:sp>
      <p:sp>
        <p:nvSpPr>
          <p:cNvPr id="4" name="Slide Number Placeholder 3"/>
          <p:cNvSpPr>
            <a:spLocks noGrp="1"/>
          </p:cNvSpPr>
          <p:nvPr>
            <p:ph type="sldNum" sz="quarter" idx="5"/>
          </p:nvPr>
        </p:nvSpPr>
        <p:spPr/>
        <p:txBody>
          <a:bodyPr/>
          <a:lstStyle/>
          <a:p>
            <a:fld id="{EF8460CA-E4DF-44B0-820C-F2AC221EA031}" type="slidenum">
              <a:rPr lang="en-GB" smtClean="0"/>
              <a:t>6</a:t>
            </a:fld>
            <a:endParaRPr lang="en-GB"/>
          </a:p>
        </p:txBody>
      </p:sp>
    </p:spTree>
    <p:extLst>
      <p:ext uri="{BB962C8B-B14F-4D97-AF65-F5344CB8AC3E}">
        <p14:creationId xmlns:p14="http://schemas.microsoft.com/office/powerpoint/2010/main" val="1094850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dirty="0"/>
          </a:p>
          <a:p>
            <a:r>
              <a:rPr lang="en-GB" b="1" dirty="0"/>
              <a:t>Finish the sentences. </a:t>
            </a:r>
            <a:r>
              <a:rPr lang="en-GB" dirty="0"/>
              <a:t>Ask students to use the prompts to come up with ideas.</a:t>
            </a:r>
          </a:p>
          <a:p>
            <a:endParaRPr lang="en-GB" dirty="0"/>
          </a:p>
          <a:p>
            <a:r>
              <a:rPr lang="en-GB" b="1" u="sng" dirty="0"/>
              <a:t>Examples:</a:t>
            </a:r>
          </a:p>
          <a:p>
            <a:r>
              <a:rPr lang="en-GB" b="1" dirty="0"/>
              <a:t>One thing I’m doing now to support my career journey is…</a:t>
            </a:r>
          </a:p>
          <a:p>
            <a:pPr marL="171450" indent="-171450">
              <a:buFont typeface="Arial" panose="020B0604020202020204" pitchFamily="34" charset="0"/>
              <a:buChar char="•"/>
            </a:pPr>
            <a:r>
              <a:rPr lang="en-GB" dirty="0"/>
              <a:t>Pursing my interest in cycling and learning about bicycle design.</a:t>
            </a:r>
          </a:p>
          <a:p>
            <a:pPr marL="171450" indent="-171450">
              <a:buFont typeface="Arial" panose="020B0604020202020204" pitchFamily="34" charset="0"/>
              <a:buChar char="•"/>
            </a:pPr>
            <a:r>
              <a:rPr lang="en-GB" dirty="0"/>
              <a:t>Volunteering in my school Eco Club and planting trees in my local pack.</a:t>
            </a:r>
          </a:p>
          <a:p>
            <a:pPr marL="171450" indent="-171450">
              <a:buFont typeface="Arial" panose="020B0604020202020204" pitchFamily="34" charset="0"/>
              <a:buChar char="•"/>
            </a:pPr>
            <a:r>
              <a:rPr lang="en-GB" dirty="0"/>
              <a:t>Taking my grade three in piano and music theory.</a:t>
            </a:r>
          </a:p>
          <a:p>
            <a:pPr marL="171450" indent="-171450">
              <a:buFont typeface="Arial" panose="020B0604020202020204" pitchFamily="34" charset="0"/>
              <a:buChar char="•"/>
            </a:pPr>
            <a:r>
              <a:rPr lang="en-GB" dirty="0"/>
              <a:t>Attending extra support classes to work on my maths skills.</a:t>
            </a:r>
          </a:p>
          <a:p>
            <a:endParaRPr lang="en-GB" dirty="0"/>
          </a:p>
          <a:p>
            <a:r>
              <a:rPr lang="en-GB" b="1" dirty="0"/>
              <a:t>One thing I hope to do in the future to support my career journey is…</a:t>
            </a:r>
          </a:p>
          <a:p>
            <a:pPr marL="171450" indent="-171450">
              <a:buFont typeface="Arial" panose="020B0604020202020204" pitchFamily="34" charset="0"/>
              <a:buChar char="•"/>
            </a:pPr>
            <a:r>
              <a:rPr lang="en-GB" dirty="0"/>
              <a:t>To get work experience in my local cycle repair shop.</a:t>
            </a:r>
          </a:p>
          <a:p>
            <a:pPr marL="171450" indent="-171450">
              <a:buFont typeface="Arial" panose="020B0604020202020204" pitchFamily="34" charset="0"/>
              <a:buChar char="•"/>
            </a:pPr>
            <a:r>
              <a:rPr lang="en-GB" dirty="0"/>
              <a:t>Complete a MOOC on environmental sciences.</a:t>
            </a:r>
          </a:p>
          <a:p>
            <a:pPr marL="171450" indent="-171450">
              <a:buFont typeface="Arial" panose="020B0604020202020204" pitchFamily="34" charset="0"/>
              <a:buChar char="•"/>
            </a:pPr>
            <a:r>
              <a:rPr lang="en-GB" dirty="0"/>
              <a:t>Audition for the National Youth Orchestra.</a:t>
            </a:r>
          </a:p>
          <a:p>
            <a:pPr marL="171450" indent="-171450">
              <a:buFont typeface="Arial" panose="020B0604020202020204" pitchFamily="34" charset="0"/>
              <a:buChar char="•"/>
            </a:pPr>
            <a:r>
              <a:rPr lang="en-GB" dirty="0"/>
              <a:t>Gain a 7 in Maths and English so I can apply to an apprenticeship in accounting.</a:t>
            </a:r>
          </a:p>
        </p:txBody>
      </p:sp>
      <p:sp>
        <p:nvSpPr>
          <p:cNvPr id="4" name="Slide Number Placeholder 3"/>
          <p:cNvSpPr>
            <a:spLocks noGrp="1"/>
          </p:cNvSpPr>
          <p:nvPr>
            <p:ph type="sldNum" sz="quarter" idx="5"/>
          </p:nvPr>
        </p:nvSpPr>
        <p:spPr/>
        <p:txBody>
          <a:bodyPr/>
          <a:lstStyle/>
          <a:p>
            <a:fld id="{EF8460CA-E4DF-44B0-820C-F2AC221EA031}" type="slidenum">
              <a:rPr lang="en-GB" smtClean="0"/>
              <a:t>7</a:t>
            </a:fld>
            <a:endParaRPr lang="en-GB"/>
          </a:p>
        </p:txBody>
      </p:sp>
    </p:spTree>
    <p:extLst>
      <p:ext uri="{BB962C8B-B14F-4D97-AF65-F5344CB8AC3E}">
        <p14:creationId xmlns:p14="http://schemas.microsoft.com/office/powerpoint/2010/main" val="1616780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b="1" u="none" dirty="0"/>
              <a:t>What is the Careers library tool</a:t>
            </a:r>
          </a:p>
          <a:p>
            <a:pPr marL="171450" indent="-171450" algn="l">
              <a:buFont typeface="Arial" panose="020B0604020202020204" pitchFamily="34" charset="0"/>
              <a:buChar char="•"/>
            </a:pPr>
            <a:r>
              <a:rPr lang="en-GB" b="0" i="0" dirty="0">
                <a:solidFill>
                  <a:srgbClr val="606060"/>
                </a:solidFill>
                <a:effectLst/>
                <a:latin typeface="Open Sans" panose="020B0606030504020204" pitchFamily="34" charset="0"/>
              </a:rPr>
              <a:t>Students can use this tool to find the best careers for them and save them for later. </a:t>
            </a:r>
          </a:p>
          <a:p>
            <a:pPr algn="l"/>
            <a:endParaRPr lang="en-GB" b="0" i="0" dirty="0">
              <a:solidFill>
                <a:srgbClr val="606060"/>
              </a:solidFill>
              <a:effectLst/>
              <a:latin typeface="Open Sans" panose="020B0606030504020204" pitchFamily="34" charset="0"/>
            </a:endParaRPr>
          </a:p>
          <a:p>
            <a:pPr algn="l"/>
            <a:r>
              <a:rPr lang="en-GB" b="1" i="0" dirty="0">
                <a:solidFill>
                  <a:srgbClr val="606060"/>
                </a:solidFill>
                <a:effectLst/>
                <a:latin typeface="Open Sans" panose="020B0606030504020204" pitchFamily="34" charset="0"/>
              </a:rPr>
              <a:t>If you’re a student, you can use the Skills tool to:</a:t>
            </a:r>
          </a:p>
          <a:p>
            <a:pPr marL="171450" indent="-171450" algn="l">
              <a:buFont typeface="Arial" panose="020B0604020202020204" pitchFamily="34" charset="0"/>
              <a:buChar char="•"/>
            </a:pPr>
            <a:r>
              <a:rPr lang="en-GB" b="0" i="0" dirty="0">
                <a:solidFill>
                  <a:srgbClr val="606060"/>
                </a:solidFill>
                <a:effectLst/>
                <a:latin typeface="Open Sans" panose="020B0606030504020204" pitchFamily="34" charset="0"/>
              </a:rPr>
              <a:t>Search for career sectors</a:t>
            </a:r>
          </a:p>
          <a:p>
            <a:pPr marL="171450" indent="-171450" algn="l">
              <a:buFont typeface="Arial" panose="020B0604020202020204" pitchFamily="34" charset="0"/>
              <a:buChar char="•"/>
            </a:pPr>
            <a:r>
              <a:rPr lang="en-GB" b="0" i="0" dirty="0">
                <a:solidFill>
                  <a:srgbClr val="606060"/>
                </a:solidFill>
                <a:effectLst/>
                <a:latin typeface="Open Sans" panose="020B0606030504020204" pitchFamily="34" charset="0"/>
              </a:rPr>
              <a:t>Search for specific jobs</a:t>
            </a:r>
          </a:p>
          <a:p>
            <a:pPr marL="171450" indent="-171450" algn="l">
              <a:buFont typeface="Arial" panose="020B0604020202020204" pitchFamily="34" charset="0"/>
              <a:buChar char="•"/>
            </a:pPr>
            <a:r>
              <a:rPr lang="en-GB" b="0" i="0" dirty="0">
                <a:solidFill>
                  <a:srgbClr val="606060"/>
                </a:solidFill>
                <a:effectLst/>
                <a:latin typeface="Open Sans" panose="020B0606030504020204" pitchFamily="34" charset="0"/>
              </a:rPr>
              <a:t>Read about specific jobs, salary, working conditions, qualifications, training routes and required skills.</a:t>
            </a:r>
          </a:p>
          <a:p>
            <a:pPr marL="171450" indent="-171450" algn="l">
              <a:buFont typeface="Arial" panose="020B0604020202020204" pitchFamily="34" charset="0"/>
              <a:buChar char="•"/>
            </a:pPr>
            <a:r>
              <a:rPr lang="en-GB" b="0" i="0" dirty="0">
                <a:solidFill>
                  <a:srgbClr val="606060"/>
                </a:solidFill>
                <a:effectLst/>
                <a:latin typeface="Open Sans" panose="020B0606030504020204" pitchFamily="34" charset="0"/>
              </a:rPr>
              <a:t>Favourite profiles so you can come back and view them later.</a:t>
            </a:r>
          </a:p>
          <a:p>
            <a:pPr algn="l"/>
            <a:endParaRPr lang="en-GB" b="0" i="0" dirty="0">
              <a:solidFill>
                <a:srgbClr val="606060"/>
              </a:solidFill>
              <a:effectLst/>
              <a:latin typeface="Open Sans" panose="020B0606030504020204" pitchFamily="34" charset="0"/>
            </a:endParaRPr>
          </a:p>
          <a:p>
            <a:pPr algn="l"/>
            <a:r>
              <a:rPr lang="en-GB" b="1" i="0" dirty="0">
                <a:solidFill>
                  <a:srgbClr val="606060"/>
                </a:solidFill>
                <a:effectLst/>
                <a:latin typeface="Open Sans" panose="020B0606030504020204" pitchFamily="34" charset="0"/>
              </a:rPr>
              <a:t>If you're a teacher, you can use it to: </a:t>
            </a:r>
          </a:p>
          <a:p>
            <a:pPr marL="171450" indent="-171450" algn="l">
              <a:buFont typeface="Arial" panose="020B0604020202020204" pitchFamily="34" charset="0"/>
              <a:buChar char="•"/>
            </a:pPr>
            <a:r>
              <a:rPr lang="en-GB" b="0" i="0" dirty="0">
                <a:solidFill>
                  <a:srgbClr val="606060"/>
                </a:solidFill>
                <a:effectLst/>
                <a:latin typeface="Open Sans" panose="020B0606030504020204" pitchFamily="34" charset="0"/>
              </a:rPr>
              <a:t>Keep track of what career areas your students are interested in.</a:t>
            </a:r>
          </a:p>
          <a:p>
            <a:pPr marL="0" indent="0">
              <a:buFont typeface="Arial" panose="020B0604020202020204" pitchFamily="34" charset="0"/>
              <a:buNone/>
            </a:pPr>
            <a:endParaRPr lang="en-GB" b="0" u="none" dirty="0"/>
          </a:p>
          <a:p>
            <a:pPr marL="171450" indent="-171450">
              <a:buFont typeface="Arial" panose="020B0604020202020204" pitchFamily="34" charset="0"/>
              <a:buChar char="•"/>
            </a:pPr>
            <a:endParaRPr lang="en-GB" b="0" u="none" dirty="0"/>
          </a:p>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360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dirty="0"/>
          </a:p>
          <a:p>
            <a:r>
              <a:rPr lang="en-GB" b="1" dirty="0"/>
              <a:t>Icon career sectors:</a:t>
            </a:r>
          </a:p>
          <a:p>
            <a:pPr marL="171450" indent="-171450">
              <a:buFont typeface="Arial" panose="020B0604020202020204" pitchFamily="34" charset="0"/>
              <a:buChar char="•"/>
            </a:pPr>
            <a:r>
              <a:rPr lang="en-GB" b="1" dirty="0"/>
              <a:t>Music</a:t>
            </a:r>
            <a:r>
              <a:rPr lang="en-GB" dirty="0"/>
              <a:t>: </a:t>
            </a:r>
            <a:r>
              <a:rPr lang="en-GB" b="0" i="0" dirty="0">
                <a:solidFill>
                  <a:srgbClr val="C89801"/>
                </a:solidFill>
                <a:effectLst/>
                <a:latin typeface="Open Sans" panose="020B0606030504020204" pitchFamily="34" charset="0"/>
              </a:rPr>
              <a:t>People who work in this sector compose, perform, conduct, and teach music.</a:t>
            </a:r>
            <a:endParaRPr lang="en-GB" dirty="0"/>
          </a:p>
          <a:p>
            <a:pPr marL="171450" indent="-171450">
              <a:buFont typeface="Arial" panose="020B0604020202020204" pitchFamily="34" charset="0"/>
              <a:buChar char="•"/>
            </a:pPr>
            <a:r>
              <a:rPr lang="en-GB" b="1" dirty="0"/>
              <a:t>Film and photography: </a:t>
            </a:r>
            <a:r>
              <a:rPr lang="en-GB" b="0" i="0" dirty="0">
                <a:solidFill>
                  <a:srgbClr val="C89801"/>
                </a:solidFill>
                <a:effectLst/>
                <a:latin typeface="Open Sans" panose="020B0606030504020204" pitchFamily="34" charset="0"/>
              </a:rPr>
              <a:t>People who work in film and photography are involved in the process before, during or after a shoot.</a:t>
            </a:r>
            <a:endParaRPr lang="en-GB" b="1" dirty="0"/>
          </a:p>
          <a:p>
            <a:pPr marL="171450" indent="-171450">
              <a:buFont typeface="Arial" panose="020B0604020202020204" pitchFamily="34" charset="0"/>
              <a:buChar char="•"/>
            </a:pPr>
            <a:r>
              <a:rPr lang="en-GB" b="1" dirty="0"/>
              <a:t>Sports</a:t>
            </a:r>
            <a:r>
              <a:rPr lang="en-GB" dirty="0"/>
              <a:t>: </a:t>
            </a:r>
            <a:r>
              <a:rPr lang="en-GB" b="0" i="0" dirty="0">
                <a:solidFill>
                  <a:srgbClr val="C89801"/>
                </a:solidFill>
                <a:effectLst/>
                <a:latin typeface="Open Sans" panose="020B0606030504020204" pitchFamily="34" charset="0"/>
              </a:rPr>
              <a:t>People who work in this sector teach, play, and commentate on sport and fitness.</a:t>
            </a:r>
            <a:endParaRPr lang="en-GB" dirty="0"/>
          </a:p>
          <a:p>
            <a:pPr marL="171450" indent="-171450" algn="l">
              <a:buFont typeface="Arial" panose="020B0604020202020204" pitchFamily="34" charset="0"/>
              <a:buChar char="•"/>
            </a:pPr>
            <a:r>
              <a:rPr lang="en-GB" b="1" dirty="0"/>
              <a:t>Performing arts: </a:t>
            </a:r>
            <a:r>
              <a:rPr lang="en-GB" b="0" i="0" dirty="0">
                <a:solidFill>
                  <a:srgbClr val="C89801"/>
                </a:solidFill>
                <a:effectLst/>
                <a:latin typeface="Open Sans" panose="020B0606030504020204" pitchFamily="34" charset="0"/>
              </a:rPr>
              <a:t>People who work in this sector perform dance, plays or comedy to an audience, or support those who do.</a:t>
            </a:r>
            <a:endParaRPr lang="en-GB" dirty="0"/>
          </a:p>
          <a:p>
            <a:pPr marL="171450" indent="-171450">
              <a:buFont typeface="Arial" panose="020B0604020202020204" pitchFamily="34" charset="0"/>
              <a:buChar char="•"/>
            </a:pPr>
            <a:r>
              <a:rPr lang="en-GB" b="1" dirty="0"/>
              <a:t>Medicine (general): </a:t>
            </a:r>
            <a:r>
              <a:rPr lang="en-GB" b="0" i="0" dirty="0">
                <a:solidFill>
                  <a:srgbClr val="C89801"/>
                </a:solidFill>
                <a:effectLst/>
                <a:latin typeface="Open Sans" panose="020B0606030504020204" pitchFamily="34" charset="0"/>
              </a:rPr>
              <a:t>People in this sector treat non-urgent medical conditions, and refer patients to specialists if needed. There are other specific sectors for specific conditions and specialisms.</a:t>
            </a:r>
            <a:endParaRPr lang="en-GB" dirty="0"/>
          </a:p>
          <a:p>
            <a:pPr marL="171450" indent="-171450">
              <a:buFont typeface="Arial" panose="020B0604020202020204" pitchFamily="34" charset="0"/>
              <a:buChar char="•"/>
            </a:pPr>
            <a:r>
              <a:rPr lang="en-GB" b="1" dirty="0"/>
              <a:t>Science</a:t>
            </a:r>
            <a:r>
              <a:rPr lang="en-GB" dirty="0"/>
              <a:t>: Can be split into sub sectors such as Natural sciences. </a:t>
            </a:r>
            <a:r>
              <a:rPr lang="en-GB" b="0" i="0" dirty="0">
                <a:solidFill>
                  <a:srgbClr val="C89801"/>
                </a:solidFill>
                <a:effectLst/>
                <a:latin typeface="Open Sans" panose="020B0606030504020204" pitchFamily="34" charset="0"/>
              </a:rPr>
              <a:t>People in this sector try to understand how the physical world works, and use their knowledge to solve problems.</a:t>
            </a:r>
            <a:endParaRPr lang="en-GB" dirty="0"/>
          </a:p>
          <a:p>
            <a:pPr marL="171450" indent="-171450">
              <a:buFont typeface="Arial" panose="020B0604020202020204" pitchFamily="34" charset="0"/>
              <a:buChar char="•"/>
            </a:pPr>
            <a:r>
              <a:rPr lang="en-GB" b="1" dirty="0"/>
              <a:t>Construction</a:t>
            </a:r>
            <a:r>
              <a:rPr lang="en-GB" dirty="0"/>
              <a:t>: </a:t>
            </a:r>
            <a:r>
              <a:rPr lang="en-GB" b="0" i="0" dirty="0">
                <a:solidFill>
                  <a:srgbClr val="C89801"/>
                </a:solidFill>
                <a:effectLst/>
                <a:latin typeface="Open Sans" panose="020B0606030504020204" pitchFamily="34" charset="0"/>
              </a:rPr>
              <a:t>People who work in this sector help to erect and repair buildings, roads and infrastructure.</a:t>
            </a:r>
            <a:endParaRPr lang="en-GB" dirty="0"/>
          </a:p>
          <a:p>
            <a:pPr marL="171450" indent="-171450">
              <a:buFont typeface="Arial" panose="020B0604020202020204" pitchFamily="34" charset="0"/>
              <a:buChar char="•"/>
            </a:pPr>
            <a:r>
              <a:rPr lang="en-GB" b="1" dirty="0"/>
              <a:t>Transport</a:t>
            </a:r>
            <a:r>
              <a:rPr lang="en-GB" dirty="0"/>
              <a:t>: </a:t>
            </a:r>
            <a:r>
              <a:rPr lang="en-GB" b="0" i="0" dirty="0">
                <a:solidFill>
                  <a:srgbClr val="C89801"/>
                </a:solidFill>
                <a:effectLst/>
                <a:latin typeface="Open Sans" panose="020B0606030504020204" pitchFamily="34" charset="0"/>
              </a:rPr>
              <a:t>People in the transport sector move people and goods to where they need to go.</a:t>
            </a:r>
            <a:endParaRPr lang="en-GB" dirty="0"/>
          </a:p>
          <a:p>
            <a:pPr marL="171450" indent="-171450">
              <a:buFont typeface="Arial" panose="020B0604020202020204" pitchFamily="34" charset="0"/>
              <a:buChar char="•"/>
            </a:pPr>
            <a:r>
              <a:rPr lang="en-GB" b="1" dirty="0"/>
              <a:t>Finance</a:t>
            </a:r>
            <a:r>
              <a:rPr lang="en-GB" dirty="0"/>
              <a:t>: </a:t>
            </a:r>
            <a:r>
              <a:rPr lang="en-GB" b="0" i="0" dirty="0">
                <a:solidFill>
                  <a:srgbClr val="C89801"/>
                </a:solidFill>
                <a:effectLst/>
                <a:latin typeface="Open Sans" panose="020B0606030504020204" pitchFamily="34" charset="0"/>
              </a:rPr>
              <a:t>People in finance help look after their clients' money and advise on things like investments, tax, and insurance.</a:t>
            </a:r>
            <a:endParaRPr lang="en-GB" dirty="0"/>
          </a:p>
          <a:p>
            <a:pPr marL="171450" indent="-171450">
              <a:buFont typeface="Arial" panose="020B0604020202020204" pitchFamily="34" charset="0"/>
              <a:buChar char="•"/>
            </a:pPr>
            <a:r>
              <a:rPr lang="en-GB" b="1" dirty="0"/>
              <a:t>Law:</a:t>
            </a:r>
            <a:r>
              <a:rPr lang="en-GB" dirty="0"/>
              <a:t> </a:t>
            </a:r>
            <a:r>
              <a:rPr lang="en-GB" b="0" i="0" dirty="0">
                <a:solidFill>
                  <a:srgbClr val="C89801"/>
                </a:solidFill>
                <a:effectLst/>
                <a:latin typeface="Open Sans" panose="020B0606030504020204" pitchFamily="34" charset="0"/>
              </a:rPr>
              <a:t>People who work in this sector are about making sure justice is done.</a:t>
            </a:r>
            <a:endParaRPr lang="en-GB" dirty="0"/>
          </a:p>
          <a:p>
            <a:pPr marL="171450" indent="-171450">
              <a:buFont typeface="Arial" panose="020B0604020202020204" pitchFamily="34" charset="0"/>
              <a:buChar char="•"/>
            </a:pPr>
            <a:r>
              <a:rPr lang="en-GB" b="1" dirty="0"/>
              <a:t>Art and design: </a:t>
            </a:r>
            <a:r>
              <a:rPr lang="en-GB" b="0" i="0" dirty="0">
                <a:solidFill>
                  <a:srgbClr val="C89801"/>
                </a:solidFill>
                <a:effectLst/>
                <a:latin typeface="Open Sans" panose="020B0606030504020204" pitchFamily="34" charset="0"/>
              </a:rPr>
              <a:t>Careers in Creative Art and Design involve making visual art, and making objects, spaces and displays look good.</a:t>
            </a:r>
            <a:endParaRPr lang="en-GB" dirty="0"/>
          </a:p>
          <a:p>
            <a:pPr marL="171450" indent="-171450" algn="l">
              <a:buFont typeface="Arial" panose="020B0604020202020204" pitchFamily="34" charset="0"/>
              <a:buChar char="•"/>
            </a:pPr>
            <a:r>
              <a:rPr lang="en-GB" b="1" dirty="0"/>
              <a:t>Education/schools: </a:t>
            </a:r>
            <a:r>
              <a:rPr lang="en-GB" b="0" i="0" dirty="0">
                <a:solidFill>
                  <a:srgbClr val="C89801"/>
                </a:solidFill>
                <a:effectLst/>
                <a:latin typeface="Open Sans" panose="020B0606030504020204" pitchFamily="34" charset="0"/>
              </a:rPr>
              <a:t>People in this sector help students and schools achieve their goals.</a:t>
            </a:r>
            <a:endParaRPr lang="en-GB" dirty="0"/>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Supporting exercise: did you students come up with any ideas not listed?</a:t>
            </a:r>
          </a:p>
          <a:p>
            <a:pPr marL="0" indent="0">
              <a:buFont typeface="Arial" panose="020B0604020202020204" pitchFamily="34" charset="0"/>
              <a:buNone/>
            </a:pPr>
            <a:r>
              <a:rPr lang="en-GB" b="0" dirty="0"/>
              <a:t>See examples below. </a:t>
            </a:r>
          </a:p>
          <a:p>
            <a:pPr marL="0" indent="0">
              <a:buFont typeface="Arial" panose="020B0604020202020204" pitchFamily="34" charset="0"/>
              <a:buNone/>
            </a:pPr>
            <a:endParaRPr lang="en-GB" b="0" dirty="0"/>
          </a:p>
          <a:p>
            <a:pPr marL="0" indent="0">
              <a:buFont typeface="Arial" panose="020B0604020202020204" pitchFamily="34" charset="0"/>
              <a:buNone/>
            </a:pPr>
            <a:r>
              <a:rPr lang="en-GB" b="0" i="1" dirty="0"/>
              <a:t>Students can search career sectors on Unifrog in the Careers library. Demo Student side&gt; Exploring pathways &gt; Careers library. </a:t>
            </a:r>
          </a:p>
          <a:p>
            <a:pPr marL="0" indent="0">
              <a:buFont typeface="Arial" panose="020B0604020202020204" pitchFamily="34" charset="0"/>
              <a:buNone/>
            </a:pPr>
            <a:endParaRPr lang="en-GB" dirty="0"/>
          </a:p>
          <a:p>
            <a:pPr marL="285750" indent="-285750" fontAlgn="b">
              <a:buFont typeface="Arial" panose="020B0604020202020204" pitchFamily="34" charset="0"/>
              <a:buChar char="•"/>
            </a:pPr>
            <a:r>
              <a:rPr lang="en-GB" sz="1800" b="1" dirty="0">
                <a:solidFill>
                  <a:srgbClr val="C89801"/>
                </a:solidFill>
                <a:effectLst/>
                <a:latin typeface="Open Sans" panose="020B0606030504020204" pitchFamily="34" charset="0"/>
              </a:rPr>
              <a:t>Computers: </a:t>
            </a:r>
            <a:r>
              <a:rPr lang="en-GB" sz="1800" b="0" dirty="0">
                <a:solidFill>
                  <a:srgbClr val="C89801"/>
                </a:solidFill>
                <a:effectLst/>
                <a:latin typeface="Open Sans" panose="020B0606030504020204" pitchFamily="34" charset="0"/>
              </a:rPr>
              <a:t>People in this sector design, create, build, test, and fix computer hardware and software.</a:t>
            </a:r>
          </a:p>
          <a:p>
            <a:pPr marL="285750" indent="-285750" fontAlgn="b">
              <a:buFont typeface="Arial" panose="020B0604020202020204" pitchFamily="34" charset="0"/>
              <a:buChar char="•"/>
            </a:pPr>
            <a:r>
              <a:rPr lang="en-GB" sz="1800" b="1" dirty="0">
                <a:solidFill>
                  <a:srgbClr val="C89801"/>
                </a:solidFill>
                <a:effectLst/>
                <a:latin typeface="Open Sans" panose="020B0606030504020204" pitchFamily="34" charset="0"/>
              </a:rPr>
              <a:t>Dentistry: </a:t>
            </a:r>
            <a:r>
              <a:rPr lang="en-GB" sz="1800" b="0" dirty="0">
                <a:solidFill>
                  <a:srgbClr val="C89801"/>
                </a:solidFill>
                <a:effectLst/>
                <a:latin typeface="Open Sans" panose="020B0606030504020204" pitchFamily="34" charset="0"/>
              </a:rPr>
              <a:t>People who work in dentistry treat and care for patients' teeth and gums.</a:t>
            </a:r>
          </a:p>
          <a:p>
            <a:pPr marL="285750" indent="-285750" fontAlgn="b">
              <a:buFont typeface="Arial" panose="020B0604020202020204" pitchFamily="34" charset="0"/>
              <a:buChar char="•"/>
            </a:pPr>
            <a:r>
              <a:rPr lang="en-GB" sz="1800" b="1" dirty="0">
                <a:solidFill>
                  <a:srgbClr val="C89801"/>
                </a:solidFill>
                <a:effectLst/>
                <a:latin typeface="Open Sans" panose="020B0606030504020204" pitchFamily="34" charset="0"/>
              </a:rPr>
              <a:t>Geographic and Environmental sciences: </a:t>
            </a:r>
            <a:r>
              <a:rPr lang="en-GB" sz="1800" b="0" dirty="0">
                <a:solidFill>
                  <a:srgbClr val="C89801"/>
                </a:solidFill>
                <a:effectLst/>
                <a:latin typeface="Open Sans" panose="020B0606030504020204" pitchFamily="34" charset="0"/>
              </a:rPr>
              <a:t>People in this sector try to understand how our planet works, and what we can do to protect it.</a:t>
            </a:r>
          </a:p>
          <a:p>
            <a:pPr marL="285750" indent="-285750" fontAlgn="b">
              <a:buFont typeface="Arial" panose="020B0604020202020204" pitchFamily="34" charset="0"/>
              <a:buChar char="•"/>
            </a:pPr>
            <a:r>
              <a:rPr lang="en-GB" sz="1800" b="1" dirty="0">
                <a:solidFill>
                  <a:srgbClr val="C89801"/>
                </a:solidFill>
                <a:effectLst/>
                <a:latin typeface="Open Sans" panose="020B0606030504020204" pitchFamily="34" charset="0"/>
              </a:rPr>
              <a:t>Horticulture </a:t>
            </a:r>
            <a:r>
              <a:rPr lang="en-GB" sz="1800" b="1" dirty="0">
                <a:effectLst/>
                <a:latin typeface="Calibri" panose="020F0502020204030204" pitchFamily="34" charset="0"/>
              </a:rPr>
              <a:t>and botany: </a:t>
            </a:r>
            <a:r>
              <a:rPr lang="en-GB" sz="1800" b="0" dirty="0">
                <a:effectLst/>
                <a:latin typeface="Calibri" panose="020F0502020204030204" pitchFamily="34" charset="0"/>
              </a:rPr>
              <a:t>People in this sector look after, sell, or study plants</a:t>
            </a:r>
          </a:p>
          <a:p>
            <a:pPr marL="285750" indent="-285750" fontAlgn="b">
              <a:buFont typeface="Arial" panose="020B0604020202020204" pitchFamily="34" charset="0"/>
              <a:buChar char="•"/>
            </a:pPr>
            <a:r>
              <a:rPr lang="en-GB" sz="1800" b="1" dirty="0">
                <a:solidFill>
                  <a:srgbClr val="C89801"/>
                </a:solidFill>
                <a:effectLst/>
                <a:latin typeface="Open Sans" panose="020B0606030504020204" pitchFamily="34" charset="0"/>
              </a:rPr>
              <a:t>Hospitality and Tourism: </a:t>
            </a:r>
            <a:r>
              <a:rPr lang="en-GB" sz="1800" b="0" dirty="0">
                <a:solidFill>
                  <a:srgbClr val="C89801"/>
                </a:solidFill>
                <a:effectLst/>
                <a:latin typeface="Open Sans" panose="020B0606030504020204" pitchFamily="34" charset="0"/>
              </a:rPr>
              <a:t>People who work in hospitality and tourism provide accommodation, food, drink, and leisure services.</a:t>
            </a:r>
          </a:p>
          <a:p>
            <a:pPr marL="285750" indent="-285750" fontAlgn="b">
              <a:buFont typeface="Arial" panose="020B0604020202020204" pitchFamily="34" charset="0"/>
              <a:buChar char="•"/>
            </a:pPr>
            <a:r>
              <a:rPr lang="en-GB" sz="1800" b="1" dirty="0">
                <a:solidFill>
                  <a:srgbClr val="C89801"/>
                </a:solidFill>
                <a:effectLst/>
                <a:latin typeface="Open Sans" panose="020B0606030504020204" pitchFamily="34" charset="0"/>
              </a:rPr>
              <a:t>Marketing</a:t>
            </a:r>
            <a:r>
              <a:rPr lang="en-GB" sz="1800" b="0" dirty="0">
                <a:solidFill>
                  <a:srgbClr val="C89801"/>
                </a:solidFill>
                <a:effectLst/>
                <a:latin typeface="Open Sans" panose="020B0606030504020204" pitchFamily="34" charset="0"/>
              </a:rPr>
              <a:t>: People who work in marketing help to boost the sales or reputation of a brand in creative ways.</a:t>
            </a:r>
          </a:p>
          <a:p>
            <a:pPr marL="285750" indent="-285750" fontAlgn="b">
              <a:buFont typeface="Arial" panose="020B0604020202020204" pitchFamily="34" charset="0"/>
              <a:buChar char="•"/>
            </a:pPr>
            <a:r>
              <a:rPr lang="en-GB" sz="1800" b="1" dirty="0">
                <a:solidFill>
                  <a:srgbClr val="C89801"/>
                </a:solidFill>
                <a:effectLst/>
                <a:latin typeface="Open Sans" panose="020B0606030504020204" pitchFamily="34" charset="0"/>
              </a:rPr>
              <a:t>Mathematical sciences: </a:t>
            </a:r>
            <a:r>
              <a:rPr lang="en-GB" sz="1800" b="0" dirty="0">
                <a:solidFill>
                  <a:srgbClr val="C89801"/>
                </a:solidFill>
                <a:effectLst/>
                <a:latin typeface="Open Sans" panose="020B0606030504020204" pitchFamily="34" charset="0"/>
              </a:rPr>
              <a:t>People who work in this sector use their maths skills to solve problems or analyse data.</a:t>
            </a:r>
          </a:p>
          <a:p>
            <a:pPr marL="285750" indent="-285750" fontAlgn="b">
              <a:buFont typeface="Arial" panose="020B0604020202020204" pitchFamily="34" charset="0"/>
              <a:buChar char="•"/>
            </a:pPr>
            <a:r>
              <a:rPr lang="en-GB" sz="1800" b="1" dirty="0">
                <a:solidFill>
                  <a:srgbClr val="C89801"/>
                </a:solidFill>
                <a:effectLst/>
                <a:latin typeface="Open Sans" panose="020B0606030504020204" pitchFamily="34" charset="0"/>
              </a:rPr>
              <a:t>Media and publishing: </a:t>
            </a:r>
            <a:r>
              <a:rPr lang="en-GB" sz="1800" b="0" dirty="0">
                <a:solidFill>
                  <a:srgbClr val="C89801"/>
                </a:solidFill>
                <a:effectLst/>
                <a:latin typeface="Open Sans" panose="020B0606030504020204" pitchFamily="34" charset="0"/>
              </a:rPr>
              <a:t>People who work in this sector are responsible for writing, assembling, editing or publishing books, articles, and digital content.</a:t>
            </a:r>
          </a:p>
          <a:p>
            <a:pPr marL="285750" indent="-285750" fontAlgn="b">
              <a:buFont typeface="Arial" panose="020B0604020202020204" pitchFamily="34" charset="0"/>
              <a:buChar char="•"/>
            </a:pPr>
            <a:r>
              <a:rPr lang="en-GB" sz="1800" b="1" dirty="0">
                <a:solidFill>
                  <a:srgbClr val="C89801"/>
                </a:solidFill>
                <a:effectLst/>
                <a:latin typeface="Open Sans" panose="020B0606030504020204" pitchFamily="34" charset="0"/>
              </a:rPr>
              <a:t>Museums and libraries</a:t>
            </a:r>
            <a:r>
              <a:rPr lang="en-GB" sz="1800" b="0" dirty="0">
                <a:solidFill>
                  <a:srgbClr val="C89801"/>
                </a:solidFill>
                <a:effectLst/>
                <a:latin typeface="Open Sans" panose="020B0606030504020204" pitchFamily="34" charset="0"/>
              </a:rPr>
              <a:t>: People who work in museums and libraries look after or sell books, art, and exhibits.</a:t>
            </a:r>
          </a:p>
          <a:p>
            <a:pPr marL="285750" indent="-285750" fontAlgn="b">
              <a:buFont typeface="Arial" panose="020B0604020202020204" pitchFamily="34" charset="0"/>
              <a:buChar char="•"/>
            </a:pPr>
            <a:r>
              <a:rPr lang="en-GB" sz="1800" b="1" dirty="0">
                <a:solidFill>
                  <a:srgbClr val="C89801"/>
                </a:solidFill>
                <a:effectLst/>
                <a:latin typeface="Open Sans" panose="020B0606030504020204" pitchFamily="34" charset="0"/>
              </a:rPr>
              <a:t>Police: </a:t>
            </a:r>
            <a:r>
              <a:rPr lang="en-GB" sz="1800" b="0" dirty="0">
                <a:solidFill>
                  <a:srgbClr val="C89801"/>
                </a:solidFill>
                <a:effectLst/>
                <a:latin typeface="Open Sans" panose="020B0606030504020204" pitchFamily="34" charset="0"/>
              </a:rPr>
              <a:t>People in the Police sector help to maintain the law and protect the public.</a:t>
            </a:r>
          </a:p>
          <a:p>
            <a:pPr marL="285750" indent="-285750" fontAlgn="b">
              <a:buFont typeface="Arial" panose="020B0604020202020204" pitchFamily="34" charset="0"/>
              <a:buChar char="•"/>
            </a:pPr>
            <a:r>
              <a:rPr lang="en-GB" sz="1800" b="1" dirty="0">
                <a:solidFill>
                  <a:srgbClr val="C89801"/>
                </a:solidFill>
                <a:effectLst/>
                <a:latin typeface="Open Sans" panose="020B0606030504020204" pitchFamily="34" charset="0"/>
              </a:rPr>
              <a:t>Politics: </a:t>
            </a:r>
            <a:r>
              <a:rPr lang="en-GB" sz="1800" b="0" dirty="0">
                <a:solidFill>
                  <a:srgbClr val="C89801"/>
                </a:solidFill>
                <a:effectLst/>
                <a:latin typeface="Open Sans" panose="020B0606030504020204" pitchFamily="34" charset="0"/>
              </a:rPr>
              <a:t>Jobs in this sector involve working out what's best for society and then trying to make those things happen.</a:t>
            </a:r>
          </a:p>
          <a:p>
            <a:pPr marL="285750" indent="-285750" fontAlgn="b">
              <a:buFont typeface="Arial" panose="020B0604020202020204" pitchFamily="34" charset="0"/>
              <a:buChar char="•"/>
            </a:pPr>
            <a:r>
              <a:rPr lang="en-GB" sz="1800" b="1" dirty="0">
                <a:solidFill>
                  <a:srgbClr val="C89801"/>
                </a:solidFill>
                <a:effectLst/>
                <a:latin typeface="Open Sans" panose="020B0606030504020204" pitchFamily="34" charset="0"/>
              </a:rPr>
              <a:t>Psychology and therapy: </a:t>
            </a:r>
            <a:r>
              <a:rPr lang="en-GB" sz="1800" b="0" dirty="0">
                <a:solidFill>
                  <a:srgbClr val="C89801"/>
                </a:solidFill>
                <a:effectLst/>
                <a:latin typeface="Open Sans" panose="020B0606030504020204" pitchFamily="34" charset="0"/>
              </a:rPr>
              <a:t>In psychology and therapy, you’ll be helping people with their mental health, and looking at how people’s brains or minds work.</a:t>
            </a:r>
          </a:p>
          <a:p>
            <a:pPr marL="285750" indent="-285750" fontAlgn="b">
              <a:buFont typeface="Arial" panose="020B0604020202020204" pitchFamily="34" charset="0"/>
              <a:buChar char="•"/>
            </a:pPr>
            <a:r>
              <a:rPr lang="en-GB" sz="1800" b="1" dirty="0">
                <a:solidFill>
                  <a:srgbClr val="C89801"/>
                </a:solidFill>
                <a:effectLst/>
                <a:latin typeface="Open Sans" panose="020B0606030504020204" pitchFamily="34" charset="0"/>
              </a:rPr>
              <a:t>Retail and Sales: </a:t>
            </a:r>
            <a:r>
              <a:rPr lang="en-GB" sz="1800" b="0" dirty="0">
                <a:solidFill>
                  <a:srgbClr val="C89801"/>
                </a:solidFill>
                <a:effectLst/>
                <a:latin typeface="Open Sans" panose="020B0606030504020204" pitchFamily="34" charset="0"/>
              </a:rPr>
              <a:t>People in this sector sell goods or services to individuals and businesses.</a:t>
            </a:r>
          </a:p>
        </p:txBody>
      </p:sp>
      <p:sp>
        <p:nvSpPr>
          <p:cNvPr id="4" name="Slide Number Placeholder 3"/>
          <p:cNvSpPr>
            <a:spLocks noGrp="1"/>
          </p:cNvSpPr>
          <p:nvPr>
            <p:ph type="sldNum" sz="quarter" idx="5"/>
          </p:nvPr>
        </p:nvSpPr>
        <p:spPr/>
        <p:txBody>
          <a:bodyPr/>
          <a:lstStyle/>
          <a:p>
            <a:fld id="{EF8460CA-E4DF-44B0-820C-F2AC221EA031}" type="slidenum">
              <a:rPr lang="en-GB" smtClean="0"/>
              <a:t>9</a:t>
            </a:fld>
            <a:endParaRPr lang="en-GB"/>
          </a:p>
        </p:txBody>
      </p:sp>
    </p:spTree>
    <p:extLst>
      <p:ext uri="{BB962C8B-B14F-4D97-AF65-F5344CB8AC3E}">
        <p14:creationId xmlns:p14="http://schemas.microsoft.com/office/powerpoint/2010/main" val="2979106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dirty="0"/>
          </a:p>
          <a:p>
            <a:r>
              <a:rPr lang="en-GB" dirty="0"/>
              <a:t>Ask students to write two jobs they’ve heard of for the three career sectors they’ve chosen. If you’re running short on time, ask students to complete this activity for one career sector.</a:t>
            </a:r>
          </a:p>
          <a:p>
            <a:endParaRPr lang="en-GB" dirty="0"/>
          </a:p>
          <a:p>
            <a:endParaRPr lang="en-GB" dirty="0"/>
          </a:p>
        </p:txBody>
      </p:sp>
      <p:sp>
        <p:nvSpPr>
          <p:cNvPr id="4" name="Slide Number Placeholder 3"/>
          <p:cNvSpPr>
            <a:spLocks noGrp="1"/>
          </p:cNvSpPr>
          <p:nvPr>
            <p:ph type="sldNum" sz="quarter" idx="5"/>
          </p:nvPr>
        </p:nvSpPr>
        <p:spPr/>
        <p:txBody>
          <a:bodyPr/>
          <a:lstStyle/>
          <a:p>
            <a:fld id="{EF8460CA-E4DF-44B0-820C-F2AC221EA031}" type="slidenum">
              <a:rPr lang="en-GB" smtClean="0"/>
              <a:t>10</a:t>
            </a:fld>
            <a:endParaRPr lang="en-GB"/>
          </a:p>
        </p:txBody>
      </p:sp>
    </p:spTree>
    <p:extLst>
      <p:ext uri="{BB962C8B-B14F-4D97-AF65-F5344CB8AC3E}">
        <p14:creationId xmlns:p14="http://schemas.microsoft.com/office/powerpoint/2010/main" val="846068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u="sng" dirty="0"/>
          </a:p>
          <a:p>
            <a:r>
              <a:rPr lang="en-GB" b="1" u="none" dirty="0"/>
              <a:t>Pick at least one of the jobs you’ve chosen.</a:t>
            </a:r>
          </a:p>
          <a:p>
            <a:r>
              <a:rPr lang="en-GB" b="1" u="none" dirty="0"/>
              <a:t>E.G. </a:t>
            </a:r>
          </a:p>
          <a:p>
            <a:r>
              <a:rPr lang="en-GB" u="none" dirty="0"/>
              <a:t>Sector: Medicine </a:t>
            </a:r>
          </a:p>
          <a:p>
            <a:r>
              <a:rPr lang="en-GB" u="none" dirty="0"/>
              <a:t>Job 2: A&amp;E Nurse</a:t>
            </a:r>
          </a:p>
          <a:p>
            <a:endParaRPr lang="en-GB" u="none" dirty="0"/>
          </a:p>
          <a:p>
            <a:r>
              <a:rPr lang="en-GB" b="1" u="none" dirty="0"/>
              <a:t>Then write down:</a:t>
            </a:r>
          </a:p>
          <a:p>
            <a:r>
              <a:rPr lang="en-GB" u="none" dirty="0"/>
              <a:t>One </a:t>
            </a:r>
            <a:r>
              <a:rPr lang="en-GB" b="1" u="none" dirty="0"/>
              <a:t>skill</a:t>
            </a:r>
            <a:r>
              <a:rPr lang="en-GB" u="none" dirty="0"/>
              <a:t> you need for the job - (E.G. Nurse: Caring)</a:t>
            </a:r>
          </a:p>
          <a:p>
            <a:r>
              <a:rPr lang="en-GB" u="none" dirty="0"/>
              <a:t>One </a:t>
            </a:r>
            <a:r>
              <a:rPr lang="en-GB" b="1" u="none" dirty="0"/>
              <a:t>reward</a:t>
            </a:r>
            <a:r>
              <a:rPr lang="en-GB" u="none" dirty="0"/>
              <a:t> for doing this job - (E.G. Nurse: Helping others and saving lives)</a:t>
            </a:r>
          </a:p>
          <a:p>
            <a:r>
              <a:rPr lang="en-GB" u="none" dirty="0"/>
              <a:t>One </a:t>
            </a:r>
            <a:r>
              <a:rPr lang="en-GB" b="1" u="none" dirty="0"/>
              <a:t>challenge</a:t>
            </a:r>
            <a:r>
              <a:rPr lang="en-GB" u="none" dirty="0"/>
              <a:t> that comes with doing this job - (E.G. Nurse: Long hours and shift work in a hospital A&amp;E department. Stressful situations that could be emotionally challenging).</a:t>
            </a:r>
          </a:p>
          <a:p>
            <a:endParaRPr lang="en-GB" dirty="0"/>
          </a:p>
          <a:p>
            <a:r>
              <a:rPr lang="en-GB" b="1" dirty="0"/>
              <a:t>If you have more time, get students to repeat this exercise with another job.</a:t>
            </a:r>
          </a:p>
          <a:p>
            <a:endParaRPr lang="en-GB" b="0" i="1" dirty="0"/>
          </a:p>
          <a:p>
            <a:r>
              <a:rPr lang="en-GB" b="0" i="1" dirty="0"/>
              <a:t>Students can view more information about jobs and skills required within Careers library profiles on the Careers library.</a:t>
            </a:r>
          </a:p>
        </p:txBody>
      </p:sp>
      <p:sp>
        <p:nvSpPr>
          <p:cNvPr id="4" name="Slide Number Placeholder 3"/>
          <p:cNvSpPr>
            <a:spLocks noGrp="1"/>
          </p:cNvSpPr>
          <p:nvPr>
            <p:ph type="sldNum" sz="quarter" idx="5"/>
          </p:nvPr>
        </p:nvSpPr>
        <p:spPr/>
        <p:txBody>
          <a:bodyPr/>
          <a:lstStyle/>
          <a:p>
            <a:fld id="{EF8460CA-E4DF-44B0-820C-F2AC221EA031}" type="slidenum">
              <a:rPr lang="en-GB" smtClean="0"/>
              <a:t>11</a:t>
            </a:fld>
            <a:endParaRPr lang="en-GB"/>
          </a:p>
        </p:txBody>
      </p:sp>
    </p:spTree>
    <p:extLst>
      <p:ext uri="{BB962C8B-B14F-4D97-AF65-F5344CB8AC3E}">
        <p14:creationId xmlns:p14="http://schemas.microsoft.com/office/powerpoint/2010/main" val="1306217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BC19E-6003-405A-A598-FF69F0384A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31039A-6193-463B-84BB-4B932160A1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3AF0C71-6325-4293-8E43-F245DD14860D}"/>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5" name="Footer Placeholder 4">
            <a:extLst>
              <a:ext uri="{FF2B5EF4-FFF2-40B4-BE49-F238E27FC236}">
                <a16:creationId xmlns:a16="http://schemas.microsoft.com/office/drawing/2014/main" id="{DAD74499-BDB3-4097-9E62-53DB86DFD6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94D520-AFEA-4F8F-A8D8-21CE23D44BA5}"/>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3642049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BFE77-9662-4B2F-BB26-D327B04F46D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495FED-715B-449F-8F23-800E5F9D07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BCFEA6-2B01-43E8-BEA3-8CA92CC57A85}"/>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5" name="Footer Placeholder 4">
            <a:extLst>
              <a:ext uri="{FF2B5EF4-FFF2-40B4-BE49-F238E27FC236}">
                <a16:creationId xmlns:a16="http://schemas.microsoft.com/office/drawing/2014/main" id="{08167B90-6C8E-41BB-A405-EB195BC99D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7C8EBF-98A6-4AAF-BB2D-C6408CEB0173}"/>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3448394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7E769C-4D08-4C2E-B0D3-8DD3C98C5B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DE806F-B0E8-43A1-BCBB-CF13C123D5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9B579C-6B3D-4C32-92D0-A60D1B4C2E87}"/>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5" name="Footer Placeholder 4">
            <a:extLst>
              <a:ext uri="{FF2B5EF4-FFF2-40B4-BE49-F238E27FC236}">
                <a16:creationId xmlns:a16="http://schemas.microsoft.com/office/drawing/2014/main" id="{B978726E-216C-4E7F-8DD6-50DCFAEA85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61157A-9CF1-442D-BACC-54E3584D3563}"/>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2018533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606526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295290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618220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471445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531392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695366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340374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54227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11580-CA97-400A-A099-5758B2FAC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05BA8-6186-41FC-B7CA-12BFFE1930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BDE8AC-7766-490A-814B-9B54DC7C7381}"/>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5" name="Footer Placeholder 4">
            <a:extLst>
              <a:ext uri="{FF2B5EF4-FFF2-40B4-BE49-F238E27FC236}">
                <a16:creationId xmlns:a16="http://schemas.microsoft.com/office/drawing/2014/main" id="{84502B55-69DA-4EE6-B296-BE8BE95DD7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E99F90-60AC-4EF6-9798-2FA63A75F1A0}"/>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3135693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556416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29248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947405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08DF-9874-AAA6-572C-B7927862F2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E41E44-FD6F-FC2D-AB16-96C572D44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2E74EE-7CF9-DE2B-1710-AEA19F1FC593}"/>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9B8C9CB7-6A14-9B64-4012-E9EFB2F768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08A3FB-158A-BE24-527D-C72AAD985447}"/>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728418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B6AE-9D41-9E7A-31A7-2657EFFD3A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078962-E545-180B-3D94-F80C39152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80B8BC-8468-EC5A-77F3-6C1CC25136A8}"/>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DAB39C98-AC47-83F1-F9E2-38A7E4C862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B8DB97-1537-ACEC-14C4-E70CE8CF99B0}"/>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924439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42D5-158A-2B59-8DE0-7543FDBF72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81E45B-2D26-D871-3531-6C1B61477B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A524F7-A4F6-4EDE-77D4-3B7F5BDBF3E6}"/>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1895E38A-F9AF-A484-5998-7A277F85DB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917619-8A97-8AC1-59A9-0AD68163EA3F}"/>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3729971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2F5E-5FF3-E5FE-35AB-4AFD14911E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96F80D-E935-923A-3DE3-6036FE1D51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411514-F9BC-6B15-668B-E1D9CE9FF1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794110B-F1F1-595D-CB0F-9D94439CA80A}"/>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6" name="Footer Placeholder 5">
            <a:extLst>
              <a:ext uri="{FF2B5EF4-FFF2-40B4-BE49-F238E27FC236}">
                <a16:creationId xmlns:a16="http://schemas.microsoft.com/office/drawing/2014/main" id="{A14DD78F-91CB-CDBE-AD4A-CBA1394F0D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4243F7-9492-4CA5-0015-DEB28768FD64}"/>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7366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235A-3AC0-92CC-11DD-FE2C5318E1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938AF3-CAAF-CD46-39F0-E98DAE1A09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4BF749-9483-8768-70F5-20C1C7270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ED27B4-F975-F272-2D99-1537690BEA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76F635-2D5C-5E63-C39B-733517BB30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0C628A-236F-5DC0-3588-2531F57D7752}"/>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8" name="Footer Placeholder 7">
            <a:extLst>
              <a:ext uri="{FF2B5EF4-FFF2-40B4-BE49-F238E27FC236}">
                <a16:creationId xmlns:a16="http://schemas.microsoft.com/office/drawing/2014/main" id="{D604F036-4D44-FF76-6345-D8E80DBB0E7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0C88915-8C28-C7F5-D249-28163AB58D03}"/>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8083097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78E0-57C7-A50C-B18C-F580F169B4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0AB1FC-1DE1-F65F-63AF-941687C9B189}"/>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4" name="Footer Placeholder 3">
            <a:extLst>
              <a:ext uri="{FF2B5EF4-FFF2-40B4-BE49-F238E27FC236}">
                <a16:creationId xmlns:a16="http://schemas.microsoft.com/office/drawing/2014/main" id="{C8CF4F26-8CC6-C00B-D33B-0BE7F21709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C50F7F-2880-95C1-DDFB-43FE7121279A}"/>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241077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0D6E5D-68AE-FC43-1FF6-5FEFE3AEA371}"/>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3" name="Footer Placeholder 2">
            <a:extLst>
              <a:ext uri="{FF2B5EF4-FFF2-40B4-BE49-F238E27FC236}">
                <a16:creationId xmlns:a16="http://schemas.microsoft.com/office/drawing/2014/main" id="{AECB3C89-D206-20D2-AB20-96F276059F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262A86-8EF6-BEC5-264D-9FB1C406B5C0}"/>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65146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0E27-D6E4-476C-B385-7DF3F5EFB7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0DDEB3-7D4E-453C-A4B5-31B9C20AB8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F13186-15C0-4895-9A18-46ADB818F15D}"/>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5" name="Footer Placeholder 4">
            <a:extLst>
              <a:ext uri="{FF2B5EF4-FFF2-40B4-BE49-F238E27FC236}">
                <a16:creationId xmlns:a16="http://schemas.microsoft.com/office/drawing/2014/main" id="{278B5C9D-0541-4333-98F3-8B6CBE8FB4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1250F9-9ACC-4837-86DA-45BB00C70182}"/>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2959387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FB6D-CCF9-F733-17A7-B085366334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3CA4EA-D35A-8FAA-7B80-7B481A12BB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74B1E3-DAA9-C2B5-58DA-C96DD3F75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3B811-03D1-7917-953E-AEDBD316AB08}"/>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6" name="Footer Placeholder 5">
            <a:extLst>
              <a:ext uri="{FF2B5EF4-FFF2-40B4-BE49-F238E27FC236}">
                <a16:creationId xmlns:a16="http://schemas.microsoft.com/office/drawing/2014/main" id="{CA88692C-4633-4214-6072-F00D3707B3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756AE3-E972-E8A2-DF9A-498EA2B320D6}"/>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3119753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9E01D-6CF6-F409-4DCF-6E29393BC5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88FC0F-7CA7-7EBB-353D-54F700C8BC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F7D4CB-3C29-379D-6AA2-7A4D7CF5A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1FD7F4-58D8-584D-3FB7-EAFE183F563A}"/>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6" name="Footer Placeholder 5">
            <a:extLst>
              <a:ext uri="{FF2B5EF4-FFF2-40B4-BE49-F238E27FC236}">
                <a16:creationId xmlns:a16="http://schemas.microsoft.com/office/drawing/2014/main" id="{80A0398B-38B6-9BBE-759E-A31584CC5D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989D95-2301-D274-82ED-0DF4FF393FB1}"/>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6717276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5416-9D36-AB1D-B11C-DDE8F78108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901F0C-1B7D-8EDF-8BEE-88D14EBE8D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69E2E8-3292-657A-589F-8AED87C97BCD}"/>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08CF6616-2A08-1639-8158-38263F0E26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1D6128-F448-B923-AC96-FB646FC0E85E}"/>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003694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923D6E-790D-FB10-8631-B5B943372E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023592-755F-4DD7-E209-892B05D5FA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11048D-AD06-C822-1689-100FE04714B3}"/>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67009739-F7D4-DC58-0A53-2D0AAEBA7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F7EC02-3FAF-4965-C405-91A701735513}"/>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500962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6DAB5-2BC4-43FE-AF66-8982C4E21B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1829DF-3D04-45CD-8C47-1D73EEA3CA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B42241-96D8-4399-B141-6F733D902C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F2A9D8E-B321-492D-80B7-AED55AF91AE9}"/>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6" name="Footer Placeholder 5">
            <a:extLst>
              <a:ext uri="{FF2B5EF4-FFF2-40B4-BE49-F238E27FC236}">
                <a16:creationId xmlns:a16="http://schemas.microsoft.com/office/drawing/2014/main" id="{E1242442-29D8-44C3-BBEA-91656455AB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7DC593-8AA7-4F8A-A417-C9946CD2E7F5}"/>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4285698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91B1E-6BBE-4DDB-87B2-5368156161F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4E0D30-FD4E-4FB4-B20D-7DDFB2455B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38113F-87E3-4249-8E41-60C88AFE1C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E3820DD-3351-4F43-A3B4-AD2FC47214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409F19-6CB8-4BD4-A725-F7117C1FE3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8F6F97D-A223-447A-9B51-A90B45316A0B}"/>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8" name="Footer Placeholder 7">
            <a:extLst>
              <a:ext uri="{FF2B5EF4-FFF2-40B4-BE49-F238E27FC236}">
                <a16:creationId xmlns:a16="http://schemas.microsoft.com/office/drawing/2014/main" id="{930C5A07-CEAF-4AF9-800A-E54067D5256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84E3E23-3195-4908-A4DC-AFFCD58D0C1F}"/>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190068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00F4-3C3A-47D2-87F8-4E8E79B2D0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94CC89-262D-4509-9237-1E4F9A633374}"/>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4" name="Footer Placeholder 3">
            <a:extLst>
              <a:ext uri="{FF2B5EF4-FFF2-40B4-BE49-F238E27FC236}">
                <a16:creationId xmlns:a16="http://schemas.microsoft.com/office/drawing/2014/main" id="{0C1720AD-565B-4D21-A9E0-E1642CE79AE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9B617B-4BF7-49EF-A6CD-490C96DC6E9D}"/>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2135263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2C35D8-4E25-4D5A-9A97-20AD8FBDD8C5}"/>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3" name="Footer Placeholder 2">
            <a:extLst>
              <a:ext uri="{FF2B5EF4-FFF2-40B4-BE49-F238E27FC236}">
                <a16:creationId xmlns:a16="http://schemas.microsoft.com/office/drawing/2014/main" id="{C480AB88-934B-4593-B002-3C507AE007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11A704-7605-4359-8098-A0DFDC3690B0}"/>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742765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185C7-7734-4BFE-8CAF-BBC7E24671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9ED9DB6-0AB3-4B2F-ADE8-BF012E3FC8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645F5B-371E-4323-8F1F-1751172B5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E0E439-C476-43C9-A7AC-6E19033B5963}"/>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6" name="Footer Placeholder 5">
            <a:extLst>
              <a:ext uri="{FF2B5EF4-FFF2-40B4-BE49-F238E27FC236}">
                <a16:creationId xmlns:a16="http://schemas.microsoft.com/office/drawing/2014/main" id="{79358B25-7C04-4CA9-9A02-A76C5EBE4B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3970FC-30BA-474A-B13F-75C3119611E5}"/>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861319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A9DC-DEBE-48F6-818F-05F0B253E0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E678859-2157-498A-9C12-17577B37D1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A7234D3-2AB1-48D3-9D93-E5A75AF1B5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44E824-9B50-46D4-8C1C-A741C47444DE}"/>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6" name="Footer Placeholder 5">
            <a:extLst>
              <a:ext uri="{FF2B5EF4-FFF2-40B4-BE49-F238E27FC236}">
                <a16:creationId xmlns:a16="http://schemas.microsoft.com/office/drawing/2014/main" id="{0E453A0C-269F-4226-BB6F-7560E32DCE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F035B6-7314-41A7-942F-DA17E5956DFD}"/>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427649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E8657C-C0C7-4C76-A1EF-73AA7FBF84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9E9F91-0AB0-4C6D-999A-096BAC6957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94D9E0-3275-4C74-8987-5647EE5056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B2DD0-4293-4F28-94DA-A75E96E66086}" type="datetimeFigureOut">
              <a:rPr lang="en-GB" smtClean="0"/>
              <a:t>27/04/2026</a:t>
            </a:fld>
            <a:endParaRPr lang="en-GB"/>
          </a:p>
        </p:txBody>
      </p:sp>
      <p:sp>
        <p:nvSpPr>
          <p:cNvPr id="5" name="Footer Placeholder 4">
            <a:extLst>
              <a:ext uri="{FF2B5EF4-FFF2-40B4-BE49-F238E27FC236}">
                <a16:creationId xmlns:a16="http://schemas.microsoft.com/office/drawing/2014/main" id="{0E7983C8-4286-49E6-9DBA-EE1CF6571D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0BA1CF-D007-4906-B844-961379DA2D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46B58-C15E-4093-B915-2F68D88E18C0}" type="slidenum">
              <a:rPr lang="en-GB" smtClean="0"/>
              <a:t>‹#›</a:t>
            </a:fld>
            <a:endParaRPr lang="en-GB"/>
          </a:p>
        </p:txBody>
      </p:sp>
    </p:spTree>
    <p:extLst>
      <p:ext uri="{BB962C8B-B14F-4D97-AF65-F5344CB8AC3E}">
        <p14:creationId xmlns:p14="http://schemas.microsoft.com/office/powerpoint/2010/main" val="1826300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40747420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264991-94AA-EBC2-8CA1-DBCAB07286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EB7601-2828-ADE9-D5CF-08D0EB460C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CB3A98-5C1A-91E2-1109-4BA6C1CE06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24F41DEA-5075-CAD6-6BE3-CEBE659C49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A215E1-24C6-3359-8587-FB95537F75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7521A-BB4F-42FD-AF65-857A8F43127F}" type="slidenum">
              <a:rPr lang="en-GB" smtClean="0"/>
              <a:t>‹#›</a:t>
            </a:fld>
            <a:endParaRPr lang="en-GB"/>
          </a:p>
        </p:txBody>
      </p:sp>
    </p:spTree>
    <p:extLst>
      <p:ext uri="{BB962C8B-B14F-4D97-AF65-F5344CB8AC3E}">
        <p14:creationId xmlns:p14="http://schemas.microsoft.com/office/powerpoint/2010/main" val="318892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3.svg"/><Relationship Id="rId5" Type="http://schemas.openxmlformats.org/officeDocument/2006/relationships/image" Target="../media/image32.svg"/><Relationship Id="rId4" Type="http://schemas.openxmlformats.org/officeDocument/2006/relationships/image" Target="../media/image31.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3.svg"/><Relationship Id="rId5" Type="http://schemas.openxmlformats.org/officeDocument/2006/relationships/image" Target="../media/image32.svg"/><Relationship Id="rId4" Type="http://schemas.openxmlformats.org/officeDocument/2006/relationships/image" Target="../media/image31.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3.svg"/><Relationship Id="rId5" Type="http://schemas.openxmlformats.org/officeDocument/2006/relationships/image" Target="../media/image32.svg"/><Relationship Id="rId4" Type="http://schemas.openxmlformats.org/officeDocument/2006/relationships/image" Target="../media/image31.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7.svg"/></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hyperlink" Target="https://pxhere.com/en/photo/1008755" TargetMode="External"/><Relationship Id="rId12"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hyperlink" Target="https://www.thebluediamondgallery.com/wooden-tile/j/job.html" TargetMode="External"/><Relationship Id="rId5" Type="http://schemas.openxmlformats.org/officeDocument/2006/relationships/hyperlink" Target="https://www.gameblast.com.br/2017/05/olds-man-journey-analise-review.html" TargetMode="External"/><Relationship Id="rId10" Type="http://schemas.openxmlformats.org/officeDocument/2006/relationships/image" Target="../media/image6.jpg"/><Relationship Id="rId4" Type="http://schemas.openxmlformats.org/officeDocument/2006/relationships/image" Target="../media/image3.jpg"/><Relationship Id="rId9" Type="http://schemas.openxmlformats.org/officeDocument/2006/relationships/hyperlink" Target="https://sketchfab.com/3d-models/ladder-d193887f6151412f92f33ac3ef91f783"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hyperlink" Target="https://pxhere.com/en/photo/1008755"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hyperlink" Target="https://www.thebluediamondgallery.com/wooden-tile/j/job.html" TargetMode="External"/><Relationship Id="rId5" Type="http://schemas.openxmlformats.org/officeDocument/2006/relationships/hyperlink" Target="https://www.gameblast.com.br/2017/05/olds-man-journey-analise-review.html" TargetMode="External"/><Relationship Id="rId10" Type="http://schemas.openxmlformats.org/officeDocument/2006/relationships/image" Target="../media/image6.jpg"/><Relationship Id="rId4" Type="http://schemas.openxmlformats.org/officeDocument/2006/relationships/image" Target="../media/image3.jpg"/><Relationship Id="rId9" Type="http://schemas.openxmlformats.org/officeDocument/2006/relationships/hyperlink" Target="https://sketchfab.com/3d-models/ladder-d193887f6151412f92f33ac3ef91f783"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10.svg"/><Relationship Id="rId12" Type="http://schemas.openxmlformats.org/officeDocument/2006/relationships/image" Target="../media/image15.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png"/><Relationship Id="rId7" Type="http://schemas.openxmlformats.org/officeDocument/2006/relationships/image" Target="../media/image11.svg"/><Relationship Id="rId12" Type="http://schemas.openxmlformats.org/officeDocument/2006/relationships/image" Target="../media/image7.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svg"/><Relationship Id="rId3" Type="http://schemas.openxmlformats.org/officeDocument/2006/relationships/image" Target="../media/image1.png"/><Relationship Id="rId7" Type="http://schemas.openxmlformats.org/officeDocument/2006/relationships/image" Target="../media/image23.svg"/><Relationship Id="rId12" Type="http://schemas.openxmlformats.org/officeDocument/2006/relationships/image" Target="../media/image28.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sv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0.sv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svg"/><Relationship Id="rId1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A99C96D-E9B1-41A7-82FD-190A1F26198A}"/>
              </a:ext>
            </a:extLst>
          </p:cNvPr>
          <p:cNvSpPr>
            <a:spLocks noGrp="1"/>
          </p:cNvSpPr>
          <p:nvPr>
            <p:ph type="subTitle" idx="1"/>
          </p:nvPr>
        </p:nvSpPr>
        <p:spPr>
          <a:xfrm>
            <a:off x="1524000" y="3055280"/>
            <a:ext cx="9144000" cy="1655762"/>
          </a:xfrm>
        </p:spPr>
        <p:txBody>
          <a:bodyPr>
            <a:normAutofit/>
          </a:bodyPr>
          <a:lstStyle/>
          <a:p>
            <a:pPr algn="l"/>
            <a:r>
              <a:rPr lang="en-GB" sz="560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is a career?</a:t>
            </a:r>
          </a:p>
        </p:txBody>
      </p:sp>
    </p:spTree>
    <p:extLst>
      <p:ext uri="{BB962C8B-B14F-4D97-AF65-F5344CB8AC3E}">
        <p14:creationId xmlns:p14="http://schemas.microsoft.com/office/powerpoint/2010/main" val="1841099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noProof="0" dirty="0">
                <a:solidFill>
                  <a:prstClr val="black"/>
                </a:solidFill>
                <a:latin typeface="Open Sans" panose="020B0606030504020204"/>
              </a:rPr>
              <a:t>What careers are you interested in?</a:t>
            </a:r>
            <a:endPar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endParaRPr>
          </a:p>
        </p:txBody>
      </p:sp>
      <p:sp>
        <p:nvSpPr>
          <p:cNvPr id="36" name="Rectangle: Rounded Corners 35">
            <a:extLst>
              <a:ext uri="{FF2B5EF4-FFF2-40B4-BE49-F238E27FC236}">
                <a16:creationId xmlns:a16="http://schemas.microsoft.com/office/drawing/2014/main" id="{4521BF63-07C3-A98B-545F-08AEA4383EBA}"/>
              </a:ext>
            </a:extLst>
          </p:cNvPr>
          <p:cNvSpPr/>
          <p:nvPr/>
        </p:nvSpPr>
        <p:spPr>
          <a:xfrm>
            <a:off x="376588" y="1713298"/>
            <a:ext cx="5313012" cy="4158114"/>
          </a:xfrm>
          <a:prstGeom prst="roundRect">
            <a:avLst/>
          </a:prstGeom>
          <a:noFill/>
          <a:ln w="38100">
            <a:solidFill>
              <a:srgbClr val="60D1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3. Pick one sector. For each job you’ve chosen, write down:</a:t>
            </a:r>
          </a:p>
          <a:p>
            <a:endPar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One </a:t>
            </a:r>
            <a:r>
              <a:rPr lang="en-GB" sz="2200" b="1" dirty="0">
                <a:solidFill>
                  <a:srgbClr val="FF89B3"/>
                </a:solidFill>
                <a:latin typeface="Open Sans" panose="020B0606030504020204" pitchFamily="34" charset="0"/>
                <a:ea typeface="Open Sans" panose="020B0606030504020204" pitchFamily="34" charset="0"/>
                <a:cs typeface="Open Sans" panose="020B0606030504020204" pitchFamily="34" charset="0"/>
              </a:rPr>
              <a:t>skill</a:t>
            </a: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you need for this job</a:t>
            </a:r>
          </a:p>
          <a:p>
            <a:pPr marL="342900" indent="-342900">
              <a:buFont typeface="Arial" panose="020B0604020202020204" pitchFamily="34" charset="0"/>
              <a:buChar char="•"/>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One </a:t>
            </a:r>
            <a:r>
              <a:rPr lang="en-GB" sz="2200" b="1" dirty="0">
                <a:solidFill>
                  <a:srgbClr val="7030A0"/>
                </a:solidFill>
                <a:latin typeface="Open Sans" panose="020B0606030504020204" pitchFamily="34" charset="0"/>
                <a:ea typeface="Open Sans" panose="020B0606030504020204" pitchFamily="34" charset="0"/>
                <a:cs typeface="Open Sans" panose="020B0606030504020204" pitchFamily="34" charset="0"/>
              </a:rPr>
              <a:t>reward</a:t>
            </a: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for doing this job</a:t>
            </a:r>
          </a:p>
          <a:p>
            <a:pPr marL="342900" indent="-342900">
              <a:buFont typeface="Arial" panose="020B0604020202020204" pitchFamily="34" charset="0"/>
              <a:buChar char="•"/>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One </a:t>
            </a:r>
            <a:r>
              <a:rPr lang="en-GB" sz="22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challenge</a:t>
            </a: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for doing this job</a:t>
            </a:r>
          </a:p>
          <a:p>
            <a:pPr marL="342900" indent="-342900">
              <a:buFont typeface="Arial" panose="020B0604020202020204" pitchFamily="34" charset="0"/>
              <a:buChar char="•"/>
            </a:pPr>
            <a:endPar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If you have time, </a:t>
            </a:r>
            <a:r>
              <a:rPr lang="en-GB" sz="2200"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repeat</a:t>
            </a: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this exercise with a job from another career sector.</a:t>
            </a:r>
            <a:endParaRPr lang="en-GB" b="1" dirty="0"/>
          </a:p>
        </p:txBody>
      </p:sp>
      <p:pic>
        <p:nvPicPr>
          <p:cNvPr id="8" name="Graphic 7" descr="Doctor">
            <a:extLst>
              <a:ext uri="{FF2B5EF4-FFF2-40B4-BE49-F238E27FC236}">
                <a16:creationId xmlns:a16="http://schemas.microsoft.com/office/drawing/2014/main" id="{B44812B4-7190-9DCC-1AA5-BFB70E95BC0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42534" y="1909729"/>
            <a:ext cx="2791327" cy="2791327"/>
          </a:xfrm>
          <a:prstGeom prst="rect">
            <a:avLst/>
          </a:prstGeom>
        </p:spPr>
      </p:pic>
      <p:sp>
        <p:nvSpPr>
          <p:cNvPr id="9" name="TextBox 8">
            <a:extLst>
              <a:ext uri="{FF2B5EF4-FFF2-40B4-BE49-F238E27FC236}">
                <a16:creationId xmlns:a16="http://schemas.microsoft.com/office/drawing/2014/main" id="{287BB4AB-0127-EC1F-E045-CEC62BEB21EE}"/>
              </a:ext>
            </a:extLst>
          </p:cNvPr>
          <p:cNvSpPr txBox="1"/>
          <p:nvPr/>
        </p:nvSpPr>
        <p:spPr>
          <a:xfrm>
            <a:off x="5958037" y="4515548"/>
            <a:ext cx="2444817" cy="438197"/>
          </a:xfrm>
          <a:prstGeom prst="rect">
            <a:avLst/>
          </a:prstGeom>
          <a:solidFill>
            <a:srgbClr val="C9F0EF"/>
          </a:solidFill>
        </p:spPr>
        <p:txBody>
          <a:bodyPr wrap="square" rtlCol="0">
            <a:spAutoFit/>
          </a:bodyPr>
          <a:lstStyle/>
          <a:p>
            <a:pPr>
              <a:lnSpc>
                <a:spcPct val="107000"/>
              </a:lnSpc>
              <a:spcAft>
                <a:spcPts val="800"/>
              </a:spcAft>
            </a:pPr>
            <a:r>
              <a:rPr lang="en-GB" sz="2200" b="1" kern="100" dirty="0">
                <a:effectLst/>
                <a:latin typeface="Open Sans" panose="020B0606030504020204" pitchFamily="34" charset="0"/>
                <a:ea typeface="Calibri" panose="020F0502020204030204" pitchFamily="34" charset="0"/>
                <a:cs typeface="Times New Roman" panose="02020603050405020304" pitchFamily="18" charset="0"/>
              </a:rPr>
              <a:t>Sector: </a:t>
            </a: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Medicine</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F2AEB59B-3823-58A7-3DB4-1C60EDA94BB4}"/>
              </a:ext>
            </a:extLst>
          </p:cNvPr>
          <p:cNvSpPr txBox="1"/>
          <p:nvPr/>
        </p:nvSpPr>
        <p:spPr>
          <a:xfrm>
            <a:off x="5842001" y="5221936"/>
            <a:ext cx="2695254" cy="438197"/>
          </a:xfrm>
          <a:prstGeom prst="rect">
            <a:avLst/>
          </a:prstGeom>
          <a:solidFill>
            <a:srgbClr val="C9F0EF"/>
          </a:solidFill>
        </p:spPr>
        <p:txBody>
          <a:bodyPr wrap="square" rtlCol="0">
            <a:spAutoFit/>
          </a:bodyPr>
          <a:lstStyle/>
          <a:p>
            <a:pPr algn="ctr">
              <a:lnSpc>
                <a:spcPct val="107000"/>
              </a:lnSpc>
              <a:spcAft>
                <a:spcPts val="800"/>
              </a:spcAft>
            </a:pPr>
            <a:r>
              <a:rPr lang="en-GB" sz="2200" b="1" kern="100" dirty="0">
                <a:latin typeface="Open Sans" panose="020B0606030504020204" pitchFamily="34" charset="0"/>
                <a:ea typeface="Calibri" panose="020F0502020204030204" pitchFamily="34" charset="0"/>
                <a:cs typeface="Times New Roman" panose="02020603050405020304" pitchFamily="18" charset="0"/>
              </a:rPr>
              <a:t>Job 2: A&amp;E Nurse</a:t>
            </a:r>
            <a:endParaRPr lang="en-GB" sz="2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4918FBED-9D3F-7038-88D5-E0C6A17929D1}"/>
              </a:ext>
            </a:extLst>
          </p:cNvPr>
          <p:cNvSpPr txBox="1"/>
          <p:nvPr/>
        </p:nvSpPr>
        <p:spPr>
          <a:xfrm>
            <a:off x="8933057" y="1892667"/>
            <a:ext cx="2634014" cy="903452"/>
          </a:xfrm>
          <a:prstGeom prst="rect">
            <a:avLst/>
          </a:prstGeom>
          <a:solidFill>
            <a:srgbClr val="FFD9E7"/>
          </a:solidFill>
        </p:spPr>
        <p:txBody>
          <a:bodyPr wrap="square" rtlCol="0">
            <a:spAutoFit/>
          </a:bodyPr>
          <a:lstStyle/>
          <a:p>
            <a:pPr algn="ctr">
              <a:lnSpc>
                <a:spcPct val="107000"/>
              </a:lnSpc>
              <a:spcAft>
                <a:spcPts val="800"/>
              </a:spcAft>
            </a:pPr>
            <a:r>
              <a:rPr lang="en-GB" sz="2200" b="1" kern="100" dirty="0">
                <a:latin typeface="Open Sans" panose="020B0606030504020204" pitchFamily="34" charset="0"/>
                <a:ea typeface="Calibri" panose="020F0502020204030204" pitchFamily="34" charset="0"/>
                <a:cs typeface="Times New Roman" panose="02020603050405020304" pitchFamily="18" charset="0"/>
              </a:rPr>
              <a:t>Skill:</a:t>
            </a:r>
          </a:p>
          <a:p>
            <a:pPr algn="ctr">
              <a:lnSpc>
                <a:spcPct val="107000"/>
              </a:lnSpc>
              <a:spcAft>
                <a:spcPts val="800"/>
              </a:spcAft>
            </a:pP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Caring</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2A6038A4-B7D1-A76E-1B44-10BBB4FB3AFD}"/>
              </a:ext>
            </a:extLst>
          </p:cNvPr>
          <p:cNvSpPr txBox="1"/>
          <p:nvPr/>
        </p:nvSpPr>
        <p:spPr>
          <a:xfrm>
            <a:off x="8933057" y="3121858"/>
            <a:ext cx="2634014" cy="903068"/>
          </a:xfrm>
          <a:prstGeom prst="rect">
            <a:avLst/>
          </a:prstGeom>
          <a:solidFill>
            <a:srgbClr val="ECDFF5"/>
          </a:solidFill>
        </p:spPr>
        <p:txBody>
          <a:bodyPr wrap="square" rtlCol="0">
            <a:spAutoFit/>
          </a:bodyPr>
          <a:lstStyle/>
          <a:p>
            <a:pPr algn="ctr">
              <a:lnSpc>
                <a:spcPct val="107000"/>
              </a:lnSpc>
              <a:spcAft>
                <a:spcPts val="800"/>
              </a:spcAft>
            </a:pPr>
            <a:r>
              <a:rPr lang="en-GB" sz="2200" b="1" kern="100" dirty="0">
                <a:latin typeface="Open Sans" panose="020B0606030504020204" pitchFamily="34" charset="0"/>
                <a:ea typeface="Calibri" panose="020F0502020204030204" pitchFamily="34" charset="0"/>
                <a:cs typeface="Times New Roman" panose="02020603050405020304" pitchFamily="18" charset="0"/>
              </a:rPr>
              <a:t>Reward:</a:t>
            </a:r>
          </a:p>
          <a:p>
            <a:pPr algn="ctr">
              <a:lnSpc>
                <a:spcPct val="107000"/>
              </a:lnSpc>
              <a:spcAft>
                <a:spcPts val="800"/>
              </a:spcAft>
            </a:pP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Helping others</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A0817FDF-27F7-B8B5-A2D0-EB0057E0ED04}"/>
              </a:ext>
            </a:extLst>
          </p:cNvPr>
          <p:cNvSpPr txBox="1"/>
          <p:nvPr/>
        </p:nvSpPr>
        <p:spPr>
          <a:xfrm>
            <a:off x="8933057" y="4350666"/>
            <a:ext cx="2723950" cy="1265346"/>
          </a:xfrm>
          <a:prstGeom prst="rect">
            <a:avLst/>
          </a:prstGeom>
          <a:solidFill>
            <a:srgbClr val="ABDBFF"/>
          </a:solidFill>
        </p:spPr>
        <p:txBody>
          <a:bodyPr wrap="square" rtlCol="0">
            <a:spAutoFit/>
          </a:bodyPr>
          <a:lstStyle/>
          <a:p>
            <a:pPr algn="ctr">
              <a:lnSpc>
                <a:spcPct val="107000"/>
              </a:lnSpc>
              <a:spcAft>
                <a:spcPts val="800"/>
              </a:spcAft>
            </a:pPr>
            <a:r>
              <a:rPr lang="en-GB" sz="2200" b="1" kern="100" dirty="0">
                <a:latin typeface="Open Sans" panose="020B0606030504020204" pitchFamily="34" charset="0"/>
                <a:ea typeface="Calibri" panose="020F0502020204030204" pitchFamily="34" charset="0"/>
                <a:cs typeface="Times New Roman" panose="02020603050405020304" pitchFamily="18" charset="0"/>
              </a:rPr>
              <a:t>Challenge:</a:t>
            </a:r>
          </a:p>
          <a:p>
            <a:pPr algn="ctr">
              <a:lnSpc>
                <a:spcPct val="107000"/>
              </a:lnSpc>
              <a:spcAft>
                <a:spcPts val="800"/>
              </a:spcAft>
            </a:pP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Long hours and stressful situations</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AE73BE46-3863-657D-C79F-F88C44C50044}"/>
              </a:ext>
            </a:extLst>
          </p:cNvPr>
          <p:cNvSpPr txBox="1"/>
          <p:nvPr/>
        </p:nvSpPr>
        <p:spPr>
          <a:xfrm>
            <a:off x="5799320" y="1762725"/>
            <a:ext cx="3055922" cy="438197"/>
          </a:xfrm>
          <a:prstGeom prst="rect">
            <a:avLst/>
          </a:prstGeom>
          <a:noFill/>
        </p:spPr>
        <p:txBody>
          <a:bodyPr wrap="square" rtlCol="0">
            <a:spAutoFit/>
          </a:bodyPr>
          <a:lstStyle/>
          <a:p>
            <a:pPr>
              <a:lnSpc>
                <a:spcPct val="107000"/>
              </a:lnSpc>
              <a:spcAft>
                <a:spcPts val="800"/>
              </a:spcAft>
            </a:pPr>
            <a:r>
              <a:rPr lang="en-GB" sz="2200" b="1" kern="100" dirty="0">
                <a:effectLst/>
                <a:latin typeface="Open Sans" panose="020B0606030504020204" pitchFamily="34" charset="0"/>
                <a:ea typeface="Calibri" panose="020F0502020204030204" pitchFamily="34" charset="0"/>
                <a:cs typeface="Times New Roman" panose="02020603050405020304" pitchFamily="18" charset="0"/>
              </a:rPr>
              <a:t>Here is an example:</a:t>
            </a:r>
            <a:endParaRPr lang="en-GB" sz="2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C54CB562-48F8-C6AF-35CE-554195FACF8A}"/>
              </a:ext>
            </a:extLst>
          </p:cNvPr>
          <p:cNvSpPr txBox="1"/>
          <p:nvPr/>
        </p:nvSpPr>
        <p:spPr>
          <a:xfrm>
            <a:off x="362650" y="1089846"/>
            <a:ext cx="11419200" cy="438197"/>
          </a:xfrm>
          <a:prstGeom prst="rect">
            <a:avLst/>
          </a:prstGeom>
          <a:solidFill>
            <a:srgbClr val="C9F0EF"/>
          </a:solidFill>
        </p:spPr>
        <p:txBody>
          <a:bodyPr wrap="square" rtlCol="0">
            <a:spAutoFit/>
          </a:bodyPr>
          <a:lstStyle/>
          <a:p>
            <a:pPr algn="ctr">
              <a:lnSpc>
                <a:spcPct val="107000"/>
              </a:lnSpc>
              <a:spcAft>
                <a:spcPts val="800"/>
              </a:spcAft>
            </a:pP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Using the Unifrog Careers library to help you, complete the task below.</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0189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noProof="0" dirty="0">
                <a:solidFill>
                  <a:prstClr val="black"/>
                </a:solidFill>
                <a:latin typeface="Open Sans" panose="020B0606030504020204"/>
              </a:rPr>
              <a:t>Reflection: what careers are you interested in? (5 mins)</a:t>
            </a:r>
            <a:endPar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endParaRPr>
          </a:p>
        </p:txBody>
      </p:sp>
      <p:sp>
        <p:nvSpPr>
          <p:cNvPr id="6" name="TextBox 5">
            <a:extLst>
              <a:ext uri="{FF2B5EF4-FFF2-40B4-BE49-F238E27FC236}">
                <a16:creationId xmlns:a16="http://schemas.microsoft.com/office/drawing/2014/main" id="{6B29D45F-D95B-45A7-97CF-989857099AA6}"/>
              </a:ext>
            </a:extLst>
          </p:cNvPr>
          <p:cNvSpPr txBox="1"/>
          <p:nvPr/>
        </p:nvSpPr>
        <p:spPr>
          <a:xfrm>
            <a:off x="362650" y="1089846"/>
            <a:ext cx="11419200" cy="438197"/>
          </a:xfrm>
          <a:prstGeom prst="rect">
            <a:avLst/>
          </a:prstGeom>
          <a:solidFill>
            <a:srgbClr val="C9F0EF"/>
          </a:solidFill>
        </p:spPr>
        <p:txBody>
          <a:bodyPr wrap="square" rtlCol="0">
            <a:spAutoFit/>
          </a:bodyPr>
          <a:lstStyle/>
          <a:p>
            <a:pPr algn="ctr">
              <a:lnSpc>
                <a:spcPct val="107000"/>
              </a:lnSpc>
              <a:spcAft>
                <a:spcPts val="800"/>
              </a:spcAft>
            </a:pPr>
            <a:r>
              <a:rPr lang="en-GB" sz="2200" kern="100" dirty="0">
                <a:latin typeface="Open Sans" panose="020B0606030504020204" pitchFamily="34" charset="0"/>
                <a:ea typeface="Calibri" panose="020F0502020204030204" pitchFamily="34" charset="0"/>
                <a:cs typeface="Times New Roman" panose="02020603050405020304" pitchFamily="18" charset="0"/>
              </a:rPr>
              <a:t>Using the Unifrog Careers library to help you, complete the task below.</a:t>
            </a:r>
            <a:endParaRPr lang="en-GB" sz="22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4E9653BD-AF16-D515-F2C5-66C18E04EC42}"/>
              </a:ext>
            </a:extLst>
          </p:cNvPr>
          <p:cNvSpPr/>
          <p:nvPr/>
        </p:nvSpPr>
        <p:spPr>
          <a:xfrm>
            <a:off x="762525" y="1694972"/>
            <a:ext cx="10447666" cy="951513"/>
          </a:xfrm>
          <a:prstGeom prst="roundRect">
            <a:avLst/>
          </a:prstGeom>
          <a:noFill/>
          <a:ln w="38100">
            <a:solidFill>
              <a:srgbClr val="60D1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defRPr/>
            </a:pP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4. Reflecting on what you’ve written down, finish the sentences. </a:t>
            </a:r>
          </a:p>
          <a:p>
            <a:pPr>
              <a:lnSpc>
                <a:spcPct val="125000"/>
              </a:lnSpc>
              <a:defRPr/>
            </a:pPr>
            <a:r>
              <a:rPr lang="en-GB" dirty="0">
                <a:solidFill>
                  <a:prstClr val="black"/>
                </a:solidFill>
                <a:latin typeface="Open Sans" panose="020B0606030504020204" pitchFamily="34" charset="0"/>
                <a:ea typeface="Open Sans" panose="020B0606030504020204" pitchFamily="34" charset="0"/>
                <a:cs typeface="Open Sans" panose="020B0606030504020204" pitchFamily="34" charset="0"/>
              </a:rPr>
              <a:t>Use the examples and prompts to help you.</a:t>
            </a:r>
          </a:p>
        </p:txBody>
      </p:sp>
      <p:sp>
        <p:nvSpPr>
          <p:cNvPr id="4" name="TextBox 3">
            <a:extLst>
              <a:ext uri="{FF2B5EF4-FFF2-40B4-BE49-F238E27FC236}">
                <a16:creationId xmlns:a16="http://schemas.microsoft.com/office/drawing/2014/main" id="{14FBB6E3-8ADC-1541-16B7-F0B75459A961}"/>
              </a:ext>
            </a:extLst>
          </p:cNvPr>
          <p:cNvSpPr txBox="1"/>
          <p:nvPr/>
        </p:nvSpPr>
        <p:spPr>
          <a:xfrm>
            <a:off x="712177" y="2810078"/>
            <a:ext cx="10779369" cy="3000565"/>
          </a:xfrm>
          <a:prstGeom prst="rect">
            <a:avLst/>
          </a:prstGeom>
          <a:noFill/>
        </p:spPr>
        <p:txBody>
          <a:bodyPr wrap="square" rtlCol="0">
            <a:spAutoFit/>
          </a:bodyPr>
          <a:lstStyle/>
          <a:p>
            <a:pPr>
              <a:lnSpc>
                <a:spcPct val="125000"/>
              </a:lnSpc>
              <a:defRPr/>
            </a:pP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defRPr/>
            </a:pP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 I think I would be suited to a career as a ______________________ because…. _________________________________________________________________________</a:t>
            </a:r>
          </a:p>
          <a:p>
            <a:pPr marL="342900" indent="-342900">
              <a:lnSpc>
                <a:spcPct val="150000"/>
              </a:lnSpc>
              <a:buFont typeface="Arial" panose="020B0604020202020204" pitchFamily="34" charset="0"/>
              <a:buChar char="•"/>
              <a:defRPr/>
            </a:pPr>
            <a:endParaRPr lang="en-GB" sz="22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defRPr/>
            </a:pP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I can find out more information about this career by __________________________________________________________________</a:t>
            </a: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Graphic 6" descr="Signature with solid fill">
            <a:extLst>
              <a:ext uri="{FF2B5EF4-FFF2-40B4-BE49-F238E27FC236}">
                <a16:creationId xmlns:a16="http://schemas.microsoft.com/office/drawing/2014/main" id="{0F16949A-2F9F-F9FE-B9AD-39DA517E64C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318449" y="1618175"/>
            <a:ext cx="977438" cy="922401"/>
          </a:xfrm>
          <a:prstGeom prst="rect">
            <a:avLst/>
          </a:prstGeom>
        </p:spPr>
      </p:pic>
      <p:sp>
        <p:nvSpPr>
          <p:cNvPr id="15" name="TextBox 14">
            <a:extLst>
              <a:ext uri="{FF2B5EF4-FFF2-40B4-BE49-F238E27FC236}">
                <a16:creationId xmlns:a16="http://schemas.microsoft.com/office/drawing/2014/main" id="{67A162AD-18C6-0818-709A-1CAD084A9761}"/>
              </a:ext>
            </a:extLst>
          </p:cNvPr>
          <p:cNvSpPr txBox="1"/>
          <p:nvPr/>
        </p:nvSpPr>
        <p:spPr>
          <a:xfrm>
            <a:off x="7578969" y="3299266"/>
            <a:ext cx="1365004" cy="430887"/>
          </a:xfrm>
          <a:prstGeom prst="rect">
            <a:avLst/>
          </a:prstGeom>
          <a:noFill/>
        </p:spPr>
        <p:txBody>
          <a:bodyPr wrap="square">
            <a:spAutoFit/>
          </a:bodyPr>
          <a:lstStyle/>
          <a:p>
            <a:r>
              <a:rPr lang="en-GB" sz="2200" dirty="0">
                <a:solidFill>
                  <a:srgbClr val="0070C0"/>
                </a:solidFill>
                <a:latin typeface="MV Boli" panose="02000500030200090000" pitchFamily="2" charset="0"/>
                <a:ea typeface="Open Sans" panose="020B0606030504020204" pitchFamily="34" charset="0"/>
                <a:cs typeface="MV Boli" panose="02000500030200090000" pitchFamily="2" charset="0"/>
              </a:rPr>
              <a:t>doctor</a:t>
            </a:r>
            <a:endParaRPr lang="en-GB" sz="2200" dirty="0"/>
          </a:p>
        </p:txBody>
      </p:sp>
      <p:sp>
        <p:nvSpPr>
          <p:cNvPr id="17" name="TextBox 16">
            <a:extLst>
              <a:ext uri="{FF2B5EF4-FFF2-40B4-BE49-F238E27FC236}">
                <a16:creationId xmlns:a16="http://schemas.microsoft.com/office/drawing/2014/main" id="{27BEA73E-A68F-979D-97FC-7DB537CD8AEA}"/>
              </a:ext>
            </a:extLst>
          </p:cNvPr>
          <p:cNvSpPr txBox="1"/>
          <p:nvPr/>
        </p:nvSpPr>
        <p:spPr>
          <a:xfrm>
            <a:off x="1063868" y="3768188"/>
            <a:ext cx="8976947" cy="430887"/>
          </a:xfrm>
          <a:prstGeom prst="rect">
            <a:avLst/>
          </a:prstGeom>
          <a:noFill/>
        </p:spPr>
        <p:txBody>
          <a:bodyPr wrap="square">
            <a:spAutoFit/>
          </a:bodyPr>
          <a:lstStyle/>
          <a:p>
            <a:r>
              <a:rPr lang="en-GB" sz="2200" dirty="0">
                <a:solidFill>
                  <a:srgbClr val="0070C0"/>
                </a:solidFill>
                <a:latin typeface="MV Boli" panose="02000500030200090000" pitchFamily="2" charset="0"/>
                <a:ea typeface="Open Sans" panose="020B0606030504020204" pitchFamily="34" charset="0"/>
                <a:cs typeface="MV Boli" panose="02000500030200090000" pitchFamily="2" charset="0"/>
              </a:rPr>
              <a:t>I’m interested in human biology and I really like helping others. </a:t>
            </a:r>
            <a:endParaRPr lang="en-GB" sz="2200" dirty="0"/>
          </a:p>
        </p:txBody>
      </p:sp>
      <p:sp>
        <p:nvSpPr>
          <p:cNvPr id="18" name="TextBox 17">
            <a:extLst>
              <a:ext uri="{FF2B5EF4-FFF2-40B4-BE49-F238E27FC236}">
                <a16:creationId xmlns:a16="http://schemas.microsoft.com/office/drawing/2014/main" id="{94509B4E-775A-0598-D01C-1399E23CF3CE}"/>
              </a:ext>
            </a:extLst>
          </p:cNvPr>
          <p:cNvSpPr txBox="1"/>
          <p:nvPr/>
        </p:nvSpPr>
        <p:spPr>
          <a:xfrm>
            <a:off x="1260229" y="5257018"/>
            <a:ext cx="8976947" cy="430887"/>
          </a:xfrm>
          <a:prstGeom prst="rect">
            <a:avLst/>
          </a:prstGeom>
          <a:noFill/>
        </p:spPr>
        <p:txBody>
          <a:bodyPr wrap="square">
            <a:spAutoFit/>
          </a:bodyPr>
          <a:lstStyle/>
          <a:p>
            <a:r>
              <a:rPr lang="en-GB" sz="2200" dirty="0">
                <a:solidFill>
                  <a:srgbClr val="0070C0"/>
                </a:solidFill>
                <a:latin typeface="MV Boli" panose="02000500030200090000" pitchFamily="2" charset="0"/>
                <a:ea typeface="Open Sans" panose="020B0606030504020204" pitchFamily="34" charset="0"/>
                <a:cs typeface="MV Boli" panose="02000500030200090000" pitchFamily="2" charset="0"/>
              </a:rPr>
              <a:t>researching careers in medicine on the Careers library.</a:t>
            </a:r>
            <a:endParaRPr lang="en-GB" sz="2200" dirty="0"/>
          </a:p>
        </p:txBody>
      </p:sp>
    </p:spTree>
    <p:extLst>
      <p:ext uri="{BB962C8B-B14F-4D97-AF65-F5344CB8AC3E}">
        <p14:creationId xmlns:p14="http://schemas.microsoft.com/office/powerpoint/2010/main" val="313798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5"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498130-28F3-3048-EE7B-5E665AD56431}"/>
              </a:ext>
            </a:extLst>
          </p:cNvPr>
          <p:cNvSpPr txBox="1"/>
          <p:nvPr/>
        </p:nvSpPr>
        <p:spPr>
          <a:xfrm>
            <a:off x="386399" y="1026748"/>
            <a:ext cx="11419200" cy="1053878"/>
          </a:xfrm>
          <a:prstGeom prst="rect">
            <a:avLst/>
          </a:prstGeom>
          <a:solidFill>
            <a:srgbClr val="C9F0EF"/>
          </a:solidFill>
        </p:spPr>
        <p:txBody>
          <a:bodyPr wrap="square" rtlCol="0">
            <a:spAutoFit/>
          </a:bodyPr>
          <a:lstStyle/>
          <a:p>
            <a:pPr algn="ctr">
              <a:lnSpc>
                <a:spcPct val="150000"/>
              </a:lnSpc>
              <a:spcAft>
                <a:spcPts val="800"/>
              </a:spcAft>
            </a:pPr>
            <a:r>
              <a:rPr lang="en-GB" sz="2200" dirty="0">
                <a:latin typeface="Open Sans" panose="020B0606030504020204" pitchFamily="34" charset="0"/>
                <a:ea typeface="Open Sans" panose="020B0606030504020204" pitchFamily="34" charset="0"/>
                <a:cs typeface="Open Sans" panose="020B0606030504020204" pitchFamily="34" charset="0"/>
              </a:rPr>
              <a:t>Career trends change over time. The career trends when your parents and carers were at school would have looked very different to today’s trends.</a:t>
            </a:r>
          </a:p>
        </p:txBody>
      </p:sp>
      <p:sp>
        <p:nvSpPr>
          <p:cNvPr id="8" name="TextBox 7">
            <a:extLst>
              <a:ext uri="{FF2B5EF4-FFF2-40B4-BE49-F238E27FC236}">
                <a16:creationId xmlns:a16="http://schemas.microsoft.com/office/drawing/2014/main" id="{C9DF9A0D-4BE8-85BA-7DE9-AFCCB6D6D3FA}"/>
              </a:ext>
            </a:extLst>
          </p:cNvPr>
          <p:cNvSpPr txBox="1"/>
          <p:nvPr/>
        </p:nvSpPr>
        <p:spPr>
          <a:xfrm>
            <a:off x="968392" y="3263990"/>
            <a:ext cx="4988059" cy="1162754"/>
          </a:xfrm>
          <a:prstGeom prst="rect">
            <a:avLst/>
          </a:prstGeom>
          <a:solidFill>
            <a:srgbClr val="FFD9E7"/>
          </a:solidFill>
        </p:spPr>
        <p:txBody>
          <a:bodyPr wrap="square" rtlCol="0">
            <a:spAutoFit/>
          </a:bodyPr>
          <a:lstStyle/>
          <a:p>
            <a:pPr algn="ctr">
              <a:lnSpc>
                <a:spcPct val="107000"/>
              </a:lnSpc>
            </a:pPr>
            <a:r>
              <a:rPr lang="en-GB" sz="2200" b="1" kern="100" dirty="0">
                <a:latin typeface="Open Sans" panose="020B0606030504020204" pitchFamily="34" charset="0"/>
                <a:ea typeface="Calibri" panose="020F0502020204030204" pitchFamily="34" charset="0"/>
                <a:cs typeface="Times New Roman" panose="02020603050405020304" pitchFamily="18" charset="0"/>
              </a:rPr>
              <a:t>1. Remote working</a:t>
            </a:r>
          </a:p>
          <a:p>
            <a:pPr algn="ctr">
              <a:lnSpc>
                <a:spcPct val="107000"/>
              </a:lnSpc>
            </a:pP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Working from anywhere, not just traditional office</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D49D22D-7D02-33B9-A598-FC4E52663760}"/>
              </a:ext>
            </a:extLst>
          </p:cNvPr>
          <p:cNvSpPr txBox="1"/>
          <p:nvPr/>
        </p:nvSpPr>
        <p:spPr>
          <a:xfrm>
            <a:off x="6208640" y="3263990"/>
            <a:ext cx="5319756" cy="1162754"/>
          </a:xfrm>
          <a:prstGeom prst="rect">
            <a:avLst/>
          </a:prstGeom>
          <a:solidFill>
            <a:srgbClr val="ECDFF5"/>
          </a:solidFill>
        </p:spPr>
        <p:txBody>
          <a:bodyPr wrap="square" rtlCol="0">
            <a:spAutoFit/>
          </a:bodyPr>
          <a:lstStyle/>
          <a:p>
            <a:pPr algn="ctr">
              <a:lnSpc>
                <a:spcPct val="107000"/>
              </a:lnSpc>
            </a:pPr>
            <a:r>
              <a:rPr lang="en-GB" sz="2200" b="1" kern="100" dirty="0">
                <a:latin typeface="Open Sans" panose="020B0606030504020204" pitchFamily="34" charset="0"/>
                <a:ea typeface="Calibri" panose="020F0502020204030204" pitchFamily="34" charset="0"/>
                <a:cs typeface="Times New Roman" panose="02020603050405020304" pitchFamily="18" charset="0"/>
              </a:rPr>
              <a:t>2. Artificial intelligence</a:t>
            </a:r>
          </a:p>
          <a:p>
            <a:pPr algn="ctr">
              <a:lnSpc>
                <a:spcPct val="107000"/>
              </a:lnSpc>
            </a:pP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Using computers or technology to do things humans do</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222808CC-DEFB-FA01-0358-93F5F65374A0}"/>
              </a:ext>
            </a:extLst>
          </p:cNvPr>
          <p:cNvSpPr txBox="1"/>
          <p:nvPr/>
        </p:nvSpPr>
        <p:spPr>
          <a:xfrm>
            <a:off x="969362" y="4586078"/>
            <a:ext cx="4996389" cy="1162754"/>
          </a:xfrm>
          <a:prstGeom prst="rect">
            <a:avLst/>
          </a:prstGeom>
          <a:solidFill>
            <a:srgbClr val="C9F0EF"/>
          </a:solidFill>
        </p:spPr>
        <p:txBody>
          <a:bodyPr wrap="square" rtlCol="0">
            <a:spAutoFit/>
          </a:bodyPr>
          <a:lstStyle/>
          <a:p>
            <a:pPr algn="ctr">
              <a:lnSpc>
                <a:spcPct val="107000"/>
              </a:lnSpc>
            </a:pPr>
            <a:r>
              <a:rPr lang="en-GB" sz="2200" b="1" kern="100" dirty="0">
                <a:latin typeface="Open Sans" panose="020B0606030504020204" pitchFamily="34" charset="0"/>
                <a:ea typeface="Calibri" panose="020F0502020204030204" pitchFamily="34" charset="0"/>
                <a:cs typeface="Times New Roman" panose="02020603050405020304" pitchFamily="18" charset="0"/>
              </a:rPr>
              <a:t>3. Protecting the environment</a:t>
            </a:r>
          </a:p>
          <a:p>
            <a:pPr algn="ctr">
              <a:lnSpc>
                <a:spcPct val="107000"/>
              </a:lnSpc>
            </a:pP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Companies have policies that help protect the planet</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3B12AE9-7556-606C-FC69-0D43D5C8A09D}"/>
              </a:ext>
            </a:extLst>
          </p:cNvPr>
          <p:cNvSpPr txBox="1"/>
          <p:nvPr/>
        </p:nvSpPr>
        <p:spPr>
          <a:xfrm>
            <a:off x="6220516" y="4586078"/>
            <a:ext cx="5307246" cy="1162754"/>
          </a:xfrm>
          <a:prstGeom prst="rect">
            <a:avLst/>
          </a:prstGeom>
          <a:solidFill>
            <a:srgbClr val="ABDBFF"/>
          </a:solidFill>
        </p:spPr>
        <p:txBody>
          <a:bodyPr wrap="square" rtlCol="0">
            <a:spAutoFit/>
          </a:bodyPr>
          <a:lstStyle/>
          <a:p>
            <a:pPr algn="ctr">
              <a:lnSpc>
                <a:spcPct val="107000"/>
              </a:lnSpc>
            </a:pPr>
            <a:r>
              <a:rPr lang="en-GB" sz="2200" b="1" kern="100" dirty="0">
                <a:latin typeface="Open Sans" panose="020B0606030504020204" pitchFamily="34" charset="0"/>
                <a:ea typeface="Calibri" panose="020F0502020204030204" pitchFamily="34" charset="0"/>
                <a:cs typeface="Times New Roman" panose="02020603050405020304" pitchFamily="18" charset="0"/>
              </a:rPr>
              <a:t>4. Upskilling</a:t>
            </a:r>
          </a:p>
          <a:p>
            <a:pPr algn="ctr">
              <a:lnSpc>
                <a:spcPct val="107000"/>
              </a:lnSpc>
            </a:pPr>
            <a:r>
              <a:rPr lang="en-GB" sz="2200" kern="100" dirty="0">
                <a:latin typeface="Open Sans" panose="020B0606030504020204" pitchFamily="34" charset="0"/>
                <a:ea typeface="Calibri" panose="020F0502020204030204" pitchFamily="34" charset="0"/>
                <a:cs typeface="Times New Roman" panose="02020603050405020304" pitchFamily="18" charset="0"/>
              </a:rPr>
              <a:t>Employers are providing opportunities for workers to learn new skills</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Graphic 11" descr="House">
            <a:extLst>
              <a:ext uri="{FF2B5EF4-FFF2-40B4-BE49-F238E27FC236}">
                <a16:creationId xmlns:a16="http://schemas.microsoft.com/office/drawing/2014/main" id="{1D0F41C9-851E-8179-0DBA-E1925182426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4676" y="3302760"/>
            <a:ext cx="993807" cy="993807"/>
          </a:xfrm>
          <a:prstGeom prst="rect">
            <a:avLst/>
          </a:prstGeom>
        </p:spPr>
      </p:pic>
      <p:pic>
        <p:nvPicPr>
          <p:cNvPr id="13" name="Graphic 12" descr="Open hand with plant">
            <a:extLst>
              <a:ext uri="{FF2B5EF4-FFF2-40B4-BE49-F238E27FC236}">
                <a16:creationId xmlns:a16="http://schemas.microsoft.com/office/drawing/2014/main" id="{C70DF862-0880-BA27-2575-23F65496AAE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12224" y="4646375"/>
            <a:ext cx="912928" cy="912928"/>
          </a:xfrm>
          <a:prstGeom prst="rect">
            <a:avLst/>
          </a:prstGeom>
        </p:spPr>
      </p:pic>
      <p:pic>
        <p:nvPicPr>
          <p:cNvPr id="14" name="Graphic 13" descr="Robot">
            <a:extLst>
              <a:ext uri="{FF2B5EF4-FFF2-40B4-BE49-F238E27FC236}">
                <a16:creationId xmlns:a16="http://schemas.microsoft.com/office/drawing/2014/main" id="{4D6AECB9-E1AB-AB39-4A5A-5C6E4523010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1195254" y="3323727"/>
            <a:ext cx="996746" cy="996746"/>
          </a:xfrm>
          <a:prstGeom prst="rect">
            <a:avLst/>
          </a:prstGeom>
        </p:spPr>
      </p:pic>
      <p:pic>
        <p:nvPicPr>
          <p:cNvPr id="16" name="Graphic 15" descr="Lightbulb and pencil">
            <a:extLst>
              <a:ext uri="{FF2B5EF4-FFF2-40B4-BE49-F238E27FC236}">
                <a16:creationId xmlns:a16="http://schemas.microsoft.com/office/drawing/2014/main" id="{DDDE90DB-DDD6-F2F4-69B7-5F6D247A3F0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1337424" y="4757878"/>
            <a:ext cx="752273" cy="752273"/>
          </a:xfrm>
          <a:prstGeom prst="rect">
            <a:avLst/>
          </a:prstGeom>
        </p:spPr>
      </p:pic>
      <p:sp>
        <p:nvSpPr>
          <p:cNvPr id="19" name="Rectangle: Rounded Corners 18">
            <a:extLst>
              <a:ext uri="{FF2B5EF4-FFF2-40B4-BE49-F238E27FC236}">
                <a16:creationId xmlns:a16="http://schemas.microsoft.com/office/drawing/2014/main" id="{25AF1992-487B-E06A-EDF6-4E44CFCB28BF}"/>
              </a:ext>
            </a:extLst>
          </p:cNvPr>
          <p:cNvSpPr/>
          <p:nvPr/>
        </p:nvSpPr>
        <p:spPr>
          <a:xfrm>
            <a:off x="615239" y="2322516"/>
            <a:ext cx="11210553" cy="614363"/>
          </a:xfrm>
          <a:prstGeom prst="roundRect">
            <a:avLst/>
          </a:prstGeom>
          <a:noFill/>
          <a:ln w="38100">
            <a:solidFill>
              <a:srgbClr val="60D1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Why do you think these four career trends are particularly relevant now?</a:t>
            </a:r>
            <a:endPar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473687F8-950F-CD3B-FE10-B35F0DCCBF1A}"/>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noProof="0" dirty="0">
                <a:solidFill>
                  <a:prstClr val="black"/>
                </a:solidFill>
                <a:latin typeface="Open Sans" panose="020B0606030504020204"/>
              </a:rPr>
              <a:t>Adapting to career trends (</a:t>
            </a:r>
            <a:r>
              <a:rPr lang="en-GB" sz="3200" b="1" dirty="0">
                <a:solidFill>
                  <a:prstClr val="black"/>
                </a:solidFill>
                <a:latin typeface="Open Sans" panose="020B0606030504020204"/>
              </a:rPr>
              <a:t>10</a:t>
            </a:r>
            <a:r>
              <a:rPr lang="en-GB" sz="3200" b="1" noProof="0" dirty="0">
                <a:solidFill>
                  <a:prstClr val="black"/>
                </a:solidFill>
                <a:latin typeface="Open Sans" panose="020B0606030504020204"/>
              </a:rPr>
              <a:t> mins)</a:t>
            </a:r>
            <a:endPar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endParaRPr>
          </a:p>
        </p:txBody>
      </p:sp>
    </p:spTree>
    <p:extLst>
      <p:ext uri="{BB962C8B-B14F-4D97-AF65-F5344CB8AC3E}">
        <p14:creationId xmlns:p14="http://schemas.microsoft.com/office/powerpoint/2010/main" val="4582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73687F8-950F-CD3B-FE10-B35F0DCCBF1A}"/>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noProof="0" dirty="0">
                <a:solidFill>
                  <a:prstClr val="black"/>
                </a:solidFill>
                <a:latin typeface="Open Sans" panose="020B0606030504020204"/>
              </a:rPr>
              <a:t>Adapting to career trends (</a:t>
            </a:r>
            <a:r>
              <a:rPr lang="en-GB" sz="3200" b="1" dirty="0">
                <a:solidFill>
                  <a:prstClr val="black"/>
                </a:solidFill>
                <a:latin typeface="Open Sans" panose="020B0606030504020204"/>
              </a:rPr>
              <a:t>10</a:t>
            </a:r>
            <a:r>
              <a:rPr lang="en-GB" sz="3200" b="1" noProof="0" dirty="0">
                <a:solidFill>
                  <a:prstClr val="black"/>
                </a:solidFill>
                <a:latin typeface="Open Sans" panose="020B0606030504020204"/>
              </a:rPr>
              <a:t> mins)</a:t>
            </a:r>
            <a:endPar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endParaRPr>
          </a:p>
        </p:txBody>
      </p:sp>
      <p:sp>
        <p:nvSpPr>
          <p:cNvPr id="2" name="TextBox 1">
            <a:extLst>
              <a:ext uri="{FF2B5EF4-FFF2-40B4-BE49-F238E27FC236}">
                <a16:creationId xmlns:a16="http://schemas.microsoft.com/office/drawing/2014/main" id="{3807E582-C512-AF50-CBD9-4A049206BE61}"/>
              </a:ext>
            </a:extLst>
          </p:cNvPr>
          <p:cNvSpPr txBox="1"/>
          <p:nvPr/>
        </p:nvSpPr>
        <p:spPr>
          <a:xfrm>
            <a:off x="362650" y="1089846"/>
            <a:ext cx="11419200" cy="799193"/>
          </a:xfrm>
          <a:prstGeom prst="rect">
            <a:avLst/>
          </a:prstGeom>
          <a:solidFill>
            <a:srgbClr val="C9F0EF"/>
          </a:solidFill>
        </p:spPr>
        <p:txBody>
          <a:bodyPr wrap="square" rtlCol="0">
            <a:spAutoFit/>
          </a:bodyPr>
          <a:lstStyle/>
          <a:p>
            <a:pPr algn="ctr">
              <a:lnSpc>
                <a:spcPct val="107000"/>
              </a:lnSpc>
              <a:spcAft>
                <a:spcPts val="800"/>
              </a:spcAft>
            </a:pPr>
            <a:r>
              <a:rPr lang="en-GB" sz="2200" dirty="0">
                <a:latin typeface="Open Sans" panose="020B0606030504020204" pitchFamily="34" charset="0"/>
                <a:ea typeface="Open Sans" panose="020B0606030504020204" pitchFamily="34" charset="0"/>
                <a:cs typeface="Open Sans" panose="020B0606030504020204" pitchFamily="34" charset="0"/>
              </a:rPr>
              <a:t>Career trends change over time. The career trends when your parents and carers were at school would have looked very different to today’s trends.</a:t>
            </a:r>
          </a:p>
        </p:txBody>
      </p:sp>
      <p:sp>
        <p:nvSpPr>
          <p:cNvPr id="4" name="TextBox 3">
            <a:extLst>
              <a:ext uri="{FF2B5EF4-FFF2-40B4-BE49-F238E27FC236}">
                <a16:creationId xmlns:a16="http://schemas.microsoft.com/office/drawing/2014/main" id="{6B381DE8-B9E5-A25E-8AD3-A040D75BB134}"/>
              </a:ext>
            </a:extLst>
          </p:cNvPr>
          <p:cNvSpPr txBox="1"/>
          <p:nvPr/>
        </p:nvSpPr>
        <p:spPr>
          <a:xfrm>
            <a:off x="750061" y="3465870"/>
            <a:ext cx="2546057" cy="799193"/>
          </a:xfrm>
          <a:prstGeom prst="rect">
            <a:avLst/>
          </a:prstGeom>
          <a:solidFill>
            <a:srgbClr val="FFD9E7"/>
          </a:solidFill>
        </p:spPr>
        <p:txBody>
          <a:bodyPr wrap="square" rtlCol="0">
            <a:spAutoFit/>
          </a:bodyPr>
          <a:lstStyle/>
          <a:p>
            <a:pPr algn="ctr">
              <a:lnSpc>
                <a:spcPct val="107000"/>
              </a:lnSpc>
            </a:pPr>
            <a:r>
              <a:rPr lang="en-GB" sz="2200" b="1" kern="100" dirty="0">
                <a:latin typeface="Open Sans" panose="020B0606030504020204" pitchFamily="34" charset="0"/>
                <a:ea typeface="Calibri" panose="020F0502020204030204" pitchFamily="34" charset="0"/>
                <a:cs typeface="Times New Roman" panose="02020603050405020304" pitchFamily="18" charset="0"/>
              </a:rPr>
              <a:t>1. Remote working</a:t>
            </a:r>
          </a:p>
        </p:txBody>
      </p:sp>
      <p:sp>
        <p:nvSpPr>
          <p:cNvPr id="5" name="TextBox 4">
            <a:extLst>
              <a:ext uri="{FF2B5EF4-FFF2-40B4-BE49-F238E27FC236}">
                <a16:creationId xmlns:a16="http://schemas.microsoft.com/office/drawing/2014/main" id="{C62A3131-9B6B-3792-9807-92C9C3B32AE0}"/>
              </a:ext>
            </a:extLst>
          </p:cNvPr>
          <p:cNvSpPr txBox="1"/>
          <p:nvPr/>
        </p:nvSpPr>
        <p:spPr>
          <a:xfrm>
            <a:off x="3377738" y="3465870"/>
            <a:ext cx="2715365" cy="799193"/>
          </a:xfrm>
          <a:prstGeom prst="rect">
            <a:avLst/>
          </a:prstGeom>
          <a:solidFill>
            <a:srgbClr val="ECDFF5"/>
          </a:solidFill>
        </p:spPr>
        <p:txBody>
          <a:bodyPr wrap="square" rtlCol="0">
            <a:spAutoFit/>
          </a:bodyPr>
          <a:lstStyle/>
          <a:p>
            <a:pPr algn="ctr">
              <a:lnSpc>
                <a:spcPct val="107000"/>
              </a:lnSpc>
            </a:pPr>
            <a:r>
              <a:rPr lang="en-GB" sz="2200" b="1" kern="100" dirty="0">
                <a:latin typeface="Open Sans" panose="020B0606030504020204" pitchFamily="34" charset="0"/>
                <a:ea typeface="Calibri" panose="020F0502020204030204" pitchFamily="34" charset="0"/>
                <a:cs typeface="Times New Roman" panose="02020603050405020304" pitchFamily="18" charset="0"/>
              </a:rPr>
              <a:t>2. Artificial intelligence</a:t>
            </a:r>
          </a:p>
        </p:txBody>
      </p:sp>
      <p:sp>
        <p:nvSpPr>
          <p:cNvPr id="6" name="TextBox 5">
            <a:extLst>
              <a:ext uri="{FF2B5EF4-FFF2-40B4-BE49-F238E27FC236}">
                <a16:creationId xmlns:a16="http://schemas.microsoft.com/office/drawing/2014/main" id="{0F59CCCE-4E9D-7E2E-9874-C203E8876D75}"/>
              </a:ext>
            </a:extLst>
          </p:cNvPr>
          <p:cNvSpPr txBox="1"/>
          <p:nvPr/>
        </p:nvSpPr>
        <p:spPr>
          <a:xfrm>
            <a:off x="6154304" y="3469797"/>
            <a:ext cx="2550309" cy="799193"/>
          </a:xfrm>
          <a:prstGeom prst="rect">
            <a:avLst/>
          </a:prstGeom>
          <a:solidFill>
            <a:srgbClr val="C9F0EF"/>
          </a:solidFill>
        </p:spPr>
        <p:txBody>
          <a:bodyPr wrap="square" rtlCol="0">
            <a:spAutoFit/>
          </a:bodyPr>
          <a:lstStyle/>
          <a:p>
            <a:pPr algn="ctr">
              <a:lnSpc>
                <a:spcPct val="107000"/>
              </a:lnSpc>
            </a:pPr>
            <a:r>
              <a:rPr lang="en-GB" sz="2200" b="1" kern="100" dirty="0">
                <a:latin typeface="Open Sans" panose="020B0606030504020204" pitchFamily="34" charset="0"/>
                <a:ea typeface="Calibri" panose="020F0502020204030204" pitchFamily="34" charset="0"/>
                <a:cs typeface="Times New Roman" panose="02020603050405020304" pitchFamily="18" charset="0"/>
              </a:rPr>
              <a:t>3. Protecting the environment</a:t>
            </a:r>
          </a:p>
        </p:txBody>
      </p:sp>
      <p:sp>
        <p:nvSpPr>
          <p:cNvPr id="7" name="TextBox 6">
            <a:extLst>
              <a:ext uri="{FF2B5EF4-FFF2-40B4-BE49-F238E27FC236}">
                <a16:creationId xmlns:a16="http://schemas.microsoft.com/office/drawing/2014/main" id="{6C53EB97-DFAF-3972-6AB1-EB5E903F3A22}"/>
              </a:ext>
            </a:extLst>
          </p:cNvPr>
          <p:cNvSpPr txBox="1"/>
          <p:nvPr/>
        </p:nvSpPr>
        <p:spPr>
          <a:xfrm>
            <a:off x="8804761" y="3446047"/>
            <a:ext cx="2708980" cy="799193"/>
          </a:xfrm>
          <a:prstGeom prst="rect">
            <a:avLst/>
          </a:prstGeom>
          <a:solidFill>
            <a:srgbClr val="ABDBFF"/>
          </a:solidFill>
        </p:spPr>
        <p:txBody>
          <a:bodyPr wrap="square" rtlCol="0">
            <a:spAutoFit/>
          </a:bodyPr>
          <a:lstStyle/>
          <a:p>
            <a:pPr algn="ctr">
              <a:lnSpc>
                <a:spcPct val="107000"/>
              </a:lnSpc>
            </a:pPr>
            <a:r>
              <a:rPr lang="en-GB" sz="2200" b="1" kern="100" dirty="0">
                <a:latin typeface="Open Sans" panose="020B0606030504020204" pitchFamily="34" charset="0"/>
                <a:ea typeface="Calibri" panose="020F0502020204030204" pitchFamily="34" charset="0"/>
                <a:cs typeface="Times New Roman" panose="02020603050405020304" pitchFamily="18" charset="0"/>
              </a:rPr>
              <a:t>4. Upskilling</a:t>
            </a:r>
          </a:p>
          <a:p>
            <a:pPr algn="ctr">
              <a:lnSpc>
                <a:spcPct val="107000"/>
              </a:lnSpc>
            </a:pPr>
            <a:endParaRPr lang="en-GB" sz="2200" b="1" kern="100" dirty="0">
              <a:latin typeface="Open Sans" panose="020B0606030504020204" pitchFamily="34" charset="0"/>
              <a:ea typeface="Calibri" panose="020F0502020204030204" pitchFamily="34" charset="0"/>
              <a:cs typeface="Times New Roman" panose="02020603050405020304" pitchFamily="18" charset="0"/>
            </a:endParaRPr>
          </a:p>
        </p:txBody>
      </p:sp>
      <p:pic>
        <p:nvPicPr>
          <p:cNvPr id="15" name="Graphic 14" descr="House">
            <a:extLst>
              <a:ext uri="{FF2B5EF4-FFF2-40B4-BE49-F238E27FC236}">
                <a16:creationId xmlns:a16="http://schemas.microsoft.com/office/drawing/2014/main" id="{72002E05-FE99-DBBC-4883-0FB5811C37B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97016" y="2851498"/>
            <a:ext cx="638209" cy="638209"/>
          </a:xfrm>
          <a:prstGeom prst="rect">
            <a:avLst/>
          </a:prstGeom>
        </p:spPr>
      </p:pic>
      <p:pic>
        <p:nvPicPr>
          <p:cNvPr id="17" name="Graphic 16" descr="Open hand with plant">
            <a:extLst>
              <a:ext uri="{FF2B5EF4-FFF2-40B4-BE49-F238E27FC236}">
                <a16:creationId xmlns:a16="http://schemas.microsoft.com/office/drawing/2014/main" id="{5E4C9E05-A33E-7B25-5A68-52E00D759F3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135960" y="2785217"/>
            <a:ext cx="713630" cy="713630"/>
          </a:xfrm>
          <a:prstGeom prst="rect">
            <a:avLst/>
          </a:prstGeom>
        </p:spPr>
      </p:pic>
      <p:pic>
        <p:nvPicPr>
          <p:cNvPr id="18" name="Graphic 17" descr="Robot">
            <a:extLst>
              <a:ext uri="{FF2B5EF4-FFF2-40B4-BE49-F238E27FC236}">
                <a16:creationId xmlns:a16="http://schemas.microsoft.com/office/drawing/2014/main" id="{A53D25B0-14BF-E016-2074-41CD4CD7A82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433620" y="2778826"/>
            <a:ext cx="698110" cy="698110"/>
          </a:xfrm>
          <a:prstGeom prst="rect">
            <a:avLst/>
          </a:prstGeom>
        </p:spPr>
      </p:pic>
      <p:pic>
        <p:nvPicPr>
          <p:cNvPr id="21" name="Graphic 20" descr="Lightbulb and pencil">
            <a:extLst>
              <a:ext uri="{FF2B5EF4-FFF2-40B4-BE49-F238E27FC236}">
                <a16:creationId xmlns:a16="http://schemas.microsoft.com/office/drawing/2014/main" id="{E2A53A44-004E-CC47-904B-846FEBCD0DE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975273" y="2830288"/>
            <a:ext cx="570016" cy="570016"/>
          </a:xfrm>
          <a:prstGeom prst="rect">
            <a:avLst/>
          </a:prstGeom>
        </p:spPr>
      </p:pic>
      <p:sp>
        <p:nvSpPr>
          <p:cNvPr id="22" name="Rectangle: Rounded Corners 21">
            <a:extLst>
              <a:ext uri="{FF2B5EF4-FFF2-40B4-BE49-F238E27FC236}">
                <a16:creationId xmlns:a16="http://schemas.microsoft.com/office/drawing/2014/main" id="{39A70265-77B2-C175-0ABE-285BD5256F58}"/>
              </a:ext>
            </a:extLst>
          </p:cNvPr>
          <p:cNvSpPr/>
          <p:nvPr/>
        </p:nvSpPr>
        <p:spPr>
          <a:xfrm>
            <a:off x="498516" y="2105086"/>
            <a:ext cx="11210553" cy="614363"/>
          </a:xfrm>
          <a:prstGeom prst="roundRect">
            <a:avLst/>
          </a:prstGeom>
          <a:noFill/>
          <a:ln w="38100">
            <a:solidFill>
              <a:srgbClr val="60D1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Why do you think these four career trends are particularly relevant now?</a:t>
            </a:r>
            <a:endPar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0A1296DA-AF01-D1FD-2056-BB4ADCB6FA49}"/>
              </a:ext>
            </a:extLst>
          </p:cNvPr>
          <p:cNvSpPr txBox="1"/>
          <p:nvPr/>
        </p:nvSpPr>
        <p:spPr>
          <a:xfrm>
            <a:off x="748082" y="4394094"/>
            <a:ext cx="2546057" cy="1161472"/>
          </a:xfrm>
          <a:prstGeom prst="rect">
            <a:avLst/>
          </a:prstGeom>
          <a:solidFill>
            <a:srgbClr val="FFF3F7"/>
          </a:solidFill>
        </p:spPr>
        <p:txBody>
          <a:bodyPr wrap="square" rtlCol="0">
            <a:spAutoFit/>
          </a:bodyPr>
          <a:lstStyle/>
          <a:p>
            <a:pPr algn="ctr">
              <a:lnSpc>
                <a:spcPct val="107000"/>
              </a:lnSpc>
            </a:pPr>
            <a:r>
              <a:rPr lang="en-GB" sz="2200" b="1" kern="100" dirty="0">
                <a:latin typeface="Open Sans" panose="020B0606030504020204" pitchFamily="34" charset="0"/>
                <a:ea typeface="Calibri" panose="020F0502020204030204" pitchFamily="34" charset="0"/>
                <a:cs typeface="Times New Roman" panose="02020603050405020304" pitchFamily="18" charset="0"/>
              </a:rPr>
              <a:t>The COVID-19 pandemic</a:t>
            </a:r>
          </a:p>
          <a:p>
            <a:pPr algn="ctr">
              <a:lnSpc>
                <a:spcPct val="107000"/>
              </a:lnSpc>
            </a:pPr>
            <a:r>
              <a:rPr lang="en-GB" sz="2200" b="1" kern="100" dirty="0">
                <a:latin typeface="Open Sans" panose="020B0606030504020204" pitchFamily="34" charset="0"/>
                <a:ea typeface="Calibri" panose="020F0502020204030204" pitchFamily="34" charset="0"/>
                <a:cs typeface="Times New Roman" panose="02020603050405020304" pitchFamily="18" charset="0"/>
              </a:rPr>
              <a:t> </a:t>
            </a:r>
          </a:p>
        </p:txBody>
      </p:sp>
      <p:sp>
        <p:nvSpPr>
          <p:cNvPr id="24" name="TextBox 23">
            <a:extLst>
              <a:ext uri="{FF2B5EF4-FFF2-40B4-BE49-F238E27FC236}">
                <a16:creationId xmlns:a16="http://schemas.microsoft.com/office/drawing/2014/main" id="{F274727F-6CE9-7716-0CFF-CBADF26ED7B0}"/>
              </a:ext>
            </a:extLst>
          </p:cNvPr>
          <p:cNvSpPr txBox="1"/>
          <p:nvPr/>
        </p:nvSpPr>
        <p:spPr>
          <a:xfrm>
            <a:off x="3375759" y="4394094"/>
            <a:ext cx="2715365" cy="1161472"/>
          </a:xfrm>
          <a:prstGeom prst="rect">
            <a:avLst/>
          </a:prstGeom>
          <a:solidFill>
            <a:srgbClr val="F6F0FA"/>
          </a:solidFill>
        </p:spPr>
        <p:txBody>
          <a:bodyPr wrap="square" rtlCol="0">
            <a:spAutoFit/>
          </a:bodyPr>
          <a:lstStyle/>
          <a:p>
            <a:pPr algn="ctr">
              <a:lnSpc>
                <a:spcPct val="107000"/>
              </a:lnSpc>
            </a:pPr>
            <a:r>
              <a:rPr lang="en-GB" sz="2200" b="1" kern="100" dirty="0">
                <a:latin typeface="Open Sans" panose="020B0606030504020204" pitchFamily="34" charset="0"/>
                <a:ea typeface="Calibri" panose="020F0502020204030204" pitchFamily="34" charset="0"/>
                <a:cs typeface="Times New Roman" panose="02020603050405020304" pitchFamily="18" charset="0"/>
              </a:rPr>
              <a:t>Advances in technology </a:t>
            </a:r>
            <a:r>
              <a:rPr lang="en-GB" sz="2200" kern="100" dirty="0">
                <a:latin typeface="Open Sans" panose="020B0606030504020204" pitchFamily="34" charset="0"/>
                <a:ea typeface="Calibri" panose="020F0502020204030204" pitchFamily="34" charset="0"/>
                <a:cs typeface="Times New Roman" panose="02020603050405020304" pitchFamily="18" charset="0"/>
              </a:rPr>
              <a:t>such as Chat GPT</a:t>
            </a:r>
          </a:p>
        </p:txBody>
      </p:sp>
      <p:sp>
        <p:nvSpPr>
          <p:cNvPr id="25" name="TextBox 24">
            <a:extLst>
              <a:ext uri="{FF2B5EF4-FFF2-40B4-BE49-F238E27FC236}">
                <a16:creationId xmlns:a16="http://schemas.microsoft.com/office/drawing/2014/main" id="{4890ACC6-FFEF-566B-6C50-EFB2C60226A4}"/>
              </a:ext>
            </a:extLst>
          </p:cNvPr>
          <p:cNvSpPr txBox="1"/>
          <p:nvPr/>
        </p:nvSpPr>
        <p:spPr>
          <a:xfrm>
            <a:off x="6152325" y="4394094"/>
            <a:ext cx="2550309" cy="1161472"/>
          </a:xfrm>
          <a:prstGeom prst="rect">
            <a:avLst/>
          </a:prstGeom>
          <a:solidFill>
            <a:srgbClr val="E8F8F8"/>
          </a:solidFill>
        </p:spPr>
        <p:txBody>
          <a:bodyPr wrap="square" rtlCol="0">
            <a:spAutoFit/>
          </a:bodyPr>
          <a:lstStyle/>
          <a:p>
            <a:pPr algn="ctr">
              <a:lnSpc>
                <a:spcPct val="107000"/>
              </a:lnSpc>
            </a:pPr>
            <a:r>
              <a:rPr lang="en-GB" sz="2200" b="1" kern="100" dirty="0">
                <a:latin typeface="Open Sans" panose="020B0606030504020204" pitchFamily="34" charset="0"/>
                <a:ea typeface="Calibri" panose="020F0502020204030204" pitchFamily="34" charset="0"/>
                <a:cs typeface="Times New Roman" panose="02020603050405020304" pitchFamily="18" charset="0"/>
              </a:rPr>
              <a:t>The climate crisis </a:t>
            </a:r>
          </a:p>
          <a:p>
            <a:pPr algn="ctr">
              <a:lnSpc>
                <a:spcPct val="107000"/>
              </a:lnSpc>
            </a:pPr>
            <a:endParaRPr lang="en-GB" sz="2200" b="1" kern="100" dirty="0">
              <a:latin typeface="Open Sans" panose="020B060603050402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C0BA5273-6F3A-25F8-B1DF-716B61794EAB}"/>
              </a:ext>
            </a:extLst>
          </p:cNvPr>
          <p:cNvSpPr txBox="1"/>
          <p:nvPr/>
        </p:nvSpPr>
        <p:spPr>
          <a:xfrm>
            <a:off x="8802782" y="4394094"/>
            <a:ext cx="2708980" cy="1164614"/>
          </a:xfrm>
          <a:prstGeom prst="rect">
            <a:avLst/>
          </a:prstGeom>
          <a:solidFill>
            <a:srgbClr val="E5F4FF"/>
          </a:solidFill>
        </p:spPr>
        <p:txBody>
          <a:bodyPr wrap="square" rtlCol="0">
            <a:spAutoFit/>
          </a:bodyPr>
          <a:lstStyle/>
          <a:p>
            <a:pPr algn="ctr">
              <a:lnSpc>
                <a:spcPct val="107000"/>
              </a:lnSpc>
            </a:pPr>
            <a:r>
              <a:rPr lang="en-GB" sz="2200" b="1" kern="100" dirty="0">
                <a:latin typeface="Open Sans" panose="020B0606030504020204" pitchFamily="34" charset="0"/>
                <a:ea typeface="Calibri" panose="020F0502020204030204" pitchFamily="34" charset="0"/>
                <a:cs typeface="Times New Roman" panose="02020603050405020304" pitchFamily="18" charset="0"/>
              </a:rPr>
              <a:t>Job insecurity:</a:t>
            </a:r>
          </a:p>
          <a:p>
            <a:pPr algn="ctr">
              <a:lnSpc>
                <a:spcPct val="107000"/>
              </a:lnSpc>
            </a:pPr>
            <a:endParaRPr lang="en-GB" sz="700" b="1" kern="100" dirty="0">
              <a:latin typeface="Open Sans" panose="020B0606030504020204" pitchFamily="34" charset="0"/>
              <a:ea typeface="Calibri" panose="020F0502020204030204" pitchFamily="34" charset="0"/>
              <a:cs typeface="Times New Roman" panose="02020603050405020304" pitchFamily="18" charset="0"/>
            </a:endParaRPr>
          </a:p>
          <a:p>
            <a:pPr algn="ctr">
              <a:lnSpc>
                <a:spcPct val="107000"/>
              </a:lnSpc>
            </a:pPr>
            <a:r>
              <a:rPr lang="en-GB" kern="100" dirty="0">
                <a:latin typeface="Open Sans" panose="020B0606030504020204" pitchFamily="34" charset="0"/>
                <a:ea typeface="Calibri" panose="020F0502020204030204" pitchFamily="34" charset="0"/>
                <a:cs typeface="Times New Roman" panose="02020603050405020304" pitchFamily="18" charset="0"/>
              </a:rPr>
              <a:t>fear of losing jobs and having no money to live</a:t>
            </a:r>
          </a:p>
        </p:txBody>
      </p:sp>
    </p:spTree>
    <p:extLst>
      <p:ext uri="{BB962C8B-B14F-4D97-AF65-F5344CB8AC3E}">
        <p14:creationId xmlns:p14="http://schemas.microsoft.com/office/powerpoint/2010/main" val="37765361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73687F8-950F-CD3B-FE10-B35F0DCCBF1A}"/>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noProof="0" dirty="0">
                <a:solidFill>
                  <a:prstClr val="black"/>
                </a:solidFill>
                <a:latin typeface="Open Sans" panose="020B0606030504020204"/>
              </a:rPr>
              <a:t>Adapting to career trends (</a:t>
            </a:r>
            <a:r>
              <a:rPr lang="en-GB" sz="3200" b="1" dirty="0">
                <a:solidFill>
                  <a:prstClr val="black"/>
                </a:solidFill>
                <a:latin typeface="Open Sans" panose="020B0606030504020204"/>
              </a:rPr>
              <a:t>10</a:t>
            </a:r>
            <a:r>
              <a:rPr lang="en-GB" sz="3200" b="1" noProof="0" dirty="0">
                <a:solidFill>
                  <a:prstClr val="black"/>
                </a:solidFill>
                <a:latin typeface="Open Sans" panose="020B0606030504020204"/>
              </a:rPr>
              <a:t> mins)</a:t>
            </a:r>
            <a:endPar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endParaRPr>
          </a:p>
        </p:txBody>
      </p:sp>
      <p:sp>
        <p:nvSpPr>
          <p:cNvPr id="3" name="TextBox 2">
            <a:extLst>
              <a:ext uri="{FF2B5EF4-FFF2-40B4-BE49-F238E27FC236}">
                <a16:creationId xmlns:a16="http://schemas.microsoft.com/office/drawing/2014/main" id="{1FB96ED4-FD22-D8F6-F6E4-8F782613480D}"/>
              </a:ext>
            </a:extLst>
          </p:cNvPr>
          <p:cNvSpPr txBox="1"/>
          <p:nvPr/>
        </p:nvSpPr>
        <p:spPr>
          <a:xfrm>
            <a:off x="750061" y="1637070"/>
            <a:ext cx="2546057" cy="799193"/>
          </a:xfrm>
          <a:prstGeom prst="rect">
            <a:avLst/>
          </a:prstGeom>
          <a:solidFill>
            <a:srgbClr val="FFD9E7"/>
          </a:solidFill>
        </p:spPr>
        <p:txBody>
          <a:bodyPr wrap="square" rtlCol="0">
            <a:spAutoFit/>
          </a:bodyPr>
          <a:lstStyle/>
          <a:p>
            <a:pPr algn="ctr">
              <a:lnSpc>
                <a:spcPct val="107000"/>
              </a:lnSpc>
            </a:pPr>
            <a:r>
              <a:rPr lang="en-GB" sz="2200" b="1" kern="100" dirty="0">
                <a:latin typeface="Open Sans" panose="020B0606030504020204" pitchFamily="34" charset="0"/>
                <a:ea typeface="Calibri" panose="020F0502020204030204" pitchFamily="34" charset="0"/>
                <a:cs typeface="Times New Roman" panose="02020603050405020304" pitchFamily="18" charset="0"/>
              </a:rPr>
              <a:t>1. Remote working</a:t>
            </a:r>
          </a:p>
        </p:txBody>
      </p:sp>
      <p:sp>
        <p:nvSpPr>
          <p:cNvPr id="8" name="TextBox 7">
            <a:extLst>
              <a:ext uri="{FF2B5EF4-FFF2-40B4-BE49-F238E27FC236}">
                <a16:creationId xmlns:a16="http://schemas.microsoft.com/office/drawing/2014/main" id="{AAC66E45-238B-CD58-5A78-5F19E8306277}"/>
              </a:ext>
            </a:extLst>
          </p:cNvPr>
          <p:cNvSpPr txBox="1"/>
          <p:nvPr/>
        </p:nvSpPr>
        <p:spPr>
          <a:xfrm>
            <a:off x="3377738" y="1637070"/>
            <a:ext cx="2715365" cy="799193"/>
          </a:xfrm>
          <a:prstGeom prst="rect">
            <a:avLst/>
          </a:prstGeom>
          <a:solidFill>
            <a:srgbClr val="ECDFF5"/>
          </a:solidFill>
        </p:spPr>
        <p:txBody>
          <a:bodyPr wrap="square" rtlCol="0">
            <a:spAutoFit/>
          </a:bodyPr>
          <a:lstStyle/>
          <a:p>
            <a:pPr algn="ctr">
              <a:lnSpc>
                <a:spcPct val="107000"/>
              </a:lnSpc>
            </a:pPr>
            <a:r>
              <a:rPr lang="en-GB" sz="2200" b="1" kern="100" dirty="0">
                <a:latin typeface="Open Sans" panose="020B0606030504020204" pitchFamily="34" charset="0"/>
                <a:ea typeface="Calibri" panose="020F0502020204030204" pitchFamily="34" charset="0"/>
                <a:cs typeface="Times New Roman" panose="02020603050405020304" pitchFamily="18" charset="0"/>
              </a:rPr>
              <a:t>2. Artificial intelligence</a:t>
            </a:r>
          </a:p>
        </p:txBody>
      </p:sp>
      <p:sp>
        <p:nvSpPr>
          <p:cNvPr id="9" name="TextBox 8">
            <a:extLst>
              <a:ext uri="{FF2B5EF4-FFF2-40B4-BE49-F238E27FC236}">
                <a16:creationId xmlns:a16="http://schemas.microsoft.com/office/drawing/2014/main" id="{79510EF2-F4B9-88C7-4AF3-641C70B2276B}"/>
              </a:ext>
            </a:extLst>
          </p:cNvPr>
          <p:cNvSpPr txBox="1"/>
          <p:nvPr/>
        </p:nvSpPr>
        <p:spPr>
          <a:xfrm>
            <a:off x="6154304" y="1640997"/>
            <a:ext cx="2550309" cy="799193"/>
          </a:xfrm>
          <a:prstGeom prst="rect">
            <a:avLst/>
          </a:prstGeom>
          <a:solidFill>
            <a:srgbClr val="C9F0EF"/>
          </a:solidFill>
        </p:spPr>
        <p:txBody>
          <a:bodyPr wrap="square" rtlCol="0">
            <a:spAutoFit/>
          </a:bodyPr>
          <a:lstStyle/>
          <a:p>
            <a:pPr algn="ctr">
              <a:lnSpc>
                <a:spcPct val="107000"/>
              </a:lnSpc>
            </a:pPr>
            <a:r>
              <a:rPr lang="en-GB" sz="2200" b="1" kern="100" dirty="0">
                <a:latin typeface="Open Sans" panose="020B0606030504020204" pitchFamily="34" charset="0"/>
                <a:ea typeface="Calibri" panose="020F0502020204030204" pitchFamily="34" charset="0"/>
                <a:cs typeface="Times New Roman" panose="02020603050405020304" pitchFamily="18" charset="0"/>
              </a:rPr>
              <a:t>3. Protecting the environment</a:t>
            </a:r>
          </a:p>
        </p:txBody>
      </p:sp>
      <p:sp>
        <p:nvSpPr>
          <p:cNvPr id="10" name="TextBox 9">
            <a:extLst>
              <a:ext uri="{FF2B5EF4-FFF2-40B4-BE49-F238E27FC236}">
                <a16:creationId xmlns:a16="http://schemas.microsoft.com/office/drawing/2014/main" id="{D17DBE99-E12E-78C0-88F0-F29FE1F2FCAD}"/>
              </a:ext>
            </a:extLst>
          </p:cNvPr>
          <p:cNvSpPr txBox="1"/>
          <p:nvPr/>
        </p:nvSpPr>
        <p:spPr>
          <a:xfrm>
            <a:off x="8804761" y="1617247"/>
            <a:ext cx="2708980" cy="799193"/>
          </a:xfrm>
          <a:prstGeom prst="rect">
            <a:avLst/>
          </a:prstGeom>
          <a:solidFill>
            <a:srgbClr val="ABDBFF"/>
          </a:solidFill>
        </p:spPr>
        <p:txBody>
          <a:bodyPr wrap="square" rtlCol="0">
            <a:spAutoFit/>
          </a:bodyPr>
          <a:lstStyle/>
          <a:p>
            <a:pPr algn="ctr">
              <a:lnSpc>
                <a:spcPct val="107000"/>
              </a:lnSpc>
            </a:pPr>
            <a:r>
              <a:rPr lang="en-GB" sz="2200" b="1" kern="100" dirty="0">
                <a:latin typeface="Open Sans" panose="020B0606030504020204" pitchFamily="34" charset="0"/>
                <a:ea typeface="Calibri" panose="020F0502020204030204" pitchFamily="34" charset="0"/>
                <a:cs typeface="Times New Roman" panose="02020603050405020304" pitchFamily="18" charset="0"/>
              </a:rPr>
              <a:t>4. Upskilling</a:t>
            </a:r>
          </a:p>
          <a:p>
            <a:pPr algn="ctr">
              <a:lnSpc>
                <a:spcPct val="107000"/>
              </a:lnSpc>
            </a:pPr>
            <a:endParaRPr lang="en-GB" sz="2200" b="1" kern="100" dirty="0">
              <a:latin typeface="Open Sans" panose="020B0606030504020204" pitchFamily="34" charset="0"/>
              <a:ea typeface="Calibri" panose="020F0502020204030204" pitchFamily="34" charset="0"/>
              <a:cs typeface="Times New Roman" panose="02020603050405020304" pitchFamily="18" charset="0"/>
            </a:endParaRPr>
          </a:p>
        </p:txBody>
      </p:sp>
      <p:pic>
        <p:nvPicPr>
          <p:cNvPr id="11" name="Graphic 10" descr="House">
            <a:extLst>
              <a:ext uri="{FF2B5EF4-FFF2-40B4-BE49-F238E27FC236}">
                <a16:creationId xmlns:a16="http://schemas.microsoft.com/office/drawing/2014/main" id="{6173EBD5-1C68-B8DD-5BC2-899B3646181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97016" y="1022698"/>
            <a:ext cx="638209" cy="638209"/>
          </a:xfrm>
          <a:prstGeom prst="rect">
            <a:avLst/>
          </a:prstGeom>
        </p:spPr>
      </p:pic>
      <p:pic>
        <p:nvPicPr>
          <p:cNvPr id="12" name="Graphic 11" descr="Open hand with plant">
            <a:extLst>
              <a:ext uri="{FF2B5EF4-FFF2-40B4-BE49-F238E27FC236}">
                <a16:creationId xmlns:a16="http://schemas.microsoft.com/office/drawing/2014/main" id="{8A422ABD-25F9-72B4-39BA-420D647BD3C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135960" y="956417"/>
            <a:ext cx="713630" cy="713630"/>
          </a:xfrm>
          <a:prstGeom prst="rect">
            <a:avLst/>
          </a:prstGeom>
        </p:spPr>
      </p:pic>
      <p:pic>
        <p:nvPicPr>
          <p:cNvPr id="13" name="Graphic 12" descr="Robot">
            <a:extLst>
              <a:ext uri="{FF2B5EF4-FFF2-40B4-BE49-F238E27FC236}">
                <a16:creationId xmlns:a16="http://schemas.microsoft.com/office/drawing/2014/main" id="{B3A69FC7-9710-F33C-1970-EAA975E09AE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433620" y="950026"/>
            <a:ext cx="698110" cy="698110"/>
          </a:xfrm>
          <a:prstGeom prst="rect">
            <a:avLst/>
          </a:prstGeom>
        </p:spPr>
      </p:pic>
      <p:pic>
        <p:nvPicPr>
          <p:cNvPr id="16" name="Graphic 15" descr="Lightbulb and pencil">
            <a:extLst>
              <a:ext uri="{FF2B5EF4-FFF2-40B4-BE49-F238E27FC236}">
                <a16:creationId xmlns:a16="http://schemas.microsoft.com/office/drawing/2014/main" id="{DBDE5C05-6D7D-FDB4-2DD4-0BC3C1D8E71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975273" y="1001488"/>
            <a:ext cx="570016" cy="570016"/>
          </a:xfrm>
          <a:prstGeom prst="rect">
            <a:avLst/>
          </a:prstGeom>
        </p:spPr>
      </p:pic>
      <p:sp>
        <p:nvSpPr>
          <p:cNvPr id="19" name="Rectangle: Rounded Corners 18">
            <a:extLst>
              <a:ext uri="{FF2B5EF4-FFF2-40B4-BE49-F238E27FC236}">
                <a16:creationId xmlns:a16="http://schemas.microsoft.com/office/drawing/2014/main" id="{F575C4B5-A00D-675F-0A89-57E37E92EDC6}"/>
              </a:ext>
            </a:extLst>
          </p:cNvPr>
          <p:cNvSpPr/>
          <p:nvPr/>
        </p:nvSpPr>
        <p:spPr>
          <a:xfrm>
            <a:off x="1163533" y="3898261"/>
            <a:ext cx="9939895" cy="721240"/>
          </a:xfrm>
          <a:prstGeom prst="roundRect">
            <a:avLst/>
          </a:prstGeom>
          <a:noFill/>
          <a:ln w="38100">
            <a:solidFill>
              <a:srgbClr val="60D1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Which of these career trends are you most interested in and why?</a:t>
            </a:r>
          </a:p>
          <a:p>
            <a:pPr algn="ctr"/>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Use the example to help.</a:t>
            </a:r>
            <a:endParaRPr lang="en-GB" sz="20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8972DD07-191A-B1C7-DF18-A08C8AAFDC7C}"/>
              </a:ext>
            </a:extLst>
          </p:cNvPr>
          <p:cNvSpPr txBox="1"/>
          <p:nvPr/>
        </p:nvSpPr>
        <p:spPr>
          <a:xfrm>
            <a:off x="748082" y="2565294"/>
            <a:ext cx="2546057" cy="1161472"/>
          </a:xfrm>
          <a:prstGeom prst="rect">
            <a:avLst/>
          </a:prstGeom>
          <a:solidFill>
            <a:srgbClr val="FFF3F7"/>
          </a:solidFill>
        </p:spPr>
        <p:txBody>
          <a:bodyPr wrap="square" rtlCol="0">
            <a:spAutoFit/>
          </a:bodyPr>
          <a:lstStyle/>
          <a:p>
            <a:pPr algn="ctr">
              <a:lnSpc>
                <a:spcPct val="107000"/>
              </a:lnSpc>
            </a:pPr>
            <a:r>
              <a:rPr lang="en-GB" sz="2200" b="1" kern="100" dirty="0">
                <a:latin typeface="Open Sans" panose="020B0606030504020204" pitchFamily="34" charset="0"/>
                <a:ea typeface="Calibri" panose="020F0502020204030204" pitchFamily="34" charset="0"/>
                <a:cs typeface="Times New Roman" panose="02020603050405020304" pitchFamily="18" charset="0"/>
              </a:rPr>
              <a:t>The COVID-19 pandemic</a:t>
            </a:r>
          </a:p>
          <a:p>
            <a:pPr algn="ctr">
              <a:lnSpc>
                <a:spcPct val="107000"/>
              </a:lnSpc>
            </a:pPr>
            <a:r>
              <a:rPr lang="en-GB" sz="2200" b="1" kern="100" dirty="0">
                <a:latin typeface="Open Sans" panose="020B0606030504020204" pitchFamily="34" charset="0"/>
                <a:ea typeface="Calibri" panose="020F0502020204030204" pitchFamily="34" charset="0"/>
                <a:cs typeface="Times New Roman" panose="02020603050405020304" pitchFamily="18" charset="0"/>
              </a:rPr>
              <a:t> </a:t>
            </a:r>
          </a:p>
        </p:txBody>
      </p:sp>
      <p:sp>
        <p:nvSpPr>
          <p:cNvPr id="28" name="TextBox 27">
            <a:extLst>
              <a:ext uri="{FF2B5EF4-FFF2-40B4-BE49-F238E27FC236}">
                <a16:creationId xmlns:a16="http://schemas.microsoft.com/office/drawing/2014/main" id="{B21ADE06-6190-CC88-ADB8-E16180AA8EA0}"/>
              </a:ext>
            </a:extLst>
          </p:cNvPr>
          <p:cNvSpPr txBox="1"/>
          <p:nvPr/>
        </p:nvSpPr>
        <p:spPr>
          <a:xfrm>
            <a:off x="3375759" y="2565294"/>
            <a:ext cx="2715365" cy="1161472"/>
          </a:xfrm>
          <a:prstGeom prst="rect">
            <a:avLst/>
          </a:prstGeom>
          <a:solidFill>
            <a:srgbClr val="F6F0FA"/>
          </a:solidFill>
        </p:spPr>
        <p:txBody>
          <a:bodyPr wrap="square" rtlCol="0">
            <a:spAutoFit/>
          </a:bodyPr>
          <a:lstStyle/>
          <a:p>
            <a:pPr algn="ctr">
              <a:lnSpc>
                <a:spcPct val="107000"/>
              </a:lnSpc>
            </a:pPr>
            <a:r>
              <a:rPr lang="en-GB" sz="2200" b="1" kern="100" dirty="0">
                <a:latin typeface="Open Sans" panose="020B0606030504020204" pitchFamily="34" charset="0"/>
                <a:ea typeface="Calibri" panose="020F0502020204030204" pitchFamily="34" charset="0"/>
                <a:cs typeface="Times New Roman" panose="02020603050405020304" pitchFamily="18" charset="0"/>
              </a:rPr>
              <a:t>Advances in technology </a:t>
            </a:r>
            <a:r>
              <a:rPr lang="en-GB" sz="2200" kern="100" dirty="0">
                <a:latin typeface="Open Sans" panose="020B0606030504020204" pitchFamily="34" charset="0"/>
                <a:ea typeface="Calibri" panose="020F0502020204030204" pitchFamily="34" charset="0"/>
                <a:cs typeface="Times New Roman" panose="02020603050405020304" pitchFamily="18" charset="0"/>
              </a:rPr>
              <a:t>such as Chat GPT</a:t>
            </a:r>
          </a:p>
        </p:txBody>
      </p:sp>
      <p:sp>
        <p:nvSpPr>
          <p:cNvPr id="29" name="TextBox 28">
            <a:extLst>
              <a:ext uri="{FF2B5EF4-FFF2-40B4-BE49-F238E27FC236}">
                <a16:creationId xmlns:a16="http://schemas.microsoft.com/office/drawing/2014/main" id="{34479D51-C563-458A-6AF1-22739BA0025B}"/>
              </a:ext>
            </a:extLst>
          </p:cNvPr>
          <p:cNvSpPr txBox="1"/>
          <p:nvPr/>
        </p:nvSpPr>
        <p:spPr>
          <a:xfrm>
            <a:off x="6152325" y="2565294"/>
            <a:ext cx="2550309" cy="1161472"/>
          </a:xfrm>
          <a:prstGeom prst="rect">
            <a:avLst/>
          </a:prstGeom>
          <a:solidFill>
            <a:srgbClr val="E8F8F8"/>
          </a:solidFill>
        </p:spPr>
        <p:txBody>
          <a:bodyPr wrap="square" rtlCol="0">
            <a:spAutoFit/>
          </a:bodyPr>
          <a:lstStyle/>
          <a:p>
            <a:pPr algn="ctr">
              <a:lnSpc>
                <a:spcPct val="107000"/>
              </a:lnSpc>
            </a:pPr>
            <a:r>
              <a:rPr lang="en-GB" sz="2200" b="1" kern="100" dirty="0">
                <a:latin typeface="Open Sans" panose="020B0606030504020204" pitchFamily="34" charset="0"/>
                <a:ea typeface="Calibri" panose="020F0502020204030204" pitchFamily="34" charset="0"/>
                <a:cs typeface="Times New Roman" panose="02020603050405020304" pitchFamily="18" charset="0"/>
              </a:rPr>
              <a:t>The climate crisis </a:t>
            </a:r>
          </a:p>
          <a:p>
            <a:pPr algn="ctr">
              <a:lnSpc>
                <a:spcPct val="107000"/>
              </a:lnSpc>
            </a:pPr>
            <a:endParaRPr lang="en-GB" sz="2200" b="1" kern="100" dirty="0">
              <a:latin typeface="Open Sans" panose="020B060603050402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EDB7D720-4523-2D12-60D1-49E2D1A7ACBC}"/>
              </a:ext>
            </a:extLst>
          </p:cNvPr>
          <p:cNvSpPr txBox="1"/>
          <p:nvPr/>
        </p:nvSpPr>
        <p:spPr>
          <a:xfrm>
            <a:off x="8802782" y="2565294"/>
            <a:ext cx="2708980" cy="1164614"/>
          </a:xfrm>
          <a:prstGeom prst="rect">
            <a:avLst/>
          </a:prstGeom>
          <a:solidFill>
            <a:srgbClr val="E5F4FF"/>
          </a:solidFill>
        </p:spPr>
        <p:txBody>
          <a:bodyPr wrap="square" rtlCol="0">
            <a:spAutoFit/>
          </a:bodyPr>
          <a:lstStyle/>
          <a:p>
            <a:pPr algn="ctr">
              <a:lnSpc>
                <a:spcPct val="107000"/>
              </a:lnSpc>
            </a:pPr>
            <a:r>
              <a:rPr lang="en-GB" sz="2200" b="1" kern="100" dirty="0">
                <a:latin typeface="Open Sans" panose="020B0606030504020204" pitchFamily="34" charset="0"/>
                <a:ea typeface="Calibri" panose="020F0502020204030204" pitchFamily="34" charset="0"/>
                <a:cs typeface="Times New Roman" panose="02020603050405020304" pitchFamily="18" charset="0"/>
              </a:rPr>
              <a:t>Job insecurity:</a:t>
            </a:r>
          </a:p>
          <a:p>
            <a:pPr algn="ctr">
              <a:lnSpc>
                <a:spcPct val="107000"/>
              </a:lnSpc>
            </a:pPr>
            <a:endParaRPr lang="en-GB" sz="700" b="1" kern="100" dirty="0">
              <a:latin typeface="Open Sans" panose="020B0606030504020204" pitchFamily="34" charset="0"/>
              <a:ea typeface="Calibri" panose="020F0502020204030204" pitchFamily="34" charset="0"/>
              <a:cs typeface="Times New Roman" panose="02020603050405020304" pitchFamily="18" charset="0"/>
            </a:endParaRPr>
          </a:p>
          <a:p>
            <a:pPr algn="ctr">
              <a:lnSpc>
                <a:spcPct val="107000"/>
              </a:lnSpc>
            </a:pPr>
            <a:r>
              <a:rPr lang="en-GB" kern="100" dirty="0">
                <a:latin typeface="Open Sans" panose="020B0606030504020204" pitchFamily="34" charset="0"/>
                <a:ea typeface="Calibri" panose="020F0502020204030204" pitchFamily="34" charset="0"/>
                <a:cs typeface="Times New Roman" panose="02020603050405020304" pitchFamily="18" charset="0"/>
              </a:rPr>
              <a:t>fear of losing jobs and having no money to live</a:t>
            </a:r>
          </a:p>
        </p:txBody>
      </p:sp>
      <p:sp>
        <p:nvSpPr>
          <p:cNvPr id="31" name="Rectangle: Rounded Corners 30">
            <a:extLst>
              <a:ext uri="{FF2B5EF4-FFF2-40B4-BE49-F238E27FC236}">
                <a16:creationId xmlns:a16="http://schemas.microsoft.com/office/drawing/2014/main" id="{79AEEA39-2706-EA27-B611-E62AE906D4E8}"/>
              </a:ext>
            </a:extLst>
          </p:cNvPr>
          <p:cNvSpPr/>
          <p:nvPr/>
        </p:nvSpPr>
        <p:spPr>
          <a:xfrm>
            <a:off x="395437" y="4773878"/>
            <a:ext cx="11558739" cy="1151907"/>
          </a:xfrm>
          <a:prstGeom prst="roundRect">
            <a:avLst/>
          </a:prstGeom>
          <a:noFill/>
          <a:ln w="38100">
            <a:solidFill>
              <a:srgbClr val="60D1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dirty="0">
                <a:solidFill>
                  <a:srgbClr val="0070C0"/>
                </a:solidFill>
                <a:latin typeface="MV Boli" panose="02000500030200090000" pitchFamily="2" charset="0"/>
                <a:ea typeface="Open Sans" panose="020B0606030504020204" pitchFamily="34" charset="0"/>
                <a:cs typeface="MV Boli" panose="02000500030200090000" pitchFamily="2" charset="0"/>
              </a:rPr>
              <a:t>I’m interested in the career trend of </a:t>
            </a:r>
            <a:r>
              <a:rPr lang="en-GB" b="1" dirty="0">
                <a:solidFill>
                  <a:srgbClr val="0070C0"/>
                </a:solidFill>
                <a:latin typeface="MV Boli" panose="02000500030200090000" pitchFamily="2" charset="0"/>
                <a:ea typeface="Open Sans" panose="020B0606030504020204" pitchFamily="34" charset="0"/>
                <a:cs typeface="MV Boli" panose="02000500030200090000" pitchFamily="2" charset="0"/>
              </a:rPr>
              <a:t>remote working</a:t>
            </a:r>
            <a:r>
              <a:rPr lang="en-GB" dirty="0">
                <a:solidFill>
                  <a:srgbClr val="0070C0"/>
                </a:solidFill>
                <a:latin typeface="MV Boli" panose="02000500030200090000" pitchFamily="2" charset="0"/>
                <a:ea typeface="Open Sans" panose="020B0606030504020204" pitchFamily="34" charset="0"/>
                <a:cs typeface="MV Boli" panose="02000500030200090000" pitchFamily="2" charset="0"/>
              </a:rPr>
              <a:t>. I’d like to work in healthcare and it’s interesting that doctors and nurses could maybe work remotely by talking to patients on video calls.</a:t>
            </a:r>
            <a:endParaRPr lang="en-GB" sz="1400" b="1" dirty="0">
              <a:solidFill>
                <a:srgbClr val="0070C0"/>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123049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noProof="0" dirty="0">
                <a:solidFill>
                  <a:prstClr val="black"/>
                </a:solidFill>
                <a:latin typeface="Open Sans" panose="020B0606030504020204"/>
              </a:rPr>
              <a:t>Independent learning</a:t>
            </a:r>
            <a:r>
              <a:rPr lang="en-GB" sz="3200" b="1" dirty="0">
                <a:solidFill>
                  <a:prstClr val="black"/>
                </a:solidFill>
                <a:latin typeface="Open Sans" panose="020B0606030504020204"/>
              </a:rPr>
              <a:t> slide (1 min)</a:t>
            </a:r>
            <a:endPar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endParaRPr>
          </a:p>
        </p:txBody>
      </p:sp>
      <p:sp>
        <p:nvSpPr>
          <p:cNvPr id="14" name="TextBox 13">
            <a:extLst>
              <a:ext uri="{FF2B5EF4-FFF2-40B4-BE49-F238E27FC236}">
                <a16:creationId xmlns:a16="http://schemas.microsoft.com/office/drawing/2014/main" id="{E0432E87-40A4-208F-D3BB-8A1E8C6E61AE}"/>
              </a:ext>
            </a:extLst>
          </p:cNvPr>
          <p:cNvSpPr txBox="1"/>
          <p:nvPr/>
        </p:nvSpPr>
        <p:spPr>
          <a:xfrm>
            <a:off x="319221" y="1328509"/>
            <a:ext cx="5548179" cy="4362476"/>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3000"/>
              </a:spcAft>
              <a:buClrTx/>
              <a:buSzTx/>
              <a:buFontTx/>
              <a:buNone/>
              <a:tabLst/>
              <a:defRPr/>
            </a:pPr>
            <a:r>
              <a:rPr lang="en-GB" sz="2200" dirty="0">
                <a:solidFill>
                  <a:prstClr val="black"/>
                </a:solidFill>
                <a:latin typeface="Open Sans" panose="020B0606030504020204"/>
              </a:rPr>
              <a:t>You can find more about careers in the Unifrog </a:t>
            </a:r>
            <a:r>
              <a:rPr lang="en-GB" sz="2200" b="1" dirty="0">
                <a:solidFill>
                  <a:prstClr val="black"/>
                </a:solidFill>
                <a:latin typeface="Open Sans" panose="020B0606030504020204"/>
              </a:rPr>
              <a:t>Careers library.</a:t>
            </a:r>
          </a:p>
          <a:p>
            <a:pPr marL="0" marR="0" lvl="0" indent="0" algn="l" defTabSz="914400" rtl="0" eaLnBrk="1" fontAlgn="auto" latinLnBrk="0" hangingPunct="1">
              <a:lnSpc>
                <a:spcPct val="150000"/>
              </a:lnSpc>
              <a:spcBef>
                <a:spcPts val="0"/>
              </a:spcBef>
              <a:spcAft>
                <a:spcPts val="3000"/>
              </a:spcAft>
              <a:buClrTx/>
              <a:buSzTx/>
              <a:buFontTx/>
              <a:buNone/>
              <a:tabLst/>
              <a:defRPr/>
            </a:pPr>
            <a:r>
              <a:rPr lang="en-GB" sz="2200" dirty="0">
                <a:solidFill>
                  <a:prstClr val="black"/>
                </a:solidFill>
                <a:latin typeface="Open Sans" panose="020B0606030504020204"/>
              </a:rPr>
              <a:t>You can read more about different career areas but searching ‘career’ on the </a:t>
            </a:r>
            <a:r>
              <a:rPr lang="en-GB" sz="2200" b="1" dirty="0">
                <a:solidFill>
                  <a:prstClr val="black"/>
                </a:solidFill>
                <a:latin typeface="Open Sans" panose="020B0606030504020204"/>
              </a:rPr>
              <a:t>Know-how library. </a:t>
            </a:r>
          </a:p>
          <a:p>
            <a:pPr marL="0" marR="0" lvl="0" indent="0" algn="l" defTabSz="914400" rtl="0" eaLnBrk="1" fontAlgn="auto" latinLnBrk="0" hangingPunct="1">
              <a:lnSpc>
                <a:spcPct val="150000"/>
              </a:lnSpc>
              <a:spcBef>
                <a:spcPts val="0"/>
              </a:spcBef>
              <a:spcAft>
                <a:spcPts val="3000"/>
              </a:spcAft>
              <a:buClrTx/>
              <a:buSzTx/>
              <a:buFontTx/>
              <a:buNone/>
              <a:tabLst/>
              <a:defRPr/>
            </a:pPr>
            <a:r>
              <a:rPr lang="en-GB" sz="2200" dirty="0">
                <a:solidFill>
                  <a:prstClr val="black"/>
                </a:solidFill>
                <a:latin typeface="Open Sans" panose="020B0606030504020204"/>
              </a:rPr>
              <a:t>Check out the key terms and areas that interest you.</a:t>
            </a:r>
          </a:p>
        </p:txBody>
      </p:sp>
      <p:pic>
        <p:nvPicPr>
          <p:cNvPr id="20" name="Picture 19">
            <a:extLst>
              <a:ext uri="{FF2B5EF4-FFF2-40B4-BE49-F238E27FC236}">
                <a16:creationId xmlns:a16="http://schemas.microsoft.com/office/drawing/2014/main" id="{79B4F60A-783D-FA1E-5CC9-BD267DCA4715}"/>
              </a:ext>
            </a:extLst>
          </p:cNvPr>
          <p:cNvPicPr>
            <a:picLocks noChangeAspect="1"/>
          </p:cNvPicPr>
          <p:nvPr/>
        </p:nvPicPr>
        <p:blipFill rotWithShape="1">
          <a:blip r:embed="rId4"/>
          <a:srcRect l="59583" t="9928" r="9271" b="45142"/>
          <a:stretch/>
        </p:blipFill>
        <p:spPr>
          <a:xfrm>
            <a:off x="6400800" y="2651709"/>
            <a:ext cx="5156200" cy="3190291"/>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2D60A348-3F5C-70C7-40F5-4ED2BACD23A8}"/>
              </a:ext>
            </a:extLst>
          </p:cNvPr>
          <p:cNvPicPr>
            <a:picLocks noChangeAspect="1"/>
          </p:cNvPicPr>
          <p:nvPr/>
        </p:nvPicPr>
        <p:blipFill rotWithShape="1">
          <a:blip r:embed="rId5"/>
          <a:srcRect l="55209" t="29356" r="25833" b="46114"/>
          <a:stretch/>
        </p:blipFill>
        <p:spPr>
          <a:xfrm>
            <a:off x="6098515" y="965200"/>
            <a:ext cx="2791485" cy="1524000"/>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46EB3FE8-3ECE-B881-3D23-627DA015AE3E}"/>
              </a:ext>
            </a:extLst>
          </p:cNvPr>
          <p:cNvPicPr>
            <a:picLocks noChangeAspect="1"/>
          </p:cNvPicPr>
          <p:nvPr/>
        </p:nvPicPr>
        <p:blipFill rotWithShape="1">
          <a:blip r:embed="rId6"/>
          <a:srcRect l="55104" t="26927" r="25625" b="47814"/>
          <a:stretch/>
        </p:blipFill>
        <p:spPr>
          <a:xfrm>
            <a:off x="9133815" y="919933"/>
            <a:ext cx="2791485" cy="15692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4667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7852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rPr>
              <a:t>Plenary (2 mins)</a:t>
            </a:r>
          </a:p>
        </p:txBody>
      </p:sp>
      <p:sp>
        <p:nvSpPr>
          <p:cNvPr id="7" name="TextBox 6">
            <a:extLst>
              <a:ext uri="{FF2B5EF4-FFF2-40B4-BE49-F238E27FC236}">
                <a16:creationId xmlns:a16="http://schemas.microsoft.com/office/drawing/2014/main" id="{10712926-CF96-269F-44E5-5884503F2651}"/>
              </a:ext>
            </a:extLst>
          </p:cNvPr>
          <p:cNvSpPr txBox="1"/>
          <p:nvPr/>
        </p:nvSpPr>
        <p:spPr>
          <a:xfrm>
            <a:off x="894263" y="1017291"/>
            <a:ext cx="10627177" cy="546047"/>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2200" dirty="0">
                <a:solidFill>
                  <a:prstClr val="black"/>
                </a:solidFill>
                <a:latin typeface="Open Sans" panose="020B0606030504020204"/>
              </a:rPr>
              <a:t>Imagine you’re talking to a primary school student about careers. They ask you:</a:t>
            </a:r>
          </a:p>
        </p:txBody>
      </p:sp>
      <p:sp>
        <p:nvSpPr>
          <p:cNvPr id="8" name="TextBox 7">
            <a:extLst>
              <a:ext uri="{FF2B5EF4-FFF2-40B4-BE49-F238E27FC236}">
                <a16:creationId xmlns:a16="http://schemas.microsoft.com/office/drawing/2014/main" id="{34982A18-0E81-9391-6F0F-3BC7BA7514D2}"/>
              </a:ext>
            </a:extLst>
          </p:cNvPr>
          <p:cNvSpPr txBox="1"/>
          <p:nvPr/>
        </p:nvSpPr>
        <p:spPr>
          <a:xfrm>
            <a:off x="6299200" y="2190472"/>
            <a:ext cx="4864100" cy="3294066"/>
          </a:xfrm>
          <a:prstGeom prst="roundRect">
            <a:avLst>
              <a:gd name="adj" fmla="val 11275"/>
            </a:avLst>
          </a:prstGeom>
          <a:solidFill>
            <a:srgbClr val="C9F0EF"/>
          </a:solidFill>
          <a:ln w="38100">
            <a:solidFill>
              <a:schemeClr val="accent2">
                <a:lumMod val="75000"/>
              </a:schemeClr>
            </a:solidFill>
            <a:prstDash val="solid"/>
          </a:ln>
        </p:spPr>
        <p:txBody>
          <a:bodyPr wrap="square" rtlCol="0">
            <a:spAutoFit/>
          </a:bodyPr>
          <a:lstStyle/>
          <a:p>
            <a:pPr marR="0" lvl="0" algn="l" defTabSz="914400" rtl="0" eaLnBrk="1" fontAlgn="auto" latinLnBrk="0" hangingPunct="1">
              <a:lnSpc>
                <a:spcPct val="150000"/>
              </a:lnSpc>
              <a:spcBef>
                <a:spcPts val="0"/>
              </a:spcBef>
              <a:spcAft>
                <a:spcPts val="0"/>
              </a:spcAft>
              <a:buClrTx/>
              <a:buSzTx/>
              <a:tabLst/>
              <a:defRPr/>
            </a:pP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Write down:</a:t>
            </a:r>
          </a:p>
          <a:p>
            <a:pPr marL="742950" lvl="1" indent="-285750">
              <a:lnSpc>
                <a:spcPct val="150000"/>
              </a:lnSpc>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How you would describe a career</a:t>
            </a:r>
          </a:p>
          <a:p>
            <a:pPr marL="742950" lvl="1" indent="-285750">
              <a:lnSpc>
                <a:spcPct val="150000"/>
              </a:lnSpc>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Where they could get more information about career choices.</a:t>
            </a:r>
          </a:p>
        </p:txBody>
      </p:sp>
      <p:pic>
        <p:nvPicPr>
          <p:cNvPr id="4" name="Graphic 3" descr="Information with solid fill">
            <a:extLst>
              <a:ext uri="{FF2B5EF4-FFF2-40B4-BE49-F238E27FC236}">
                <a16:creationId xmlns:a16="http://schemas.microsoft.com/office/drawing/2014/main" id="{2AFF176D-54D6-9F2C-6043-AABA3DEEA28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9894" y="927586"/>
            <a:ext cx="732773" cy="732773"/>
          </a:xfrm>
          <a:prstGeom prst="rect">
            <a:avLst/>
          </a:prstGeom>
        </p:spPr>
      </p:pic>
      <p:sp>
        <p:nvSpPr>
          <p:cNvPr id="17" name="TextBox 16">
            <a:extLst>
              <a:ext uri="{FF2B5EF4-FFF2-40B4-BE49-F238E27FC236}">
                <a16:creationId xmlns:a16="http://schemas.microsoft.com/office/drawing/2014/main" id="{B780700E-BCF6-9E8E-1982-27F19C7F5765}"/>
              </a:ext>
            </a:extLst>
          </p:cNvPr>
          <p:cNvSpPr txBox="1"/>
          <p:nvPr/>
        </p:nvSpPr>
        <p:spPr>
          <a:xfrm>
            <a:off x="588875" y="1926445"/>
            <a:ext cx="3716425" cy="1727742"/>
          </a:xfrm>
          <a:prstGeom prst="wedgeEllipseCallout">
            <a:avLst>
              <a:gd name="adj1" fmla="val 58389"/>
              <a:gd name="adj2" fmla="val 49537"/>
            </a:avLst>
          </a:prstGeom>
          <a:solidFill>
            <a:srgbClr val="FFD9E7"/>
          </a:solidFill>
          <a:ln w="38100">
            <a:solidFill>
              <a:srgbClr val="FF89B3"/>
            </a:solidFill>
            <a:prstDash val="solid"/>
          </a:ln>
        </p:spPr>
        <p:txBody>
          <a:bodyPr wrap="square" rtlCol="0">
            <a:spAutoFit/>
          </a:bodyPr>
          <a:lstStyle/>
          <a:p>
            <a:pPr marR="0" lvl="0" algn="ctr" defTabSz="914400" rtl="0" eaLnBrk="1" fontAlgn="auto" latinLnBrk="0" hangingPunct="1">
              <a:lnSpc>
                <a:spcPct val="150000"/>
              </a:lnSpc>
              <a:spcBef>
                <a:spcPts val="0"/>
              </a:spcBef>
              <a:spcAft>
                <a:spcPts val="0"/>
              </a:spcAft>
              <a:buClrTx/>
              <a:buSzTx/>
              <a:tabLst/>
              <a:defRPr/>
            </a:pPr>
            <a:r>
              <a:rPr lang="en-GB" sz="2600" dirty="0">
                <a:solidFill>
                  <a:prstClr val="black"/>
                </a:solidFill>
                <a:latin typeface="Open Sans" panose="020B0606030504020204"/>
              </a:rPr>
              <a:t>‘What is a career?’</a:t>
            </a:r>
          </a:p>
        </p:txBody>
      </p:sp>
      <p:pic>
        <p:nvPicPr>
          <p:cNvPr id="6" name="Graphic 5" descr="Questions">
            <a:extLst>
              <a:ext uri="{FF2B5EF4-FFF2-40B4-BE49-F238E27FC236}">
                <a16:creationId xmlns:a16="http://schemas.microsoft.com/office/drawing/2014/main" id="{9A24B96F-8330-D043-716F-476BCDD148D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02371" y="3458544"/>
            <a:ext cx="2131729" cy="2131729"/>
          </a:xfrm>
          <a:prstGeom prst="rect">
            <a:avLst/>
          </a:prstGeom>
        </p:spPr>
      </p:pic>
    </p:spTree>
    <p:extLst>
      <p:ext uri="{BB962C8B-B14F-4D97-AF65-F5344CB8AC3E}">
        <p14:creationId xmlns:p14="http://schemas.microsoft.com/office/powerpoint/2010/main" val="422249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116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rPr>
              <a:t>How do you define a career? (5 mins)  </a:t>
            </a:r>
          </a:p>
        </p:txBody>
      </p:sp>
      <p:pic>
        <p:nvPicPr>
          <p:cNvPr id="8" name="Picture 7">
            <a:extLst>
              <a:ext uri="{FF2B5EF4-FFF2-40B4-BE49-F238E27FC236}">
                <a16:creationId xmlns:a16="http://schemas.microsoft.com/office/drawing/2014/main" id="{3C7C61B5-B770-4DE8-48E0-59D5EFA31928}"/>
              </a:ext>
            </a:extLst>
          </p:cNvPr>
          <p:cNvPicPr>
            <a:picLocks/>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20268"/>
          <a:stretch/>
        </p:blipFill>
        <p:spPr>
          <a:xfrm>
            <a:off x="9149599" y="1414914"/>
            <a:ext cx="2304119" cy="1896177"/>
          </a:xfrm>
          <a:prstGeom prst="rect">
            <a:avLst/>
          </a:prstGeom>
        </p:spPr>
      </p:pic>
      <p:pic>
        <p:nvPicPr>
          <p:cNvPr id="14" name="Picture 13">
            <a:extLst>
              <a:ext uri="{FF2B5EF4-FFF2-40B4-BE49-F238E27FC236}">
                <a16:creationId xmlns:a16="http://schemas.microsoft.com/office/drawing/2014/main" id="{3EE4F723-051A-A783-9112-0163DC93FA38}"/>
              </a:ext>
            </a:extLst>
          </p:cNvPr>
          <p:cNvPicPr>
            <a:picLocks/>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2051" r="6185"/>
          <a:stretch/>
        </p:blipFill>
        <p:spPr>
          <a:xfrm>
            <a:off x="6176647" y="1414914"/>
            <a:ext cx="2362847" cy="1896177"/>
          </a:xfrm>
          <a:prstGeom prst="rect">
            <a:avLst/>
          </a:prstGeom>
        </p:spPr>
      </p:pic>
      <p:pic>
        <p:nvPicPr>
          <p:cNvPr id="4" name="Picture 3">
            <a:extLst>
              <a:ext uri="{FF2B5EF4-FFF2-40B4-BE49-F238E27FC236}">
                <a16:creationId xmlns:a16="http://schemas.microsoft.com/office/drawing/2014/main" id="{AEDA80B7-B592-26BD-A088-3EEC244572DA}"/>
              </a:ext>
            </a:extLst>
          </p:cNvPr>
          <p:cNvPicPr>
            <a:picLocks/>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13172" r="6061"/>
          <a:stretch/>
        </p:blipFill>
        <p:spPr>
          <a:xfrm>
            <a:off x="3235079" y="1414914"/>
            <a:ext cx="2334031" cy="1896177"/>
          </a:xfrm>
          <a:prstGeom prst="rect">
            <a:avLst/>
          </a:prstGeom>
        </p:spPr>
      </p:pic>
      <p:pic>
        <p:nvPicPr>
          <p:cNvPr id="11" name="Picture 10">
            <a:extLst>
              <a:ext uri="{FF2B5EF4-FFF2-40B4-BE49-F238E27FC236}">
                <a16:creationId xmlns:a16="http://schemas.microsoft.com/office/drawing/2014/main" id="{199CC444-2EC0-8BBE-E210-C67640AB4286}"/>
              </a:ext>
            </a:extLst>
          </p:cNvPr>
          <p:cNvPicPr>
            <a:picLocks/>
          </p:cNvPicPr>
          <p:nvPr/>
        </p:nvPicPr>
        <p:blipFill rotWithShape="1">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l="13960" r="5318"/>
          <a:stretch/>
        </p:blipFill>
        <p:spPr>
          <a:xfrm>
            <a:off x="296842" y="1414914"/>
            <a:ext cx="2332731" cy="1896177"/>
          </a:xfrm>
          <a:prstGeom prst="rect">
            <a:avLst/>
          </a:prstGeom>
        </p:spPr>
      </p:pic>
      <p:sp>
        <p:nvSpPr>
          <p:cNvPr id="3" name="TextBox 2">
            <a:extLst>
              <a:ext uri="{FF2B5EF4-FFF2-40B4-BE49-F238E27FC236}">
                <a16:creationId xmlns:a16="http://schemas.microsoft.com/office/drawing/2014/main" id="{AF4E6BD3-ADF7-93C8-D1FA-2FCC81E325D7}"/>
              </a:ext>
            </a:extLst>
          </p:cNvPr>
          <p:cNvSpPr txBox="1"/>
          <p:nvPr/>
        </p:nvSpPr>
        <p:spPr>
          <a:xfrm>
            <a:off x="259882" y="943213"/>
            <a:ext cx="11685070" cy="400110"/>
          </a:xfrm>
          <a:prstGeom prst="rect">
            <a:avLst/>
          </a:prstGeom>
          <a:solidFill>
            <a:schemeClr val="bg1"/>
          </a:solidFill>
        </p:spPr>
        <p:txBody>
          <a:bodyPr wrap="square" rtlCol="0">
            <a:spAutoFit/>
          </a:bodyPr>
          <a:lstStyle/>
          <a:p>
            <a:pPr algn="ctr">
              <a:defRPr/>
            </a:pPr>
            <a:r>
              <a:rPr lang="en-GB" sz="2000" b="1" dirty="0">
                <a:solidFill>
                  <a:prstClr val="black"/>
                </a:solidFill>
                <a:latin typeface="Open Sans" panose="020B0606030504020204"/>
              </a:rPr>
              <a:t>You might have heard people say things like:</a:t>
            </a:r>
          </a:p>
        </p:txBody>
      </p:sp>
      <p:sp>
        <p:nvSpPr>
          <p:cNvPr id="6" name="TextBox 5">
            <a:extLst>
              <a:ext uri="{FF2B5EF4-FFF2-40B4-BE49-F238E27FC236}">
                <a16:creationId xmlns:a16="http://schemas.microsoft.com/office/drawing/2014/main" id="{E8764467-E2D6-7484-E2BA-283D50DCA986}"/>
              </a:ext>
            </a:extLst>
          </p:cNvPr>
          <p:cNvSpPr txBox="1"/>
          <p:nvPr/>
        </p:nvSpPr>
        <p:spPr>
          <a:xfrm>
            <a:off x="300811" y="3455405"/>
            <a:ext cx="2259509" cy="1592744"/>
          </a:xfrm>
          <a:prstGeom prst="rect">
            <a:avLst/>
          </a:prstGeom>
          <a:solidFill>
            <a:srgbClr val="FFD9E7"/>
          </a:solidFill>
        </p:spPr>
        <p:txBody>
          <a:bodyPr wrap="square" rtlCol="0">
            <a:spAutoFit/>
          </a:bodyPr>
          <a:lstStyle/>
          <a:p>
            <a:pPr algn="ctr">
              <a:defRPr/>
            </a:pPr>
            <a:r>
              <a:rPr lang="en-GB" sz="1950" i="1" dirty="0">
                <a:solidFill>
                  <a:prstClr val="black"/>
                </a:solidFill>
                <a:latin typeface="Open Sans" panose="020B0606030504020204" pitchFamily="34" charset="0"/>
                <a:ea typeface="Open Sans" panose="020B0606030504020204" pitchFamily="34" charset="0"/>
                <a:cs typeface="Open Sans" panose="020B0606030504020204" pitchFamily="34" charset="0"/>
              </a:rPr>
              <a:t>1. “</a:t>
            </a:r>
            <a:r>
              <a:rPr lang="en-GB" sz="1950" i="1" dirty="0">
                <a:latin typeface="Open Sans" panose="020B0606030504020204" pitchFamily="34" charset="0"/>
                <a:ea typeface="Open Sans" panose="020B0606030504020204" pitchFamily="34" charset="0"/>
                <a:cs typeface="Open Sans" panose="020B0606030504020204" pitchFamily="34" charset="0"/>
              </a:rPr>
              <a:t>A career is where you stay in the same type of job for a long time.</a:t>
            </a:r>
            <a:r>
              <a:rPr lang="en-GB" sz="1950" i="1"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lang="en-GB" sz="1950" i="1"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EC41360-E73F-C3B8-1864-666D121781F8}"/>
              </a:ext>
            </a:extLst>
          </p:cNvPr>
          <p:cNvSpPr txBox="1"/>
          <p:nvPr/>
        </p:nvSpPr>
        <p:spPr>
          <a:xfrm>
            <a:off x="3244537" y="3455406"/>
            <a:ext cx="2330763" cy="1631216"/>
          </a:xfrm>
          <a:prstGeom prst="rect">
            <a:avLst/>
          </a:prstGeom>
          <a:solidFill>
            <a:srgbClr val="C9F0EF"/>
          </a:solidFill>
        </p:spPr>
        <p:txBody>
          <a:bodyPr wrap="square" rtlCol="0">
            <a:spAutoFit/>
          </a:bodyPr>
          <a:lstStyle/>
          <a:p>
            <a:pPr algn="ctr">
              <a:defRPr/>
            </a:pPr>
            <a:r>
              <a:rPr lang="en-GB" sz="1950" i="1" dirty="0">
                <a:solidFill>
                  <a:prstClr val="black"/>
                </a:solidFill>
                <a:latin typeface="Open Sans" panose="020B0606030504020204" pitchFamily="34" charset="0"/>
                <a:ea typeface="Open Sans" panose="020B0606030504020204" pitchFamily="34" charset="0"/>
                <a:cs typeface="Open Sans" panose="020B0606030504020204" pitchFamily="34" charset="0"/>
              </a:rPr>
              <a:t>2.“</a:t>
            </a:r>
            <a:r>
              <a:rPr lang="en-GB" sz="1950" i="1" dirty="0">
                <a:latin typeface="Open Sans" panose="020B0606030504020204" pitchFamily="34" charset="0"/>
                <a:ea typeface="Open Sans" panose="020B0606030504020204" pitchFamily="34" charset="0"/>
                <a:cs typeface="Open Sans" panose="020B0606030504020204" pitchFamily="34" charset="0"/>
              </a:rPr>
              <a:t>A career is when you move up a career ladder and gain more money or responsibility.”</a:t>
            </a:r>
          </a:p>
        </p:txBody>
      </p:sp>
      <p:sp>
        <p:nvSpPr>
          <p:cNvPr id="9" name="TextBox 8">
            <a:extLst>
              <a:ext uri="{FF2B5EF4-FFF2-40B4-BE49-F238E27FC236}">
                <a16:creationId xmlns:a16="http://schemas.microsoft.com/office/drawing/2014/main" id="{2212C4C3-6D61-95FB-169C-2EB0D71537FE}"/>
              </a:ext>
            </a:extLst>
          </p:cNvPr>
          <p:cNvSpPr txBox="1"/>
          <p:nvPr/>
        </p:nvSpPr>
        <p:spPr>
          <a:xfrm>
            <a:off x="6198669" y="3474656"/>
            <a:ext cx="2367815" cy="1631216"/>
          </a:xfrm>
          <a:prstGeom prst="rect">
            <a:avLst/>
          </a:prstGeom>
          <a:solidFill>
            <a:schemeClr val="accent6">
              <a:lumMod val="20000"/>
              <a:lumOff val="80000"/>
            </a:schemeClr>
          </a:solidFill>
        </p:spPr>
        <p:txBody>
          <a:bodyPr wrap="square" rtlCol="0">
            <a:spAutoFit/>
          </a:bodyPr>
          <a:lstStyle/>
          <a:p>
            <a:pPr algn="ctr">
              <a:defRPr/>
            </a:pPr>
            <a:r>
              <a:rPr lang="en-GB" sz="1950" i="1" dirty="0">
                <a:solidFill>
                  <a:prstClr val="black"/>
                </a:solidFill>
                <a:latin typeface="Open Sans" panose="020B0606030504020204" pitchFamily="34" charset="0"/>
                <a:ea typeface="Open Sans" panose="020B0606030504020204" pitchFamily="34" charset="0"/>
                <a:cs typeface="Open Sans" panose="020B0606030504020204" pitchFamily="34" charset="0"/>
              </a:rPr>
              <a:t>3. “A career is where you progress forward on a clear career path within one industry.”</a:t>
            </a:r>
            <a:endParaRPr lang="en-GB" sz="195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F630F9F0-8313-188D-424B-F5FFBDF43B1C}"/>
              </a:ext>
            </a:extLst>
          </p:cNvPr>
          <p:cNvSpPr txBox="1"/>
          <p:nvPr/>
        </p:nvSpPr>
        <p:spPr>
          <a:xfrm>
            <a:off x="8855240" y="3493908"/>
            <a:ext cx="2983831" cy="1592744"/>
          </a:xfrm>
          <a:prstGeom prst="rect">
            <a:avLst/>
          </a:prstGeom>
          <a:solidFill>
            <a:schemeClr val="accent4">
              <a:lumMod val="20000"/>
              <a:lumOff val="80000"/>
            </a:schemeClr>
          </a:solidFill>
        </p:spPr>
        <p:txBody>
          <a:bodyPr wrap="square" rtlCol="0">
            <a:spAutoFit/>
          </a:bodyPr>
          <a:lstStyle/>
          <a:p>
            <a:pPr algn="ctr">
              <a:defRPr/>
            </a:pPr>
            <a:r>
              <a:rPr lang="en-GB" sz="1950" i="1" dirty="0">
                <a:solidFill>
                  <a:prstClr val="black"/>
                </a:solidFill>
                <a:latin typeface="Open Sans" panose="020B0606030504020204" pitchFamily="34" charset="0"/>
                <a:ea typeface="Open Sans" panose="020B0606030504020204" pitchFamily="34" charset="0"/>
                <a:cs typeface="Open Sans" panose="020B0606030504020204" pitchFamily="34" charset="0"/>
              </a:rPr>
              <a:t>4. “</a:t>
            </a:r>
            <a:r>
              <a:rPr lang="en-GB" sz="1950" i="1" dirty="0">
                <a:latin typeface="Open Sans" panose="020B0606030504020204" pitchFamily="34" charset="0"/>
                <a:ea typeface="Open Sans" panose="020B0606030504020204" pitchFamily="34" charset="0"/>
                <a:cs typeface="Open Sans" panose="020B0606030504020204" pitchFamily="34" charset="0"/>
              </a:rPr>
              <a:t>A career is a journey through life, learning and work. You can change direction into different jobs or industries.”</a:t>
            </a:r>
          </a:p>
        </p:txBody>
      </p:sp>
      <p:sp>
        <p:nvSpPr>
          <p:cNvPr id="12" name="Rectangle: Rounded Corners 11">
            <a:extLst>
              <a:ext uri="{FF2B5EF4-FFF2-40B4-BE49-F238E27FC236}">
                <a16:creationId xmlns:a16="http://schemas.microsoft.com/office/drawing/2014/main" id="{F2681C71-1F11-898F-15AE-E596E58B7319}"/>
              </a:ext>
            </a:extLst>
          </p:cNvPr>
          <p:cNvSpPr/>
          <p:nvPr/>
        </p:nvSpPr>
        <p:spPr>
          <a:xfrm>
            <a:off x="2366717" y="5236143"/>
            <a:ext cx="7451052" cy="583225"/>
          </a:xfrm>
          <a:prstGeom prst="roundRect">
            <a:avLst/>
          </a:prstGeom>
          <a:noFill/>
          <a:ln w="38100">
            <a:solidFill>
              <a:srgbClr val="60D1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 Write down which definition you prefer and why. </a:t>
            </a:r>
            <a:endPar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 name="Graphic 12" descr="Signature with solid fill">
            <a:extLst>
              <a:ext uri="{FF2B5EF4-FFF2-40B4-BE49-F238E27FC236}">
                <a16:creationId xmlns:a16="http://schemas.microsoft.com/office/drawing/2014/main" id="{35CA791A-4474-7E11-CB90-5EBC545D15B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0623" y="5121955"/>
            <a:ext cx="977438" cy="922401"/>
          </a:xfrm>
          <a:prstGeom prst="rect">
            <a:avLst/>
          </a:prstGeom>
        </p:spPr>
      </p:pic>
    </p:spTree>
    <p:extLst>
      <p:ext uri="{BB962C8B-B14F-4D97-AF65-F5344CB8AC3E}">
        <p14:creationId xmlns:p14="http://schemas.microsoft.com/office/powerpoint/2010/main" val="1721267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rPr>
              <a:t>How do you define a career?  </a:t>
            </a:r>
          </a:p>
        </p:txBody>
      </p:sp>
      <p:pic>
        <p:nvPicPr>
          <p:cNvPr id="8" name="Picture 7">
            <a:extLst>
              <a:ext uri="{FF2B5EF4-FFF2-40B4-BE49-F238E27FC236}">
                <a16:creationId xmlns:a16="http://schemas.microsoft.com/office/drawing/2014/main" id="{3C7C61B5-B770-4DE8-48E0-59D5EFA31928}"/>
              </a:ext>
            </a:extLst>
          </p:cNvPr>
          <p:cNvPicPr>
            <a:picLocks/>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20268"/>
          <a:stretch/>
        </p:blipFill>
        <p:spPr>
          <a:xfrm>
            <a:off x="9149599" y="1414914"/>
            <a:ext cx="2304119" cy="1896177"/>
          </a:xfrm>
          <a:prstGeom prst="rect">
            <a:avLst/>
          </a:prstGeom>
        </p:spPr>
      </p:pic>
      <p:pic>
        <p:nvPicPr>
          <p:cNvPr id="14" name="Picture 13">
            <a:extLst>
              <a:ext uri="{FF2B5EF4-FFF2-40B4-BE49-F238E27FC236}">
                <a16:creationId xmlns:a16="http://schemas.microsoft.com/office/drawing/2014/main" id="{3EE4F723-051A-A783-9112-0163DC93FA38}"/>
              </a:ext>
            </a:extLst>
          </p:cNvPr>
          <p:cNvPicPr>
            <a:picLocks/>
          </p:cNvPicPr>
          <p:nvPr/>
        </p:nvPicPr>
        <p:blipFill rotWithShape="1">
          <a:blip r:embed="rId6">
            <a:grayscl/>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2051" r="6185"/>
          <a:stretch/>
        </p:blipFill>
        <p:spPr>
          <a:xfrm>
            <a:off x="6176647" y="1414914"/>
            <a:ext cx="2362847" cy="1896177"/>
          </a:xfrm>
          <a:prstGeom prst="rect">
            <a:avLst/>
          </a:prstGeom>
          <a:solidFill>
            <a:schemeClr val="bg1">
              <a:lumMod val="95000"/>
            </a:schemeClr>
          </a:solidFill>
        </p:spPr>
      </p:pic>
      <p:pic>
        <p:nvPicPr>
          <p:cNvPr id="4" name="Picture 3">
            <a:extLst>
              <a:ext uri="{FF2B5EF4-FFF2-40B4-BE49-F238E27FC236}">
                <a16:creationId xmlns:a16="http://schemas.microsoft.com/office/drawing/2014/main" id="{AEDA80B7-B592-26BD-A088-3EEC244572DA}"/>
              </a:ext>
            </a:extLst>
          </p:cNvPr>
          <p:cNvPicPr>
            <a:picLocks/>
          </p:cNvPicPr>
          <p:nvPr/>
        </p:nvPicPr>
        <p:blipFill rotWithShape="1">
          <a:blip r:embed="rId8">
            <a:grayscl/>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13172" r="6061"/>
          <a:stretch/>
        </p:blipFill>
        <p:spPr>
          <a:xfrm>
            <a:off x="3235079" y="1414914"/>
            <a:ext cx="2334031" cy="1896177"/>
          </a:xfrm>
          <a:prstGeom prst="rect">
            <a:avLst/>
          </a:prstGeom>
          <a:solidFill>
            <a:schemeClr val="bg1">
              <a:lumMod val="95000"/>
            </a:schemeClr>
          </a:solidFill>
        </p:spPr>
      </p:pic>
      <p:pic>
        <p:nvPicPr>
          <p:cNvPr id="11" name="Picture 10">
            <a:extLst>
              <a:ext uri="{FF2B5EF4-FFF2-40B4-BE49-F238E27FC236}">
                <a16:creationId xmlns:a16="http://schemas.microsoft.com/office/drawing/2014/main" id="{199CC444-2EC0-8BBE-E210-C67640AB4286}"/>
              </a:ext>
            </a:extLst>
          </p:cNvPr>
          <p:cNvPicPr>
            <a:picLocks/>
          </p:cNvPicPr>
          <p:nvPr/>
        </p:nvPicPr>
        <p:blipFill rotWithShape="1">
          <a:blip r:embed="rId10">
            <a:grayscl/>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l="13960" r="5318"/>
          <a:stretch/>
        </p:blipFill>
        <p:spPr>
          <a:xfrm>
            <a:off x="296842" y="1414914"/>
            <a:ext cx="2332731" cy="1896177"/>
          </a:xfrm>
          <a:prstGeom prst="rect">
            <a:avLst/>
          </a:prstGeom>
          <a:solidFill>
            <a:schemeClr val="bg1">
              <a:lumMod val="95000"/>
            </a:schemeClr>
          </a:solidFill>
        </p:spPr>
      </p:pic>
      <p:sp>
        <p:nvSpPr>
          <p:cNvPr id="3" name="TextBox 2">
            <a:extLst>
              <a:ext uri="{FF2B5EF4-FFF2-40B4-BE49-F238E27FC236}">
                <a16:creationId xmlns:a16="http://schemas.microsoft.com/office/drawing/2014/main" id="{AF4E6BD3-ADF7-93C8-D1FA-2FCC81E325D7}"/>
              </a:ext>
            </a:extLst>
          </p:cNvPr>
          <p:cNvSpPr txBox="1"/>
          <p:nvPr/>
        </p:nvSpPr>
        <p:spPr>
          <a:xfrm>
            <a:off x="259882" y="943213"/>
            <a:ext cx="11685070" cy="400110"/>
          </a:xfrm>
          <a:prstGeom prst="rect">
            <a:avLst/>
          </a:prstGeom>
          <a:solidFill>
            <a:schemeClr val="bg1"/>
          </a:solidFill>
        </p:spPr>
        <p:txBody>
          <a:bodyPr wrap="square" rtlCol="0">
            <a:spAutoFit/>
          </a:bodyPr>
          <a:lstStyle/>
          <a:p>
            <a:pPr algn="ctr">
              <a:defRPr/>
            </a:pPr>
            <a:r>
              <a:rPr lang="en-GB" sz="2000" b="1" dirty="0">
                <a:solidFill>
                  <a:prstClr val="black"/>
                </a:solidFill>
                <a:latin typeface="Open Sans" panose="020B0606030504020204"/>
              </a:rPr>
              <a:t>You might have heard people say things like:</a:t>
            </a:r>
          </a:p>
        </p:txBody>
      </p:sp>
      <p:sp>
        <p:nvSpPr>
          <p:cNvPr id="6" name="TextBox 5">
            <a:extLst>
              <a:ext uri="{FF2B5EF4-FFF2-40B4-BE49-F238E27FC236}">
                <a16:creationId xmlns:a16="http://schemas.microsoft.com/office/drawing/2014/main" id="{E8764467-E2D6-7484-E2BA-283D50DCA986}"/>
              </a:ext>
            </a:extLst>
          </p:cNvPr>
          <p:cNvSpPr txBox="1"/>
          <p:nvPr/>
        </p:nvSpPr>
        <p:spPr>
          <a:xfrm>
            <a:off x="300811" y="3455405"/>
            <a:ext cx="2259509" cy="1592744"/>
          </a:xfrm>
          <a:prstGeom prst="rect">
            <a:avLst/>
          </a:prstGeom>
          <a:solidFill>
            <a:schemeClr val="bg1">
              <a:lumMod val="95000"/>
            </a:schemeClr>
          </a:solidFill>
        </p:spPr>
        <p:txBody>
          <a:bodyPr wrap="square" rtlCol="0">
            <a:spAutoFit/>
          </a:bodyPr>
          <a:lstStyle/>
          <a:p>
            <a:pPr algn="ctr">
              <a:defRPr/>
            </a:pPr>
            <a:r>
              <a:rPr lang="en-GB" sz="1950" i="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1. “A career is where you stay in the same type of job for a long time.”</a:t>
            </a:r>
          </a:p>
        </p:txBody>
      </p:sp>
      <p:sp>
        <p:nvSpPr>
          <p:cNvPr id="7" name="TextBox 6">
            <a:extLst>
              <a:ext uri="{FF2B5EF4-FFF2-40B4-BE49-F238E27FC236}">
                <a16:creationId xmlns:a16="http://schemas.microsoft.com/office/drawing/2014/main" id="{7EC41360-E73F-C3B8-1864-666D121781F8}"/>
              </a:ext>
            </a:extLst>
          </p:cNvPr>
          <p:cNvSpPr txBox="1"/>
          <p:nvPr/>
        </p:nvSpPr>
        <p:spPr>
          <a:xfrm>
            <a:off x="3244537" y="3455406"/>
            <a:ext cx="2318063" cy="1631216"/>
          </a:xfrm>
          <a:prstGeom prst="rect">
            <a:avLst/>
          </a:prstGeom>
          <a:solidFill>
            <a:schemeClr val="bg1">
              <a:lumMod val="95000"/>
            </a:schemeClr>
          </a:solidFill>
        </p:spPr>
        <p:txBody>
          <a:bodyPr wrap="square" rtlCol="0">
            <a:spAutoFit/>
          </a:bodyPr>
          <a:lstStyle/>
          <a:p>
            <a:pPr algn="ctr">
              <a:defRPr/>
            </a:pPr>
            <a:r>
              <a:rPr lang="en-GB" sz="1950" i="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2. “A career is when you move up a career ladder and gain more money or responsibility.”</a:t>
            </a:r>
          </a:p>
        </p:txBody>
      </p:sp>
      <p:sp>
        <p:nvSpPr>
          <p:cNvPr id="9" name="TextBox 8">
            <a:extLst>
              <a:ext uri="{FF2B5EF4-FFF2-40B4-BE49-F238E27FC236}">
                <a16:creationId xmlns:a16="http://schemas.microsoft.com/office/drawing/2014/main" id="{2212C4C3-6D61-95FB-169C-2EB0D71537FE}"/>
              </a:ext>
            </a:extLst>
          </p:cNvPr>
          <p:cNvSpPr txBox="1"/>
          <p:nvPr/>
        </p:nvSpPr>
        <p:spPr>
          <a:xfrm>
            <a:off x="6198669" y="3474656"/>
            <a:ext cx="2367815" cy="1631216"/>
          </a:xfrm>
          <a:prstGeom prst="rect">
            <a:avLst/>
          </a:prstGeom>
          <a:solidFill>
            <a:schemeClr val="bg1">
              <a:lumMod val="95000"/>
            </a:schemeClr>
          </a:solidFill>
        </p:spPr>
        <p:txBody>
          <a:bodyPr wrap="square" rtlCol="0">
            <a:spAutoFit/>
          </a:bodyPr>
          <a:lstStyle/>
          <a:p>
            <a:pPr algn="ctr">
              <a:defRPr/>
            </a:pPr>
            <a:r>
              <a:rPr lang="en-GB" sz="1950" i="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3. “A career is where you progress forward on a clear career path within one industry.”</a:t>
            </a:r>
          </a:p>
        </p:txBody>
      </p:sp>
      <p:sp>
        <p:nvSpPr>
          <p:cNvPr id="10" name="TextBox 9">
            <a:extLst>
              <a:ext uri="{FF2B5EF4-FFF2-40B4-BE49-F238E27FC236}">
                <a16:creationId xmlns:a16="http://schemas.microsoft.com/office/drawing/2014/main" id="{F630F9F0-8313-188D-424B-F5FFBDF43B1C}"/>
              </a:ext>
            </a:extLst>
          </p:cNvPr>
          <p:cNvSpPr txBox="1"/>
          <p:nvPr/>
        </p:nvSpPr>
        <p:spPr>
          <a:xfrm>
            <a:off x="8855240" y="3493908"/>
            <a:ext cx="2983831" cy="1592744"/>
          </a:xfrm>
          <a:prstGeom prst="rect">
            <a:avLst/>
          </a:prstGeom>
          <a:solidFill>
            <a:schemeClr val="accent4">
              <a:lumMod val="20000"/>
              <a:lumOff val="80000"/>
            </a:schemeClr>
          </a:solidFill>
        </p:spPr>
        <p:txBody>
          <a:bodyPr wrap="square" rtlCol="0">
            <a:spAutoFit/>
          </a:bodyPr>
          <a:lstStyle/>
          <a:p>
            <a:pPr algn="ctr">
              <a:defRPr/>
            </a:pPr>
            <a:r>
              <a:rPr lang="en-GB" sz="1950" i="1" dirty="0">
                <a:solidFill>
                  <a:prstClr val="black"/>
                </a:solidFill>
                <a:latin typeface="Open Sans" panose="020B0606030504020204" pitchFamily="34" charset="0"/>
                <a:ea typeface="Open Sans" panose="020B0606030504020204" pitchFamily="34" charset="0"/>
                <a:cs typeface="Open Sans" panose="020B0606030504020204" pitchFamily="34" charset="0"/>
              </a:rPr>
              <a:t>4. “</a:t>
            </a:r>
            <a:r>
              <a:rPr lang="en-GB" sz="1950" i="1" dirty="0">
                <a:latin typeface="Open Sans" panose="020B0606030504020204" pitchFamily="34" charset="0"/>
                <a:ea typeface="Open Sans" panose="020B0606030504020204" pitchFamily="34" charset="0"/>
                <a:cs typeface="Open Sans" panose="020B0606030504020204" pitchFamily="34" charset="0"/>
              </a:rPr>
              <a:t>A career is a journey through life, learning and work. You can change direction into different jobs or industries.”</a:t>
            </a:r>
          </a:p>
        </p:txBody>
      </p:sp>
      <p:sp>
        <p:nvSpPr>
          <p:cNvPr id="2" name="TextBox 1">
            <a:extLst>
              <a:ext uri="{FF2B5EF4-FFF2-40B4-BE49-F238E27FC236}">
                <a16:creationId xmlns:a16="http://schemas.microsoft.com/office/drawing/2014/main" id="{32BD8625-1DCE-3EA0-EE2D-3ECE2CD5CF43}"/>
              </a:ext>
            </a:extLst>
          </p:cNvPr>
          <p:cNvSpPr txBox="1"/>
          <p:nvPr/>
        </p:nvSpPr>
        <p:spPr>
          <a:xfrm>
            <a:off x="210151" y="5167101"/>
            <a:ext cx="11685070" cy="831831"/>
          </a:xfrm>
          <a:prstGeom prst="rect">
            <a:avLst/>
          </a:prstGeom>
          <a:solidFill>
            <a:schemeClr val="accent4">
              <a:lumMod val="20000"/>
              <a:lumOff val="80000"/>
            </a:schemeClr>
          </a:solidFill>
        </p:spPr>
        <p:txBody>
          <a:bodyPr wrap="square" rtlCol="0">
            <a:spAutoFit/>
          </a:bodyPr>
          <a:lstStyle/>
          <a:p>
            <a:pPr marR="0" lvl="0" algn="ctr" defTabSz="914400" rtl="0" eaLnBrk="1" fontAlgn="auto" latinLnBrk="0" hangingPunct="1">
              <a:lnSpc>
                <a:spcPct val="125000"/>
              </a:lnSpc>
              <a:spcBef>
                <a:spcPts val="0"/>
              </a:spcBef>
              <a:spcAft>
                <a:spcPts val="800"/>
              </a:spcAft>
              <a:buClrTx/>
              <a:buSzTx/>
              <a:tabLst/>
              <a:defRPr/>
            </a:pPr>
            <a:r>
              <a:rPr kumimoji="0" lang="en-GB"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Traditionally, people have thought of a career as </a:t>
            </a:r>
            <a:r>
              <a:rPr kumimoji="0" lang="en-GB" sz="20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staying in or moving upwards</a:t>
            </a:r>
            <a:r>
              <a:rPr lang="en-GB"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 through</a:t>
            </a:r>
            <a:r>
              <a:rPr kumimoji="0" lang="en-GB" sz="20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 specific job. A better way of thinking about a career is </a:t>
            </a:r>
            <a:r>
              <a:rPr kumimoji="0" lang="en-GB"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 </a:t>
            </a:r>
            <a:r>
              <a:rPr kumimoji="0" lang="en-GB" sz="2000" b="1" i="0" u="none" strike="noStrike" kern="1200" cap="none" spc="0" normalizeH="0" baseline="0" noProof="0" dirty="0">
                <a:ln>
                  <a:noFill/>
                </a:ln>
                <a:solidFill>
                  <a:prstClr val="black"/>
                </a:solidFill>
                <a:effectLst/>
                <a:highlight>
                  <a:srgbClr val="FFE699"/>
                </a:highlight>
                <a:uLnTx/>
                <a:uFillTx/>
                <a:latin typeface="Open Sans" panose="020B0606030504020204" pitchFamily="34" charset="0"/>
                <a:ea typeface="Open Sans" panose="020B0606030504020204" pitchFamily="34" charset="0"/>
                <a:cs typeface="Open Sans" panose="020B0606030504020204" pitchFamily="34" charset="0"/>
              </a:rPr>
              <a:t>journey</a:t>
            </a:r>
            <a:r>
              <a:rPr kumimoji="0" lang="en-GB"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which can take different directions. </a:t>
            </a:r>
            <a:endParaRPr kumimoji="0" lang="en-GB" sz="20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17318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rPr>
              <a:t>What makes up a career journey? (10 mins)</a:t>
            </a:r>
          </a:p>
        </p:txBody>
      </p:sp>
      <p:sp>
        <p:nvSpPr>
          <p:cNvPr id="36" name="Rectangle: Rounded Corners 35">
            <a:extLst>
              <a:ext uri="{FF2B5EF4-FFF2-40B4-BE49-F238E27FC236}">
                <a16:creationId xmlns:a16="http://schemas.microsoft.com/office/drawing/2014/main" id="{4521BF63-07C3-A98B-545F-08AEA4383EBA}"/>
              </a:ext>
            </a:extLst>
          </p:cNvPr>
          <p:cNvSpPr/>
          <p:nvPr/>
        </p:nvSpPr>
        <p:spPr>
          <a:xfrm>
            <a:off x="1143000" y="1230919"/>
            <a:ext cx="10577146" cy="1257304"/>
          </a:xfrm>
          <a:prstGeom prst="roundRect">
            <a:avLst/>
          </a:prstGeom>
          <a:noFill/>
          <a:ln w="38100">
            <a:solidFill>
              <a:srgbClr val="60D1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 Make a list of at least </a:t>
            </a:r>
            <a:r>
              <a:rPr lang="en-GB" sz="2200"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five</a:t>
            </a: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experiences that can help you build a career.        </a:t>
            </a:r>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Use the prompts to help come up with ideas.</a:t>
            </a:r>
            <a:endPar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Graphic 1" descr="Signature with solid fill">
            <a:extLst>
              <a:ext uri="{FF2B5EF4-FFF2-40B4-BE49-F238E27FC236}">
                <a16:creationId xmlns:a16="http://schemas.microsoft.com/office/drawing/2014/main" id="{1B7A85E3-4833-C125-C562-805B1DC3C14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9470" y="1422153"/>
            <a:ext cx="914400" cy="862913"/>
          </a:xfrm>
          <a:prstGeom prst="rect">
            <a:avLst/>
          </a:prstGeom>
        </p:spPr>
      </p:pic>
      <p:sp>
        <p:nvSpPr>
          <p:cNvPr id="3" name="TextBox 2">
            <a:extLst>
              <a:ext uri="{FF2B5EF4-FFF2-40B4-BE49-F238E27FC236}">
                <a16:creationId xmlns:a16="http://schemas.microsoft.com/office/drawing/2014/main" id="{B425024E-9096-0933-8C31-BFF1AC4ED76E}"/>
              </a:ext>
            </a:extLst>
          </p:cNvPr>
          <p:cNvSpPr txBox="1"/>
          <p:nvPr/>
        </p:nvSpPr>
        <p:spPr>
          <a:xfrm>
            <a:off x="6280829" y="5385772"/>
            <a:ext cx="2525342" cy="430887"/>
          </a:xfrm>
          <a:prstGeom prst="rect">
            <a:avLst/>
          </a:prstGeom>
          <a:solidFill>
            <a:srgbClr val="C9F0EF"/>
          </a:solidFill>
        </p:spPr>
        <p:txBody>
          <a:bodyPr wrap="square" rtlCol="0">
            <a:spAutoFit/>
          </a:bodyPr>
          <a:lstStyle/>
          <a:p>
            <a:pPr algn="ctr">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Achievements</a:t>
            </a: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DDEE88E-B830-C641-7C7C-D685D2E7A5B1}"/>
              </a:ext>
            </a:extLst>
          </p:cNvPr>
          <p:cNvSpPr txBox="1"/>
          <p:nvPr/>
        </p:nvSpPr>
        <p:spPr>
          <a:xfrm>
            <a:off x="6299026" y="3670146"/>
            <a:ext cx="2525342" cy="430887"/>
          </a:xfrm>
          <a:prstGeom prst="rect">
            <a:avLst/>
          </a:prstGeom>
          <a:solidFill>
            <a:srgbClr val="C9F0EF"/>
          </a:solidFill>
        </p:spPr>
        <p:txBody>
          <a:bodyPr wrap="square" rtlCol="0">
            <a:spAutoFit/>
          </a:bodyPr>
          <a:lstStyle/>
          <a:p>
            <a:pPr algn="ctr">
              <a:defRPr/>
            </a:pPr>
            <a:r>
              <a:rPr lang="en-GB" sz="2200" dirty="0">
                <a:latin typeface="Open Sans" panose="020B0606030504020204" pitchFamily="34" charset="0"/>
                <a:ea typeface="Open Sans" panose="020B0606030504020204" pitchFamily="34" charset="0"/>
                <a:cs typeface="Open Sans" panose="020B0606030504020204" pitchFamily="34" charset="0"/>
              </a:rPr>
              <a:t>Qualifications</a:t>
            </a:r>
          </a:p>
        </p:txBody>
      </p:sp>
      <p:sp>
        <p:nvSpPr>
          <p:cNvPr id="6" name="TextBox 5">
            <a:extLst>
              <a:ext uri="{FF2B5EF4-FFF2-40B4-BE49-F238E27FC236}">
                <a16:creationId xmlns:a16="http://schemas.microsoft.com/office/drawing/2014/main" id="{9F209D8A-BA7B-7339-84E0-1AD29A8C541B}"/>
              </a:ext>
            </a:extLst>
          </p:cNvPr>
          <p:cNvSpPr txBox="1"/>
          <p:nvPr/>
        </p:nvSpPr>
        <p:spPr>
          <a:xfrm>
            <a:off x="897337" y="5385772"/>
            <a:ext cx="2525342" cy="430887"/>
          </a:xfrm>
          <a:prstGeom prst="rect">
            <a:avLst/>
          </a:prstGeom>
          <a:solidFill>
            <a:srgbClr val="C9F0EF"/>
          </a:solidFill>
        </p:spPr>
        <p:txBody>
          <a:bodyPr wrap="square" rtlCol="0">
            <a:spAutoFit/>
          </a:bodyPr>
          <a:lstStyle/>
          <a:p>
            <a:pPr algn="ctr">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Volunteering</a:t>
            </a: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E88E3F86-F817-8BBA-F319-E47AA8CC0545}"/>
              </a:ext>
            </a:extLst>
          </p:cNvPr>
          <p:cNvSpPr txBox="1"/>
          <p:nvPr/>
        </p:nvSpPr>
        <p:spPr>
          <a:xfrm>
            <a:off x="869620" y="3500869"/>
            <a:ext cx="2525342" cy="769441"/>
          </a:xfrm>
          <a:prstGeom prst="rect">
            <a:avLst/>
          </a:prstGeom>
          <a:solidFill>
            <a:srgbClr val="C9F0EF"/>
          </a:solidFill>
        </p:spPr>
        <p:txBody>
          <a:bodyPr wrap="square" rtlCol="0">
            <a:spAutoFit/>
          </a:bodyPr>
          <a:lstStyle/>
          <a:p>
            <a:pPr algn="ctr">
              <a:defRPr/>
            </a:pPr>
            <a:r>
              <a:rPr lang="en-GB" sz="2200" dirty="0">
                <a:latin typeface="Open Sans" panose="020B0606030504020204" pitchFamily="34" charset="0"/>
                <a:ea typeface="Open Sans" panose="020B0606030504020204" pitchFamily="34" charset="0"/>
                <a:cs typeface="Open Sans" panose="020B0606030504020204" pitchFamily="34" charset="0"/>
              </a:rPr>
              <a:t>Jobs/work experience</a:t>
            </a:r>
          </a:p>
        </p:txBody>
      </p:sp>
      <p:sp>
        <p:nvSpPr>
          <p:cNvPr id="8" name="TextBox 7">
            <a:extLst>
              <a:ext uri="{FF2B5EF4-FFF2-40B4-BE49-F238E27FC236}">
                <a16:creationId xmlns:a16="http://schemas.microsoft.com/office/drawing/2014/main" id="{230F4619-195E-16DF-A637-149451010761}"/>
              </a:ext>
            </a:extLst>
          </p:cNvPr>
          <p:cNvSpPr txBox="1"/>
          <p:nvPr/>
        </p:nvSpPr>
        <p:spPr>
          <a:xfrm>
            <a:off x="8972576" y="5385772"/>
            <a:ext cx="2525342" cy="430887"/>
          </a:xfrm>
          <a:prstGeom prst="rect">
            <a:avLst/>
          </a:prstGeom>
          <a:solidFill>
            <a:srgbClr val="C9F0EF"/>
          </a:solidFill>
        </p:spPr>
        <p:txBody>
          <a:bodyPr wrap="square" rtlCol="0">
            <a:spAutoFit/>
          </a:bodyPr>
          <a:lstStyle/>
          <a:p>
            <a:pPr algn="ctr">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Your skills</a:t>
            </a: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EFF5DD9C-ED39-2A0F-3773-1A6E387E987C}"/>
              </a:ext>
            </a:extLst>
          </p:cNvPr>
          <p:cNvSpPr txBox="1"/>
          <p:nvPr/>
        </p:nvSpPr>
        <p:spPr>
          <a:xfrm>
            <a:off x="8966026" y="3500869"/>
            <a:ext cx="2525342" cy="769441"/>
          </a:xfrm>
          <a:prstGeom prst="rect">
            <a:avLst/>
          </a:prstGeom>
          <a:solidFill>
            <a:srgbClr val="C9F0EF"/>
          </a:solidFill>
        </p:spPr>
        <p:txBody>
          <a:bodyPr wrap="square" rtlCol="0">
            <a:spAutoFit/>
          </a:bodyPr>
          <a:lstStyle/>
          <a:p>
            <a:pPr algn="ctr">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Enterprise activities</a:t>
            </a: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E418B808-9062-D583-63E0-3B396D301DE4}"/>
              </a:ext>
            </a:extLst>
          </p:cNvPr>
          <p:cNvSpPr txBox="1"/>
          <p:nvPr/>
        </p:nvSpPr>
        <p:spPr>
          <a:xfrm>
            <a:off x="3589083" y="5385772"/>
            <a:ext cx="2525342" cy="430887"/>
          </a:xfrm>
          <a:prstGeom prst="rect">
            <a:avLst/>
          </a:prstGeom>
          <a:solidFill>
            <a:srgbClr val="C9F0EF"/>
          </a:solidFill>
        </p:spPr>
        <p:txBody>
          <a:bodyPr wrap="square" rtlCol="0">
            <a:spAutoFit/>
          </a:bodyPr>
          <a:lstStyle/>
          <a:p>
            <a:pPr algn="ctr">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Your interests</a:t>
            </a: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810D6E2F-E642-1EBB-3CF4-9586FDECBBFE}"/>
              </a:ext>
            </a:extLst>
          </p:cNvPr>
          <p:cNvSpPr txBox="1"/>
          <p:nvPr/>
        </p:nvSpPr>
        <p:spPr>
          <a:xfrm>
            <a:off x="3553553" y="3670146"/>
            <a:ext cx="2525342" cy="430887"/>
          </a:xfrm>
          <a:prstGeom prst="rect">
            <a:avLst/>
          </a:prstGeom>
          <a:solidFill>
            <a:srgbClr val="C9F0EF"/>
          </a:solidFill>
        </p:spPr>
        <p:txBody>
          <a:bodyPr wrap="square" rtlCol="0">
            <a:spAutoFit/>
          </a:bodyPr>
          <a:lstStyle/>
          <a:p>
            <a:pPr algn="ctr">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Education</a:t>
            </a: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4" name="Graphic 13" descr="Employee badge">
            <a:extLst>
              <a:ext uri="{FF2B5EF4-FFF2-40B4-BE49-F238E27FC236}">
                <a16:creationId xmlns:a16="http://schemas.microsoft.com/office/drawing/2014/main" id="{918E9994-3A8F-A336-3F4C-D33721AE7F9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72323" y="2494371"/>
            <a:ext cx="1046760" cy="1046760"/>
          </a:xfrm>
          <a:prstGeom prst="rect">
            <a:avLst/>
          </a:prstGeom>
        </p:spPr>
      </p:pic>
      <p:pic>
        <p:nvPicPr>
          <p:cNvPr id="16" name="Graphic 15" descr="Books">
            <a:extLst>
              <a:ext uri="{FF2B5EF4-FFF2-40B4-BE49-F238E27FC236}">
                <a16:creationId xmlns:a16="http://schemas.microsoft.com/office/drawing/2014/main" id="{E553C184-7C45-9721-3549-2213A993C70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6496" y="2579255"/>
            <a:ext cx="876992" cy="876992"/>
          </a:xfrm>
          <a:prstGeom prst="rect">
            <a:avLst/>
          </a:prstGeom>
        </p:spPr>
      </p:pic>
      <p:pic>
        <p:nvPicPr>
          <p:cNvPr id="18" name="Graphic 17" descr="Cheers">
            <a:extLst>
              <a:ext uri="{FF2B5EF4-FFF2-40B4-BE49-F238E27FC236}">
                <a16:creationId xmlns:a16="http://schemas.microsoft.com/office/drawing/2014/main" id="{35877D16-69AE-9B9B-4FF1-EDBE25519FC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43426" y="4411432"/>
            <a:ext cx="936145" cy="936145"/>
          </a:xfrm>
          <a:prstGeom prst="rect">
            <a:avLst/>
          </a:prstGeom>
        </p:spPr>
      </p:pic>
      <p:pic>
        <p:nvPicPr>
          <p:cNvPr id="20" name="Graphic 19" descr="Lightbulb and pencil">
            <a:extLst>
              <a:ext uri="{FF2B5EF4-FFF2-40B4-BE49-F238E27FC236}">
                <a16:creationId xmlns:a16="http://schemas.microsoft.com/office/drawing/2014/main" id="{AA2A05E6-5DED-B532-6898-06745627C80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99780" y="4442907"/>
            <a:ext cx="873194" cy="873194"/>
          </a:xfrm>
          <a:prstGeom prst="rect">
            <a:avLst/>
          </a:prstGeom>
        </p:spPr>
      </p:pic>
      <p:pic>
        <p:nvPicPr>
          <p:cNvPr id="22" name="Graphic 21" descr="Cycling">
            <a:extLst>
              <a:ext uri="{FF2B5EF4-FFF2-40B4-BE49-F238E27FC236}">
                <a16:creationId xmlns:a16="http://schemas.microsoft.com/office/drawing/2014/main" id="{B2C8FAB7-CDBB-CB73-60BC-68E50678E50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07500" y="4443999"/>
            <a:ext cx="871011" cy="871011"/>
          </a:xfrm>
          <a:prstGeom prst="rect">
            <a:avLst/>
          </a:prstGeom>
        </p:spPr>
      </p:pic>
      <p:pic>
        <p:nvPicPr>
          <p:cNvPr id="24" name="Graphic 23" descr="Diploma">
            <a:extLst>
              <a:ext uri="{FF2B5EF4-FFF2-40B4-BE49-F238E27FC236}">
                <a16:creationId xmlns:a16="http://schemas.microsoft.com/office/drawing/2014/main" id="{6D2E743D-A61A-16E7-A352-859F587939F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13260" y="2507771"/>
            <a:ext cx="1019960" cy="1019960"/>
          </a:xfrm>
          <a:prstGeom prst="rect">
            <a:avLst/>
          </a:prstGeom>
        </p:spPr>
      </p:pic>
      <p:pic>
        <p:nvPicPr>
          <p:cNvPr id="26" name="Graphic 25" descr="Money">
            <a:extLst>
              <a:ext uri="{FF2B5EF4-FFF2-40B4-BE49-F238E27FC236}">
                <a16:creationId xmlns:a16="http://schemas.microsoft.com/office/drawing/2014/main" id="{8D49EDFA-6B32-5C1F-3B26-DDEDCCC0BDD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98836" y="2507771"/>
            <a:ext cx="1019960" cy="1019960"/>
          </a:xfrm>
          <a:prstGeom prst="rect">
            <a:avLst/>
          </a:prstGeom>
        </p:spPr>
      </p:pic>
      <p:pic>
        <p:nvPicPr>
          <p:cNvPr id="28" name="Graphic 27" descr="Trophy">
            <a:extLst>
              <a:ext uri="{FF2B5EF4-FFF2-40B4-BE49-F238E27FC236}">
                <a16:creationId xmlns:a16="http://schemas.microsoft.com/office/drawing/2014/main" id="{B8B184CA-3017-DF08-DBF7-F9BE7D6D071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03463" y="4443999"/>
            <a:ext cx="871011" cy="871011"/>
          </a:xfrm>
          <a:prstGeom prst="rect">
            <a:avLst/>
          </a:prstGeom>
        </p:spPr>
      </p:pic>
    </p:spTree>
    <p:extLst>
      <p:ext uri="{BB962C8B-B14F-4D97-AF65-F5344CB8AC3E}">
        <p14:creationId xmlns:p14="http://schemas.microsoft.com/office/powerpoint/2010/main" val="118840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10" grpId="0" animBg="1"/>
      <p:bldP spid="11"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rPr>
              <a:t>What makes up a career journey?</a:t>
            </a:r>
          </a:p>
        </p:txBody>
      </p:sp>
      <p:sp>
        <p:nvSpPr>
          <p:cNvPr id="3" name="TextBox 2">
            <a:extLst>
              <a:ext uri="{FF2B5EF4-FFF2-40B4-BE49-F238E27FC236}">
                <a16:creationId xmlns:a16="http://schemas.microsoft.com/office/drawing/2014/main" id="{05F52E7E-8273-E67F-6ED9-85294AA6134C}"/>
              </a:ext>
            </a:extLst>
          </p:cNvPr>
          <p:cNvSpPr txBox="1"/>
          <p:nvPr/>
        </p:nvSpPr>
        <p:spPr>
          <a:xfrm>
            <a:off x="6131689" y="5005559"/>
            <a:ext cx="2525342" cy="430887"/>
          </a:xfrm>
          <a:prstGeom prst="rect">
            <a:avLst/>
          </a:prstGeom>
          <a:solidFill>
            <a:srgbClr val="C9F0EF"/>
          </a:solidFill>
        </p:spPr>
        <p:txBody>
          <a:bodyPr wrap="square" rtlCol="0">
            <a:spAutoFit/>
          </a:bodyPr>
          <a:lstStyle/>
          <a:p>
            <a:pPr algn="ctr">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Achievements</a:t>
            </a: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CF090290-BB81-E4AA-8C5F-36ED8F48F123}"/>
              </a:ext>
            </a:extLst>
          </p:cNvPr>
          <p:cNvSpPr txBox="1"/>
          <p:nvPr/>
        </p:nvSpPr>
        <p:spPr>
          <a:xfrm>
            <a:off x="6125610" y="2812503"/>
            <a:ext cx="2525342" cy="430887"/>
          </a:xfrm>
          <a:prstGeom prst="rect">
            <a:avLst/>
          </a:prstGeom>
          <a:solidFill>
            <a:srgbClr val="C9F0EF"/>
          </a:solidFill>
        </p:spPr>
        <p:txBody>
          <a:bodyPr wrap="square" rtlCol="0">
            <a:spAutoFit/>
          </a:bodyPr>
          <a:lstStyle/>
          <a:p>
            <a:pPr algn="ctr">
              <a:defRPr/>
            </a:pPr>
            <a:r>
              <a:rPr lang="en-GB" sz="2200" dirty="0">
                <a:latin typeface="Open Sans" panose="020B0606030504020204" pitchFamily="34" charset="0"/>
                <a:ea typeface="Open Sans" panose="020B0606030504020204" pitchFamily="34" charset="0"/>
                <a:cs typeface="Open Sans" panose="020B0606030504020204" pitchFamily="34" charset="0"/>
              </a:rPr>
              <a:t>Qualifications</a:t>
            </a:r>
          </a:p>
        </p:txBody>
      </p:sp>
      <p:sp>
        <p:nvSpPr>
          <p:cNvPr id="6" name="TextBox 5">
            <a:extLst>
              <a:ext uri="{FF2B5EF4-FFF2-40B4-BE49-F238E27FC236}">
                <a16:creationId xmlns:a16="http://schemas.microsoft.com/office/drawing/2014/main" id="{1C1786D0-5B25-2A03-154E-BBEC7FE36C67}"/>
              </a:ext>
            </a:extLst>
          </p:cNvPr>
          <p:cNvSpPr txBox="1"/>
          <p:nvPr/>
        </p:nvSpPr>
        <p:spPr>
          <a:xfrm>
            <a:off x="748197" y="5005559"/>
            <a:ext cx="2525342" cy="430887"/>
          </a:xfrm>
          <a:prstGeom prst="rect">
            <a:avLst/>
          </a:prstGeom>
          <a:solidFill>
            <a:srgbClr val="C9F0EF"/>
          </a:solidFill>
        </p:spPr>
        <p:txBody>
          <a:bodyPr wrap="square" rtlCol="0">
            <a:spAutoFit/>
          </a:bodyPr>
          <a:lstStyle/>
          <a:p>
            <a:pPr algn="ctr">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Volunteering</a:t>
            </a: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8052EE3A-C5C8-F497-5609-8F2AFF083F39}"/>
              </a:ext>
            </a:extLst>
          </p:cNvPr>
          <p:cNvSpPr txBox="1"/>
          <p:nvPr/>
        </p:nvSpPr>
        <p:spPr>
          <a:xfrm>
            <a:off x="696204" y="2643226"/>
            <a:ext cx="2525342" cy="769441"/>
          </a:xfrm>
          <a:prstGeom prst="rect">
            <a:avLst/>
          </a:prstGeom>
          <a:solidFill>
            <a:srgbClr val="C9F0EF"/>
          </a:solidFill>
        </p:spPr>
        <p:txBody>
          <a:bodyPr wrap="square" rtlCol="0">
            <a:spAutoFit/>
          </a:bodyPr>
          <a:lstStyle/>
          <a:p>
            <a:pPr algn="ctr">
              <a:defRPr/>
            </a:pPr>
            <a:r>
              <a:rPr lang="en-GB" sz="2200" dirty="0">
                <a:latin typeface="Open Sans" panose="020B0606030504020204" pitchFamily="34" charset="0"/>
                <a:ea typeface="Open Sans" panose="020B0606030504020204" pitchFamily="34" charset="0"/>
                <a:cs typeface="Open Sans" panose="020B0606030504020204" pitchFamily="34" charset="0"/>
              </a:rPr>
              <a:t>Jobs/work experience</a:t>
            </a:r>
          </a:p>
        </p:txBody>
      </p:sp>
      <p:sp>
        <p:nvSpPr>
          <p:cNvPr id="12" name="TextBox 11">
            <a:extLst>
              <a:ext uri="{FF2B5EF4-FFF2-40B4-BE49-F238E27FC236}">
                <a16:creationId xmlns:a16="http://schemas.microsoft.com/office/drawing/2014/main" id="{74BA6ED5-7776-4D1D-B449-7F9DC63DF870}"/>
              </a:ext>
            </a:extLst>
          </p:cNvPr>
          <p:cNvSpPr txBox="1"/>
          <p:nvPr/>
        </p:nvSpPr>
        <p:spPr>
          <a:xfrm>
            <a:off x="8823436" y="5005559"/>
            <a:ext cx="2525342" cy="430887"/>
          </a:xfrm>
          <a:prstGeom prst="rect">
            <a:avLst/>
          </a:prstGeom>
          <a:solidFill>
            <a:srgbClr val="C9F0EF"/>
          </a:solidFill>
        </p:spPr>
        <p:txBody>
          <a:bodyPr wrap="square" rtlCol="0">
            <a:spAutoFit/>
          </a:bodyPr>
          <a:lstStyle/>
          <a:p>
            <a:pPr algn="ctr">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Your skills</a:t>
            </a: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02CA1787-FB18-AB71-D1B4-D1CFAE565DEB}"/>
              </a:ext>
            </a:extLst>
          </p:cNvPr>
          <p:cNvSpPr txBox="1"/>
          <p:nvPr/>
        </p:nvSpPr>
        <p:spPr>
          <a:xfrm>
            <a:off x="8792610" y="2643226"/>
            <a:ext cx="2525342" cy="769441"/>
          </a:xfrm>
          <a:prstGeom prst="rect">
            <a:avLst/>
          </a:prstGeom>
          <a:solidFill>
            <a:srgbClr val="C9F0EF"/>
          </a:solidFill>
        </p:spPr>
        <p:txBody>
          <a:bodyPr wrap="square" rtlCol="0">
            <a:spAutoFit/>
          </a:bodyPr>
          <a:lstStyle/>
          <a:p>
            <a:pPr algn="ctr">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Enterprise activities</a:t>
            </a: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42E2DB62-59CA-81D1-8712-A6DD5DD627DC}"/>
              </a:ext>
            </a:extLst>
          </p:cNvPr>
          <p:cNvSpPr txBox="1"/>
          <p:nvPr/>
        </p:nvSpPr>
        <p:spPr>
          <a:xfrm>
            <a:off x="3439943" y="5005559"/>
            <a:ext cx="2525342" cy="430887"/>
          </a:xfrm>
          <a:prstGeom prst="rect">
            <a:avLst/>
          </a:prstGeom>
          <a:solidFill>
            <a:srgbClr val="C9F0EF"/>
          </a:solidFill>
        </p:spPr>
        <p:txBody>
          <a:bodyPr wrap="square" rtlCol="0">
            <a:spAutoFit/>
          </a:bodyPr>
          <a:lstStyle/>
          <a:p>
            <a:pPr algn="ctr">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Your interests</a:t>
            </a: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90B1F529-D313-84DF-3198-423E70F72AF9}"/>
              </a:ext>
            </a:extLst>
          </p:cNvPr>
          <p:cNvSpPr txBox="1"/>
          <p:nvPr/>
        </p:nvSpPr>
        <p:spPr>
          <a:xfrm>
            <a:off x="3380137" y="2812503"/>
            <a:ext cx="2525342" cy="430887"/>
          </a:xfrm>
          <a:prstGeom prst="rect">
            <a:avLst/>
          </a:prstGeom>
          <a:solidFill>
            <a:srgbClr val="C9F0EF"/>
          </a:solidFill>
        </p:spPr>
        <p:txBody>
          <a:bodyPr wrap="square" rtlCol="0">
            <a:spAutoFit/>
          </a:bodyPr>
          <a:lstStyle/>
          <a:p>
            <a:pPr algn="ctr">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Education</a:t>
            </a: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0" name="Graphic 19" descr="Employee badge">
            <a:extLst>
              <a:ext uri="{FF2B5EF4-FFF2-40B4-BE49-F238E27FC236}">
                <a16:creationId xmlns:a16="http://schemas.microsoft.com/office/drawing/2014/main" id="{CEE8F1C8-B70F-944F-13AD-3B6D73E9B5D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8907" y="1636728"/>
            <a:ext cx="1046760" cy="1046760"/>
          </a:xfrm>
          <a:prstGeom prst="rect">
            <a:avLst/>
          </a:prstGeom>
        </p:spPr>
      </p:pic>
      <p:pic>
        <p:nvPicPr>
          <p:cNvPr id="21" name="Graphic 20" descr="Books">
            <a:extLst>
              <a:ext uri="{FF2B5EF4-FFF2-40B4-BE49-F238E27FC236}">
                <a16:creationId xmlns:a16="http://schemas.microsoft.com/office/drawing/2014/main" id="{FC4F38C5-ADE9-B0B9-5AB1-DFE820B1692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83080" y="1721612"/>
            <a:ext cx="876992" cy="876992"/>
          </a:xfrm>
          <a:prstGeom prst="rect">
            <a:avLst/>
          </a:prstGeom>
        </p:spPr>
      </p:pic>
      <p:pic>
        <p:nvPicPr>
          <p:cNvPr id="23" name="Graphic 22" descr="Cheers">
            <a:extLst>
              <a:ext uri="{FF2B5EF4-FFF2-40B4-BE49-F238E27FC236}">
                <a16:creationId xmlns:a16="http://schemas.microsoft.com/office/drawing/2014/main" id="{DDAAE132-A118-7DD8-6065-8A2DF8BBA9D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94286" y="4031219"/>
            <a:ext cx="936145" cy="936145"/>
          </a:xfrm>
          <a:prstGeom prst="rect">
            <a:avLst/>
          </a:prstGeom>
        </p:spPr>
      </p:pic>
      <p:pic>
        <p:nvPicPr>
          <p:cNvPr id="25" name="Graphic 24" descr="Lightbulb and pencil">
            <a:extLst>
              <a:ext uri="{FF2B5EF4-FFF2-40B4-BE49-F238E27FC236}">
                <a16:creationId xmlns:a16="http://schemas.microsoft.com/office/drawing/2014/main" id="{381861AC-1033-825A-AAB0-E7BFC6AEC96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50640" y="4062694"/>
            <a:ext cx="873194" cy="873194"/>
          </a:xfrm>
          <a:prstGeom prst="rect">
            <a:avLst/>
          </a:prstGeom>
        </p:spPr>
      </p:pic>
      <p:pic>
        <p:nvPicPr>
          <p:cNvPr id="27" name="Graphic 26" descr="Cycling">
            <a:extLst>
              <a:ext uri="{FF2B5EF4-FFF2-40B4-BE49-F238E27FC236}">
                <a16:creationId xmlns:a16="http://schemas.microsoft.com/office/drawing/2014/main" id="{85246537-5625-6423-112E-908082DA7A9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58360" y="4063786"/>
            <a:ext cx="871011" cy="871011"/>
          </a:xfrm>
          <a:prstGeom prst="rect">
            <a:avLst/>
          </a:prstGeom>
        </p:spPr>
      </p:pic>
      <p:pic>
        <p:nvPicPr>
          <p:cNvPr id="28" name="Graphic 27" descr="Diploma">
            <a:extLst>
              <a:ext uri="{FF2B5EF4-FFF2-40B4-BE49-F238E27FC236}">
                <a16:creationId xmlns:a16="http://schemas.microsoft.com/office/drawing/2014/main" id="{1FCAB5D1-1E53-D2BB-6AD3-03111BDB4D2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39844" y="1650128"/>
            <a:ext cx="1019960" cy="1019960"/>
          </a:xfrm>
          <a:prstGeom prst="rect">
            <a:avLst/>
          </a:prstGeom>
        </p:spPr>
      </p:pic>
      <p:pic>
        <p:nvPicPr>
          <p:cNvPr id="30" name="Graphic 29" descr="Money">
            <a:extLst>
              <a:ext uri="{FF2B5EF4-FFF2-40B4-BE49-F238E27FC236}">
                <a16:creationId xmlns:a16="http://schemas.microsoft.com/office/drawing/2014/main" id="{7DDC3BE7-35E9-4508-6B56-A0A0D70B060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420" y="1650128"/>
            <a:ext cx="1019960" cy="1019960"/>
          </a:xfrm>
          <a:prstGeom prst="rect">
            <a:avLst/>
          </a:prstGeom>
        </p:spPr>
      </p:pic>
      <p:pic>
        <p:nvPicPr>
          <p:cNvPr id="31" name="Graphic 30" descr="Trophy">
            <a:extLst>
              <a:ext uri="{FF2B5EF4-FFF2-40B4-BE49-F238E27FC236}">
                <a16:creationId xmlns:a16="http://schemas.microsoft.com/office/drawing/2014/main" id="{F6B302FA-3EBF-99C2-B870-302BF48F624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54323" y="4063786"/>
            <a:ext cx="871011" cy="871011"/>
          </a:xfrm>
          <a:prstGeom prst="rect">
            <a:avLst/>
          </a:prstGeom>
        </p:spPr>
      </p:pic>
      <p:sp>
        <p:nvSpPr>
          <p:cNvPr id="33" name="TextBox 32">
            <a:extLst>
              <a:ext uri="{FF2B5EF4-FFF2-40B4-BE49-F238E27FC236}">
                <a16:creationId xmlns:a16="http://schemas.microsoft.com/office/drawing/2014/main" id="{8522FDD7-28BE-064F-DD3D-394A1CA52134}"/>
              </a:ext>
            </a:extLst>
          </p:cNvPr>
          <p:cNvSpPr txBox="1"/>
          <p:nvPr/>
        </p:nvSpPr>
        <p:spPr>
          <a:xfrm>
            <a:off x="772248" y="5553892"/>
            <a:ext cx="2525342" cy="369332"/>
          </a:xfrm>
          <a:prstGeom prst="rect">
            <a:avLst/>
          </a:prstGeom>
          <a:solidFill>
            <a:srgbClr val="ECFAF9"/>
          </a:solidFill>
        </p:spPr>
        <p:txBody>
          <a:bodyPr wrap="square" rtlCol="0">
            <a:spAutoFit/>
          </a:bodyPr>
          <a:lstStyle/>
          <a:p>
            <a:pPr algn="ctr">
              <a:defRPr/>
            </a:pPr>
            <a:r>
              <a:rPr lang="en-GB" i="1" dirty="0">
                <a:latin typeface="Open Sans" panose="020B0606030504020204" pitchFamily="34" charset="0"/>
                <a:ea typeface="Open Sans" panose="020B0606030504020204" pitchFamily="34" charset="0"/>
                <a:cs typeface="Open Sans" panose="020B0606030504020204" pitchFamily="34" charset="0"/>
              </a:rPr>
              <a:t>Helping to pick litter</a:t>
            </a:r>
          </a:p>
        </p:txBody>
      </p:sp>
      <p:sp>
        <p:nvSpPr>
          <p:cNvPr id="34" name="TextBox 33">
            <a:extLst>
              <a:ext uri="{FF2B5EF4-FFF2-40B4-BE49-F238E27FC236}">
                <a16:creationId xmlns:a16="http://schemas.microsoft.com/office/drawing/2014/main" id="{EBDD99C8-EDF8-BA7A-6EA3-7CAB4BC31689}"/>
              </a:ext>
            </a:extLst>
          </p:cNvPr>
          <p:cNvSpPr txBox="1"/>
          <p:nvPr/>
        </p:nvSpPr>
        <p:spPr>
          <a:xfrm>
            <a:off x="721604" y="3530505"/>
            <a:ext cx="2525342" cy="369332"/>
          </a:xfrm>
          <a:prstGeom prst="rect">
            <a:avLst/>
          </a:prstGeom>
          <a:solidFill>
            <a:srgbClr val="ECFAF9"/>
          </a:solidFill>
        </p:spPr>
        <p:txBody>
          <a:bodyPr wrap="square" rtlCol="0">
            <a:spAutoFit/>
          </a:bodyPr>
          <a:lstStyle/>
          <a:p>
            <a:pPr algn="ctr">
              <a:defRPr/>
            </a:pPr>
            <a:r>
              <a:rPr lang="en-GB" i="1" dirty="0">
                <a:solidFill>
                  <a:prstClr val="black"/>
                </a:solidFill>
                <a:latin typeface="Open Sans" panose="020B0606030504020204" pitchFamily="34" charset="0"/>
                <a:ea typeface="Open Sans" panose="020B0606030504020204" pitchFamily="34" charset="0"/>
                <a:cs typeface="Open Sans" panose="020B0606030504020204" pitchFamily="34" charset="0"/>
              </a:rPr>
              <a:t>Visiting a workplace</a:t>
            </a:r>
            <a:endParaRPr lang="en-GB" i="1" dirty="0">
              <a:latin typeface="Open Sans" panose="020B0606030504020204" pitchFamily="34" charset="0"/>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id="{026A0A79-58CC-7E90-18E6-38CA84F3C018}"/>
              </a:ext>
            </a:extLst>
          </p:cNvPr>
          <p:cNvSpPr txBox="1"/>
          <p:nvPr/>
        </p:nvSpPr>
        <p:spPr>
          <a:xfrm>
            <a:off x="3404140" y="3363901"/>
            <a:ext cx="2525342" cy="369332"/>
          </a:xfrm>
          <a:prstGeom prst="rect">
            <a:avLst/>
          </a:prstGeom>
          <a:solidFill>
            <a:srgbClr val="ECFAF9"/>
          </a:solidFill>
        </p:spPr>
        <p:txBody>
          <a:bodyPr wrap="square" rtlCol="0">
            <a:spAutoFit/>
          </a:bodyPr>
          <a:lstStyle/>
          <a:p>
            <a:pPr algn="ctr">
              <a:defRPr/>
            </a:pPr>
            <a:r>
              <a:rPr lang="en-GB" i="1" dirty="0">
                <a:solidFill>
                  <a:prstClr val="black"/>
                </a:solidFill>
                <a:latin typeface="Open Sans" panose="020B0606030504020204" pitchFamily="34" charset="0"/>
                <a:ea typeface="Open Sans" panose="020B0606030504020204" pitchFamily="34" charset="0"/>
                <a:cs typeface="Open Sans" panose="020B0606030504020204" pitchFamily="34" charset="0"/>
              </a:rPr>
              <a:t>Your favourite subjects</a:t>
            </a:r>
            <a:endParaRPr lang="en-GB" i="1"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TextBox 36">
            <a:extLst>
              <a:ext uri="{FF2B5EF4-FFF2-40B4-BE49-F238E27FC236}">
                <a16:creationId xmlns:a16="http://schemas.microsoft.com/office/drawing/2014/main" id="{0C88015E-8DB6-4038-A89A-99F191FE899A}"/>
              </a:ext>
            </a:extLst>
          </p:cNvPr>
          <p:cNvSpPr txBox="1"/>
          <p:nvPr/>
        </p:nvSpPr>
        <p:spPr>
          <a:xfrm>
            <a:off x="6150206" y="3370561"/>
            <a:ext cx="2525342" cy="369332"/>
          </a:xfrm>
          <a:prstGeom prst="rect">
            <a:avLst/>
          </a:prstGeom>
          <a:solidFill>
            <a:srgbClr val="ECFAF9"/>
          </a:solidFill>
        </p:spPr>
        <p:txBody>
          <a:bodyPr wrap="square" rtlCol="0">
            <a:spAutoFit/>
          </a:bodyPr>
          <a:lstStyle/>
          <a:p>
            <a:pPr algn="ctr">
              <a:defRPr/>
            </a:pPr>
            <a:r>
              <a:rPr lang="en-GB" i="1" dirty="0">
                <a:solidFill>
                  <a:prstClr val="black"/>
                </a:solidFill>
                <a:latin typeface="Open Sans" panose="020B0606030504020204" pitchFamily="34" charset="0"/>
                <a:ea typeface="Open Sans" panose="020B0606030504020204" pitchFamily="34" charset="0"/>
                <a:cs typeface="Open Sans" panose="020B0606030504020204" pitchFamily="34" charset="0"/>
              </a:rPr>
              <a:t>Music grade certificate</a:t>
            </a:r>
          </a:p>
        </p:txBody>
      </p:sp>
      <p:sp>
        <p:nvSpPr>
          <p:cNvPr id="38" name="TextBox 37">
            <a:extLst>
              <a:ext uri="{FF2B5EF4-FFF2-40B4-BE49-F238E27FC236}">
                <a16:creationId xmlns:a16="http://schemas.microsoft.com/office/drawing/2014/main" id="{CBD34451-0C0A-56BA-4380-F05146A5EBC0}"/>
              </a:ext>
            </a:extLst>
          </p:cNvPr>
          <p:cNvSpPr txBox="1"/>
          <p:nvPr/>
        </p:nvSpPr>
        <p:spPr>
          <a:xfrm>
            <a:off x="8814382" y="3527639"/>
            <a:ext cx="2525342" cy="338554"/>
          </a:xfrm>
          <a:prstGeom prst="rect">
            <a:avLst/>
          </a:prstGeom>
          <a:solidFill>
            <a:srgbClr val="ECFAF9"/>
          </a:solidFill>
        </p:spPr>
        <p:txBody>
          <a:bodyPr wrap="square" rtlCol="0">
            <a:spAutoFit/>
          </a:bodyPr>
          <a:lstStyle/>
          <a:p>
            <a:pPr algn="ctr">
              <a:defRPr/>
            </a:pPr>
            <a:r>
              <a:rPr lang="en-GB" sz="1600" i="1" dirty="0">
                <a:solidFill>
                  <a:prstClr val="black"/>
                </a:solidFill>
                <a:latin typeface="Open Sans" panose="020B0606030504020204" pitchFamily="34" charset="0"/>
                <a:ea typeface="Open Sans" panose="020B0606030504020204" pitchFamily="34" charset="0"/>
                <a:cs typeface="Open Sans" panose="020B0606030504020204" pitchFamily="34" charset="0"/>
              </a:rPr>
              <a:t>Skills &amp; Enterprise Week</a:t>
            </a:r>
            <a:endParaRPr lang="en-GB" sz="16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39" name="TextBox 38">
            <a:extLst>
              <a:ext uri="{FF2B5EF4-FFF2-40B4-BE49-F238E27FC236}">
                <a16:creationId xmlns:a16="http://schemas.microsoft.com/office/drawing/2014/main" id="{3EE68C16-EDF5-9FE0-F8FE-3A250AB7318F}"/>
              </a:ext>
            </a:extLst>
          </p:cNvPr>
          <p:cNvSpPr txBox="1"/>
          <p:nvPr/>
        </p:nvSpPr>
        <p:spPr>
          <a:xfrm>
            <a:off x="3464114" y="5558739"/>
            <a:ext cx="2525342" cy="369332"/>
          </a:xfrm>
          <a:prstGeom prst="rect">
            <a:avLst/>
          </a:prstGeom>
          <a:solidFill>
            <a:srgbClr val="ECFAF9"/>
          </a:solidFill>
        </p:spPr>
        <p:txBody>
          <a:bodyPr wrap="square" rtlCol="0">
            <a:spAutoFit/>
          </a:bodyPr>
          <a:lstStyle/>
          <a:p>
            <a:pPr algn="ctr">
              <a:defRPr/>
            </a:pPr>
            <a:r>
              <a:rPr lang="en-GB" i="1" dirty="0">
                <a:solidFill>
                  <a:prstClr val="black"/>
                </a:solidFill>
                <a:latin typeface="Open Sans" panose="020B0606030504020204" pitchFamily="34" charset="0"/>
                <a:ea typeface="Open Sans" panose="020B0606030504020204" pitchFamily="34" charset="0"/>
                <a:cs typeface="Open Sans" panose="020B0606030504020204" pitchFamily="34" charset="0"/>
              </a:rPr>
              <a:t>Riding your bicycle </a:t>
            </a:r>
            <a:endParaRPr lang="en-GB" i="1" dirty="0">
              <a:latin typeface="Open Sans" panose="020B0606030504020204" pitchFamily="34" charset="0"/>
              <a:ea typeface="Open Sans" panose="020B0606030504020204" pitchFamily="34" charset="0"/>
              <a:cs typeface="Open Sans" panose="020B0606030504020204" pitchFamily="34" charset="0"/>
            </a:endParaRPr>
          </a:p>
        </p:txBody>
      </p:sp>
      <p:sp>
        <p:nvSpPr>
          <p:cNvPr id="40" name="TextBox 39">
            <a:extLst>
              <a:ext uri="{FF2B5EF4-FFF2-40B4-BE49-F238E27FC236}">
                <a16:creationId xmlns:a16="http://schemas.microsoft.com/office/drawing/2014/main" id="{F6F52E14-21C1-9CE4-833B-A00217E37F15}"/>
              </a:ext>
            </a:extLst>
          </p:cNvPr>
          <p:cNvSpPr txBox="1"/>
          <p:nvPr/>
        </p:nvSpPr>
        <p:spPr>
          <a:xfrm>
            <a:off x="6152102" y="5558739"/>
            <a:ext cx="2525342" cy="369332"/>
          </a:xfrm>
          <a:prstGeom prst="rect">
            <a:avLst/>
          </a:prstGeom>
          <a:solidFill>
            <a:srgbClr val="ECFAF9"/>
          </a:solidFill>
        </p:spPr>
        <p:txBody>
          <a:bodyPr wrap="square" rtlCol="0">
            <a:spAutoFit/>
          </a:bodyPr>
          <a:lstStyle/>
          <a:p>
            <a:pPr algn="ctr">
              <a:defRPr/>
            </a:pPr>
            <a:r>
              <a:rPr lang="en-GB" i="1" dirty="0">
                <a:solidFill>
                  <a:prstClr val="black"/>
                </a:solidFill>
                <a:latin typeface="Open Sans" panose="020B0606030504020204" pitchFamily="34" charset="0"/>
                <a:ea typeface="Open Sans" panose="020B0606030504020204" pitchFamily="34" charset="0"/>
                <a:cs typeface="Open Sans" panose="020B0606030504020204" pitchFamily="34" charset="0"/>
              </a:rPr>
              <a:t>Academic award</a:t>
            </a:r>
            <a:endParaRPr lang="en-GB" i="1"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TextBox 40">
            <a:extLst>
              <a:ext uri="{FF2B5EF4-FFF2-40B4-BE49-F238E27FC236}">
                <a16:creationId xmlns:a16="http://schemas.microsoft.com/office/drawing/2014/main" id="{150AE92F-6F90-755A-84F1-9A85B38FF2A1}"/>
              </a:ext>
            </a:extLst>
          </p:cNvPr>
          <p:cNvSpPr txBox="1"/>
          <p:nvPr/>
        </p:nvSpPr>
        <p:spPr>
          <a:xfrm>
            <a:off x="8845317" y="5553513"/>
            <a:ext cx="2525342" cy="369332"/>
          </a:xfrm>
          <a:prstGeom prst="rect">
            <a:avLst/>
          </a:prstGeom>
          <a:solidFill>
            <a:srgbClr val="ECFAF9"/>
          </a:solidFill>
        </p:spPr>
        <p:txBody>
          <a:bodyPr wrap="square" rtlCol="0">
            <a:spAutoFit/>
          </a:bodyPr>
          <a:lstStyle/>
          <a:p>
            <a:pPr algn="ctr">
              <a:defRPr/>
            </a:pPr>
            <a:r>
              <a:rPr lang="en-GB" i="1" dirty="0">
                <a:solidFill>
                  <a:prstClr val="black"/>
                </a:solidFill>
                <a:latin typeface="Open Sans" panose="020B0606030504020204" pitchFamily="34" charset="0"/>
                <a:ea typeface="Open Sans" panose="020B0606030504020204" pitchFamily="34" charset="0"/>
                <a:cs typeface="Open Sans" panose="020B0606030504020204" pitchFamily="34" charset="0"/>
              </a:rPr>
              <a:t>Speaking</a:t>
            </a:r>
          </a:p>
        </p:txBody>
      </p:sp>
      <p:sp>
        <p:nvSpPr>
          <p:cNvPr id="42" name="Rectangle: Rounded Corners 41">
            <a:extLst>
              <a:ext uri="{FF2B5EF4-FFF2-40B4-BE49-F238E27FC236}">
                <a16:creationId xmlns:a16="http://schemas.microsoft.com/office/drawing/2014/main" id="{79666074-6840-EE31-7F85-90CFBDFBFCB5}"/>
              </a:ext>
            </a:extLst>
          </p:cNvPr>
          <p:cNvSpPr/>
          <p:nvPr/>
        </p:nvSpPr>
        <p:spPr>
          <a:xfrm>
            <a:off x="3921369" y="1108138"/>
            <a:ext cx="4343400" cy="525753"/>
          </a:xfrm>
          <a:prstGeom prst="roundRect">
            <a:avLst/>
          </a:prstGeom>
          <a:noFill/>
          <a:ln w="38100">
            <a:solidFill>
              <a:srgbClr val="60D1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Here are some examples. </a:t>
            </a:r>
          </a:p>
        </p:txBody>
      </p:sp>
    </p:spTree>
    <p:extLst>
      <p:ext uri="{BB962C8B-B14F-4D97-AF65-F5344CB8AC3E}">
        <p14:creationId xmlns:p14="http://schemas.microsoft.com/office/powerpoint/2010/main" val="3918345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rPr>
              <a:t>What makes up a career journey?</a:t>
            </a:r>
          </a:p>
        </p:txBody>
      </p:sp>
      <p:sp>
        <p:nvSpPr>
          <p:cNvPr id="7" name="TextBox 6">
            <a:extLst>
              <a:ext uri="{FF2B5EF4-FFF2-40B4-BE49-F238E27FC236}">
                <a16:creationId xmlns:a16="http://schemas.microsoft.com/office/drawing/2014/main" id="{1E37CE71-5246-DC81-A8CF-E561FE6AD485}"/>
              </a:ext>
            </a:extLst>
          </p:cNvPr>
          <p:cNvSpPr txBox="1"/>
          <p:nvPr/>
        </p:nvSpPr>
        <p:spPr>
          <a:xfrm>
            <a:off x="5775159" y="2050492"/>
            <a:ext cx="6275671" cy="4239622"/>
          </a:xfrm>
          <a:prstGeom prst="rect">
            <a:avLst/>
          </a:prstGeom>
          <a:noFill/>
        </p:spPr>
        <p:txBody>
          <a:bodyPr wrap="square" rtlCol="0">
            <a:spAutoFit/>
          </a:bodyPr>
          <a:lstStyle/>
          <a:p>
            <a:pPr>
              <a:lnSpc>
                <a:spcPct val="125000"/>
              </a:lnSpc>
              <a:defRPr/>
            </a:pP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25000"/>
              </a:lnSpc>
              <a:buFont typeface="Arial" panose="020B0604020202020204" pitchFamily="34" charset="0"/>
              <a:buChar char="•"/>
              <a:defRPr/>
            </a:pPr>
            <a:r>
              <a:rPr lang="en-GB" sz="2200" b="1" u="sng" dirty="0">
                <a:solidFill>
                  <a:prstClr val="black"/>
                </a:solidFill>
                <a:latin typeface="Open Sans" panose="020B0606030504020204" pitchFamily="34" charset="0"/>
                <a:ea typeface="Open Sans" panose="020B0606030504020204" pitchFamily="34" charset="0"/>
                <a:cs typeface="Open Sans" panose="020B0606030504020204" pitchFamily="34" charset="0"/>
              </a:rPr>
              <a:t>Two</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 things I’m doing now to support my career journey are … </a:t>
            </a:r>
            <a:r>
              <a:rPr lang="en-GB" sz="2200" dirty="0">
                <a:solidFill>
                  <a:srgbClr val="0070C0"/>
                </a:solidFill>
                <a:latin typeface="MV Boli" panose="02000500030200090000" pitchFamily="2" charset="0"/>
                <a:ea typeface="Open Sans" panose="020B0606030504020204" pitchFamily="34" charset="0"/>
                <a:cs typeface="MV Boli" panose="02000500030200090000" pitchFamily="2" charset="0"/>
              </a:rPr>
              <a:t>pursuing my interest in cycling and learning about bicycle design.</a:t>
            </a:r>
          </a:p>
          <a:p>
            <a:pPr>
              <a:lnSpc>
                <a:spcPct val="125000"/>
              </a:lnSpc>
              <a:defRPr/>
            </a:pPr>
            <a:endParaRPr lang="en-GB" sz="2200" dirty="0">
              <a:solidFill>
                <a:srgbClr val="0070C0"/>
              </a:solidFill>
              <a:latin typeface="MV Boli" panose="02000500030200090000" pitchFamily="2" charset="0"/>
              <a:ea typeface="Open Sans" panose="020B0606030504020204" pitchFamily="34" charset="0"/>
              <a:cs typeface="MV Boli" panose="02000500030200090000" pitchFamily="2" charset="0"/>
            </a:endParaRPr>
          </a:p>
          <a:p>
            <a:pPr marL="342900" indent="-342900">
              <a:lnSpc>
                <a:spcPct val="125000"/>
              </a:lnSpc>
              <a:buFont typeface="Arial" panose="020B0604020202020204" pitchFamily="34" charset="0"/>
              <a:buChar char="•"/>
              <a:defRPr/>
            </a:pPr>
            <a:r>
              <a:rPr lang="en-GB" sz="2200" b="1" u="sng" dirty="0">
                <a:solidFill>
                  <a:prstClr val="black"/>
                </a:solidFill>
                <a:latin typeface="Open Sans" panose="020B0606030504020204" pitchFamily="34" charset="0"/>
                <a:ea typeface="Open Sans" panose="020B0606030504020204" pitchFamily="34" charset="0"/>
                <a:cs typeface="Open Sans" panose="020B0606030504020204" pitchFamily="34" charset="0"/>
              </a:rPr>
              <a:t>Two</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 things I hope to do in the future to support my career journey are…</a:t>
            </a:r>
            <a:r>
              <a:rPr lang="en-GB" sz="2200" b="1" dirty="0">
                <a:solidFill>
                  <a:srgbClr val="0070C0"/>
                </a:solidFill>
                <a:latin typeface="MV Boli" panose="02000500030200090000" pitchFamily="2" charset="0"/>
                <a:ea typeface="Open Sans" panose="020B0606030504020204" pitchFamily="34" charset="0"/>
                <a:cs typeface="MV Boli" panose="02000500030200090000" pitchFamily="2" charset="0"/>
              </a:rPr>
              <a:t> </a:t>
            </a:r>
            <a:r>
              <a:rPr lang="en-GB" sz="2200" dirty="0">
                <a:solidFill>
                  <a:srgbClr val="0070C0"/>
                </a:solidFill>
                <a:latin typeface="MV Boli" panose="02000500030200090000" pitchFamily="2" charset="0"/>
                <a:ea typeface="Open Sans" panose="020B0606030504020204" pitchFamily="34" charset="0"/>
                <a:cs typeface="MV Boli" panose="02000500030200090000" pitchFamily="2" charset="0"/>
              </a:rPr>
              <a:t>to get work experience in a cycle repair shop and win a cycling competition.</a:t>
            </a:r>
          </a:p>
          <a:p>
            <a:pPr>
              <a:defRPr/>
            </a:pP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DF629144-39A4-AB8D-59A5-42BCA1DC43DC}"/>
              </a:ext>
            </a:extLst>
          </p:cNvPr>
          <p:cNvSpPr txBox="1"/>
          <p:nvPr/>
        </p:nvSpPr>
        <p:spPr>
          <a:xfrm>
            <a:off x="254762" y="5319375"/>
            <a:ext cx="2525342" cy="369332"/>
          </a:xfrm>
          <a:prstGeom prst="rect">
            <a:avLst/>
          </a:prstGeom>
          <a:solidFill>
            <a:srgbClr val="C9F0EF"/>
          </a:solidFill>
        </p:spPr>
        <p:txBody>
          <a:bodyPr wrap="square" rtlCol="0">
            <a:spAutoFit/>
          </a:bodyPr>
          <a:lstStyle/>
          <a:p>
            <a:pPr algn="ctr">
              <a:defRPr/>
            </a:pPr>
            <a:r>
              <a:rPr lang="en-GB" dirty="0">
                <a:solidFill>
                  <a:prstClr val="black"/>
                </a:solidFill>
                <a:latin typeface="Open Sans" panose="020B0606030504020204" pitchFamily="34" charset="0"/>
                <a:ea typeface="Open Sans" panose="020B0606030504020204" pitchFamily="34" charset="0"/>
                <a:cs typeface="Open Sans" panose="020B0606030504020204" pitchFamily="34" charset="0"/>
              </a:rPr>
              <a:t>Achievements</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C9F332B3-EBBF-1634-8DDE-7F05B3231194}"/>
              </a:ext>
            </a:extLst>
          </p:cNvPr>
          <p:cNvSpPr txBox="1"/>
          <p:nvPr/>
        </p:nvSpPr>
        <p:spPr>
          <a:xfrm>
            <a:off x="292862" y="4134041"/>
            <a:ext cx="2525342" cy="369332"/>
          </a:xfrm>
          <a:prstGeom prst="rect">
            <a:avLst/>
          </a:prstGeom>
          <a:solidFill>
            <a:srgbClr val="C9F0EF"/>
          </a:solidFill>
        </p:spPr>
        <p:txBody>
          <a:bodyPr wrap="square" rtlCol="0">
            <a:spAutoFit/>
          </a:bodyPr>
          <a:lstStyle/>
          <a:p>
            <a:pPr algn="ctr">
              <a:defRPr/>
            </a:pPr>
            <a:r>
              <a:rPr lang="en-GB" dirty="0">
                <a:latin typeface="Open Sans" panose="020B0606030504020204" pitchFamily="34" charset="0"/>
                <a:ea typeface="Open Sans" panose="020B0606030504020204" pitchFamily="34" charset="0"/>
                <a:cs typeface="Open Sans" panose="020B0606030504020204" pitchFamily="34" charset="0"/>
              </a:rPr>
              <a:t>Qualifications</a:t>
            </a:r>
          </a:p>
        </p:txBody>
      </p:sp>
      <p:sp>
        <p:nvSpPr>
          <p:cNvPr id="10" name="TextBox 9">
            <a:extLst>
              <a:ext uri="{FF2B5EF4-FFF2-40B4-BE49-F238E27FC236}">
                <a16:creationId xmlns:a16="http://schemas.microsoft.com/office/drawing/2014/main" id="{EC09A86B-DCCB-7F9A-B0EC-20885F6C13BD}"/>
              </a:ext>
            </a:extLst>
          </p:cNvPr>
          <p:cNvSpPr txBox="1"/>
          <p:nvPr/>
        </p:nvSpPr>
        <p:spPr>
          <a:xfrm>
            <a:off x="271696" y="3075708"/>
            <a:ext cx="2525342" cy="369332"/>
          </a:xfrm>
          <a:prstGeom prst="rect">
            <a:avLst/>
          </a:prstGeom>
          <a:solidFill>
            <a:srgbClr val="C9F0EF"/>
          </a:solidFill>
        </p:spPr>
        <p:txBody>
          <a:bodyPr wrap="square" rtlCol="0">
            <a:spAutoFit/>
          </a:bodyPr>
          <a:lstStyle/>
          <a:p>
            <a:pPr algn="ctr">
              <a:defRPr/>
            </a:pPr>
            <a:r>
              <a:rPr lang="en-GB" dirty="0">
                <a:solidFill>
                  <a:prstClr val="black"/>
                </a:solidFill>
                <a:latin typeface="Open Sans" panose="020B0606030504020204" pitchFamily="34" charset="0"/>
                <a:ea typeface="Open Sans" panose="020B0606030504020204" pitchFamily="34" charset="0"/>
                <a:cs typeface="Open Sans" panose="020B0606030504020204" pitchFamily="34" charset="0"/>
              </a:rPr>
              <a:t>Volunteering</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09361032-25B8-AB76-D490-CBB7CBDF93BD}"/>
              </a:ext>
            </a:extLst>
          </p:cNvPr>
          <p:cNvSpPr txBox="1"/>
          <p:nvPr/>
        </p:nvSpPr>
        <p:spPr>
          <a:xfrm>
            <a:off x="263229" y="1903075"/>
            <a:ext cx="2525342" cy="369332"/>
          </a:xfrm>
          <a:prstGeom prst="rect">
            <a:avLst/>
          </a:prstGeom>
          <a:solidFill>
            <a:srgbClr val="C9F0EF"/>
          </a:solidFill>
        </p:spPr>
        <p:txBody>
          <a:bodyPr wrap="square" rtlCol="0">
            <a:spAutoFit/>
          </a:bodyPr>
          <a:lstStyle/>
          <a:p>
            <a:pPr algn="ctr">
              <a:defRPr/>
            </a:pPr>
            <a:r>
              <a:rPr lang="en-GB" dirty="0">
                <a:latin typeface="Open Sans" panose="020B0606030504020204" pitchFamily="34" charset="0"/>
                <a:ea typeface="Open Sans" panose="020B0606030504020204" pitchFamily="34" charset="0"/>
                <a:cs typeface="Open Sans" panose="020B0606030504020204" pitchFamily="34" charset="0"/>
              </a:rPr>
              <a:t>Jobs/work experience</a:t>
            </a:r>
          </a:p>
        </p:txBody>
      </p:sp>
      <p:sp>
        <p:nvSpPr>
          <p:cNvPr id="13" name="TextBox 12">
            <a:extLst>
              <a:ext uri="{FF2B5EF4-FFF2-40B4-BE49-F238E27FC236}">
                <a16:creationId xmlns:a16="http://schemas.microsoft.com/office/drawing/2014/main" id="{EDD1F54C-0DA7-D39B-CA8C-B9B8CC252679}"/>
              </a:ext>
            </a:extLst>
          </p:cNvPr>
          <p:cNvSpPr txBox="1"/>
          <p:nvPr/>
        </p:nvSpPr>
        <p:spPr>
          <a:xfrm>
            <a:off x="2947162" y="5319375"/>
            <a:ext cx="2525342" cy="369332"/>
          </a:xfrm>
          <a:prstGeom prst="rect">
            <a:avLst/>
          </a:prstGeom>
          <a:solidFill>
            <a:srgbClr val="C9F0EF"/>
          </a:solidFill>
        </p:spPr>
        <p:txBody>
          <a:bodyPr wrap="square" rtlCol="0">
            <a:spAutoFit/>
          </a:bodyPr>
          <a:lstStyle/>
          <a:p>
            <a:pPr algn="ctr">
              <a:defRPr/>
            </a:pPr>
            <a:r>
              <a:rPr lang="en-GB" dirty="0">
                <a:solidFill>
                  <a:prstClr val="black"/>
                </a:solidFill>
                <a:latin typeface="Open Sans" panose="020B0606030504020204" pitchFamily="34" charset="0"/>
                <a:ea typeface="Open Sans" panose="020B0606030504020204" pitchFamily="34" charset="0"/>
                <a:cs typeface="Open Sans" panose="020B0606030504020204" pitchFamily="34" charset="0"/>
              </a:rPr>
              <a:t>Your skills</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94A0282E-B479-1A30-B473-D3521F621D2A}"/>
              </a:ext>
            </a:extLst>
          </p:cNvPr>
          <p:cNvSpPr txBox="1"/>
          <p:nvPr/>
        </p:nvSpPr>
        <p:spPr>
          <a:xfrm>
            <a:off x="2959862" y="4134041"/>
            <a:ext cx="2525342" cy="369332"/>
          </a:xfrm>
          <a:prstGeom prst="rect">
            <a:avLst/>
          </a:prstGeom>
          <a:solidFill>
            <a:srgbClr val="C9F0EF"/>
          </a:solidFill>
        </p:spPr>
        <p:txBody>
          <a:bodyPr wrap="square" rtlCol="0">
            <a:spAutoFit/>
          </a:bodyPr>
          <a:lstStyle/>
          <a:p>
            <a:pPr algn="ctr">
              <a:defRPr/>
            </a:pPr>
            <a:r>
              <a:rPr lang="en-GB" dirty="0">
                <a:solidFill>
                  <a:prstClr val="black"/>
                </a:solidFill>
                <a:latin typeface="Open Sans" panose="020B0606030504020204" pitchFamily="34" charset="0"/>
                <a:ea typeface="Open Sans" panose="020B0606030504020204" pitchFamily="34" charset="0"/>
                <a:cs typeface="Open Sans" panose="020B0606030504020204" pitchFamily="34" charset="0"/>
              </a:rPr>
              <a:t>Enterprise activities</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255DDB30-3960-993F-A344-280DCAB42895}"/>
              </a:ext>
            </a:extLst>
          </p:cNvPr>
          <p:cNvSpPr txBox="1"/>
          <p:nvPr/>
        </p:nvSpPr>
        <p:spPr>
          <a:xfrm>
            <a:off x="2947162" y="3075708"/>
            <a:ext cx="2525342" cy="369332"/>
          </a:xfrm>
          <a:prstGeom prst="rect">
            <a:avLst/>
          </a:prstGeom>
          <a:solidFill>
            <a:srgbClr val="C9F0EF"/>
          </a:solidFill>
        </p:spPr>
        <p:txBody>
          <a:bodyPr wrap="square" rtlCol="0">
            <a:spAutoFit/>
          </a:bodyPr>
          <a:lstStyle/>
          <a:p>
            <a:pPr algn="ctr">
              <a:defRPr/>
            </a:pPr>
            <a:r>
              <a:rPr lang="en-GB" dirty="0">
                <a:solidFill>
                  <a:prstClr val="black"/>
                </a:solidFill>
                <a:latin typeface="Open Sans" panose="020B0606030504020204" pitchFamily="34" charset="0"/>
                <a:ea typeface="Open Sans" panose="020B0606030504020204" pitchFamily="34" charset="0"/>
                <a:cs typeface="Open Sans" panose="020B0606030504020204" pitchFamily="34" charset="0"/>
              </a:rPr>
              <a:t>Your interests</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5F75DEA3-47FA-2248-FDA9-EBE992C47C26}"/>
              </a:ext>
            </a:extLst>
          </p:cNvPr>
          <p:cNvSpPr txBox="1"/>
          <p:nvPr/>
        </p:nvSpPr>
        <p:spPr>
          <a:xfrm>
            <a:off x="2947162" y="1903075"/>
            <a:ext cx="2525342" cy="369332"/>
          </a:xfrm>
          <a:prstGeom prst="rect">
            <a:avLst/>
          </a:prstGeom>
          <a:solidFill>
            <a:srgbClr val="C9F0EF"/>
          </a:solidFill>
        </p:spPr>
        <p:txBody>
          <a:bodyPr wrap="square" rtlCol="0">
            <a:spAutoFit/>
          </a:bodyPr>
          <a:lstStyle/>
          <a:p>
            <a:pPr algn="ctr">
              <a:defRPr/>
            </a:pPr>
            <a:r>
              <a:rPr lang="en-GB" dirty="0">
                <a:solidFill>
                  <a:prstClr val="black"/>
                </a:solidFill>
                <a:latin typeface="Open Sans" panose="020B0606030504020204" pitchFamily="34" charset="0"/>
                <a:ea typeface="Open Sans" panose="020B0606030504020204" pitchFamily="34" charset="0"/>
                <a:cs typeface="Open Sans" panose="020B0606030504020204" pitchFamily="34" charset="0"/>
              </a:rPr>
              <a:t>Education</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pic>
        <p:nvPicPr>
          <p:cNvPr id="22" name="Graphic 21" descr="Employee badge">
            <a:extLst>
              <a:ext uri="{FF2B5EF4-FFF2-40B4-BE49-F238E27FC236}">
                <a16:creationId xmlns:a16="http://schemas.microsoft.com/office/drawing/2014/main" id="{592FB396-F6F8-EC82-AF50-8F8F5208AF1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5932" y="1121964"/>
            <a:ext cx="788456" cy="788456"/>
          </a:xfrm>
          <a:prstGeom prst="rect">
            <a:avLst/>
          </a:prstGeom>
        </p:spPr>
      </p:pic>
      <p:pic>
        <p:nvPicPr>
          <p:cNvPr id="24" name="Graphic 23" descr="Books">
            <a:extLst>
              <a:ext uri="{FF2B5EF4-FFF2-40B4-BE49-F238E27FC236}">
                <a16:creationId xmlns:a16="http://schemas.microsoft.com/office/drawing/2014/main" id="{0CFF3931-EBB2-E5AC-3DB1-8705482CC70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50105" y="1145407"/>
            <a:ext cx="660581" cy="660581"/>
          </a:xfrm>
          <a:prstGeom prst="rect">
            <a:avLst/>
          </a:prstGeom>
        </p:spPr>
      </p:pic>
      <p:pic>
        <p:nvPicPr>
          <p:cNvPr id="26" name="Graphic 25" descr="Cheers">
            <a:extLst>
              <a:ext uri="{FF2B5EF4-FFF2-40B4-BE49-F238E27FC236}">
                <a16:creationId xmlns:a16="http://schemas.microsoft.com/office/drawing/2014/main" id="{0BB760C2-4E01-4E67-5F84-F4A7D75A459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7785" y="2345573"/>
            <a:ext cx="705137" cy="705137"/>
          </a:xfrm>
          <a:prstGeom prst="rect">
            <a:avLst/>
          </a:prstGeom>
        </p:spPr>
      </p:pic>
      <p:pic>
        <p:nvPicPr>
          <p:cNvPr id="29" name="Graphic 28" descr="Lightbulb and pencil">
            <a:extLst>
              <a:ext uri="{FF2B5EF4-FFF2-40B4-BE49-F238E27FC236}">
                <a16:creationId xmlns:a16="http://schemas.microsoft.com/office/drawing/2014/main" id="{1A3FF35D-A7A1-9384-75D5-4F2EA0753A0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74366" y="4559173"/>
            <a:ext cx="657720" cy="657720"/>
          </a:xfrm>
          <a:prstGeom prst="rect">
            <a:avLst/>
          </a:prstGeom>
        </p:spPr>
      </p:pic>
      <p:pic>
        <p:nvPicPr>
          <p:cNvPr id="32" name="Graphic 31" descr="Cycling">
            <a:extLst>
              <a:ext uri="{FF2B5EF4-FFF2-40B4-BE49-F238E27FC236}">
                <a16:creationId xmlns:a16="http://schemas.microsoft.com/office/drawing/2014/main" id="{2C2804A4-C194-30D6-BDC6-7B13CF16EE6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81860" y="2286332"/>
            <a:ext cx="656076" cy="656076"/>
          </a:xfrm>
          <a:prstGeom prst="rect">
            <a:avLst/>
          </a:prstGeom>
        </p:spPr>
      </p:pic>
      <p:pic>
        <p:nvPicPr>
          <p:cNvPr id="36" name="Graphic 35" descr="Diploma">
            <a:extLst>
              <a:ext uri="{FF2B5EF4-FFF2-40B4-BE49-F238E27FC236}">
                <a16:creationId xmlns:a16="http://schemas.microsoft.com/office/drawing/2014/main" id="{36DC6040-9C4F-30EE-7DD0-220D2DAFDF8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7097" y="3485863"/>
            <a:ext cx="656076" cy="656076"/>
          </a:xfrm>
          <a:prstGeom prst="rect">
            <a:avLst/>
          </a:prstGeom>
        </p:spPr>
      </p:pic>
      <p:pic>
        <p:nvPicPr>
          <p:cNvPr id="43" name="Graphic 42" descr="Money">
            <a:extLst>
              <a:ext uri="{FF2B5EF4-FFF2-40B4-BE49-F238E27FC236}">
                <a16:creationId xmlns:a16="http://schemas.microsoft.com/office/drawing/2014/main" id="{3A64AC3A-0923-15AA-2CD7-DEB241C9E90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92673" y="3422752"/>
            <a:ext cx="656076" cy="656076"/>
          </a:xfrm>
          <a:prstGeom prst="rect">
            <a:avLst/>
          </a:prstGeom>
        </p:spPr>
      </p:pic>
      <p:pic>
        <p:nvPicPr>
          <p:cNvPr id="44" name="Graphic 43" descr="Trophy">
            <a:extLst>
              <a:ext uri="{FF2B5EF4-FFF2-40B4-BE49-F238E27FC236}">
                <a16:creationId xmlns:a16="http://schemas.microsoft.com/office/drawing/2014/main" id="{95DE1D8E-8E2B-28C2-746A-FA644B75FEE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78050" y="4577092"/>
            <a:ext cx="656076" cy="656076"/>
          </a:xfrm>
          <a:prstGeom prst="rect">
            <a:avLst/>
          </a:prstGeom>
        </p:spPr>
      </p:pic>
      <p:sp>
        <p:nvSpPr>
          <p:cNvPr id="51" name="Rectangle: Rounded Corners 50">
            <a:extLst>
              <a:ext uri="{FF2B5EF4-FFF2-40B4-BE49-F238E27FC236}">
                <a16:creationId xmlns:a16="http://schemas.microsoft.com/office/drawing/2014/main" id="{8E3EDEC9-1C8D-0859-7779-FBC5334261DD}"/>
              </a:ext>
            </a:extLst>
          </p:cNvPr>
          <p:cNvSpPr/>
          <p:nvPr/>
        </p:nvSpPr>
        <p:spPr>
          <a:xfrm>
            <a:off x="6169794" y="1322247"/>
            <a:ext cx="5188016" cy="958612"/>
          </a:xfrm>
          <a:prstGeom prst="roundRect">
            <a:avLst/>
          </a:prstGeom>
          <a:noFill/>
          <a:ln w="38100">
            <a:solidFill>
              <a:srgbClr val="60D1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defRPr/>
            </a:pP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2. Finish the sentences. </a:t>
            </a:r>
          </a:p>
          <a:p>
            <a:pPr>
              <a:lnSpc>
                <a:spcPct val="125000"/>
              </a:lnSpc>
              <a:defRPr/>
            </a:pPr>
            <a:r>
              <a:rPr lang="en-GB" dirty="0">
                <a:solidFill>
                  <a:prstClr val="black"/>
                </a:solidFill>
                <a:latin typeface="Open Sans" panose="020B0606030504020204" pitchFamily="34" charset="0"/>
                <a:ea typeface="Open Sans" panose="020B0606030504020204" pitchFamily="34" charset="0"/>
                <a:cs typeface="Open Sans" panose="020B0606030504020204" pitchFamily="34" charset="0"/>
              </a:rPr>
              <a:t>Use the examples and prompts to help you.</a:t>
            </a:r>
          </a:p>
        </p:txBody>
      </p:sp>
      <p:pic>
        <p:nvPicPr>
          <p:cNvPr id="52" name="Graphic 51" descr="Signature with solid fill">
            <a:extLst>
              <a:ext uri="{FF2B5EF4-FFF2-40B4-BE49-F238E27FC236}">
                <a16:creationId xmlns:a16="http://schemas.microsoft.com/office/drawing/2014/main" id="{A4247AAA-0EFA-FEDA-5869-1144CD285C0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0432749" y="928926"/>
            <a:ext cx="977438" cy="922401"/>
          </a:xfrm>
          <a:prstGeom prst="rect">
            <a:avLst/>
          </a:prstGeom>
        </p:spPr>
      </p:pic>
    </p:spTree>
    <p:extLst>
      <p:ext uri="{BB962C8B-B14F-4D97-AF65-F5344CB8AC3E}">
        <p14:creationId xmlns:p14="http://schemas.microsoft.com/office/powerpoint/2010/main" val="581996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Searching for careers on the Careers library (2 mins)</a:t>
            </a:r>
          </a:p>
        </p:txBody>
      </p:sp>
      <p:sp>
        <p:nvSpPr>
          <p:cNvPr id="6" name="TextBox 5">
            <a:extLst>
              <a:ext uri="{FF2B5EF4-FFF2-40B4-BE49-F238E27FC236}">
                <a16:creationId xmlns:a16="http://schemas.microsoft.com/office/drawing/2014/main" id="{35C97250-E0B2-7C94-6A19-CF0360CCB817}"/>
              </a:ext>
            </a:extLst>
          </p:cNvPr>
          <p:cNvSpPr txBox="1"/>
          <p:nvPr/>
        </p:nvSpPr>
        <p:spPr>
          <a:xfrm>
            <a:off x="1010295" y="1109099"/>
            <a:ext cx="9837376" cy="951040"/>
          </a:xfrm>
          <a:prstGeom prst="roundRect">
            <a:avLst/>
          </a:prstGeom>
          <a:solidFill>
            <a:srgbClr val="C9F0EF"/>
          </a:solidFill>
          <a:ln w="38100">
            <a:no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You’re going to use the </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Unifrog Careers library to research jobs in career areas you’re interested in.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Log on to Unifrog and:</a:t>
            </a:r>
          </a:p>
        </p:txBody>
      </p:sp>
      <p:sp>
        <p:nvSpPr>
          <p:cNvPr id="8" name="TextBox 7">
            <a:extLst>
              <a:ext uri="{FF2B5EF4-FFF2-40B4-BE49-F238E27FC236}">
                <a16:creationId xmlns:a16="http://schemas.microsoft.com/office/drawing/2014/main" id="{789086F8-62BD-302B-5BD0-D45EAF864D0B}"/>
              </a:ext>
            </a:extLst>
          </p:cNvPr>
          <p:cNvSpPr txBox="1"/>
          <p:nvPr/>
        </p:nvSpPr>
        <p:spPr>
          <a:xfrm>
            <a:off x="1562175" y="2303929"/>
            <a:ext cx="8602102" cy="1419254"/>
          </a:xfrm>
          <a:prstGeom prst="roundRect">
            <a:avLst/>
          </a:prstGeom>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L="342900" marR="0" lvl="0" indent="-34290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Scroll to Exploring pathways and click on the Careers library.</a:t>
            </a:r>
          </a:p>
          <a:p>
            <a:pPr marL="342900" marR="0" lvl="0" indent="-34290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Search by sector or by keyword. </a:t>
            </a:r>
          </a:p>
          <a:p>
            <a:pPr marL="342900" marR="0" lvl="0" indent="-34290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Find the best careers for you and then save them for later.</a:t>
            </a:r>
          </a:p>
        </p:txBody>
      </p:sp>
      <p:pic>
        <p:nvPicPr>
          <p:cNvPr id="23" name="Graphic 22" descr="Information with solid fill">
            <a:extLst>
              <a:ext uri="{FF2B5EF4-FFF2-40B4-BE49-F238E27FC236}">
                <a16:creationId xmlns:a16="http://schemas.microsoft.com/office/drawing/2014/main" id="{28BE3DF7-6555-CC0E-5BC9-B2C4103D6E4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7073" y="1022311"/>
            <a:ext cx="726633" cy="726633"/>
          </a:xfrm>
          <a:prstGeom prst="rect">
            <a:avLst/>
          </a:prstGeom>
        </p:spPr>
      </p:pic>
      <p:pic>
        <p:nvPicPr>
          <p:cNvPr id="5" name="Picture 4">
            <a:extLst>
              <a:ext uri="{FF2B5EF4-FFF2-40B4-BE49-F238E27FC236}">
                <a16:creationId xmlns:a16="http://schemas.microsoft.com/office/drawing/2014/main" id="{0DE7C121-A7FD-B1EF-5E50-BFDF07B0E129}"/>
              </a:ext>
            </a:extLst>
          </p:cNvPr>
          <p:cNvPicPr>
            <a:picLocks noChangeAspect="1"/>
          </p:cNvPicPr>
          <p:nvPr/>
        </p:nvPicPr>
        <p:blipFill>
          <a:blip r:embed="rId4"/>
          <a:stretch>
            <a:fillRect/>
          </a:stretch>
        </p:blipFill>
        <p:spPr>
          <a:xfrm>
            <a:off x="393689" y="4036090"/>
            <a:ext cx="7210269" cy="1671702"/>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9D8C385-3BB2-5F49-97A2-15D3D4817104}"/>
              </a:ext>
            </a:extLst>
          </p:cNvPr>
          <p:cNvSpPr txBox="1"/>
          <p:nvPr/>
        </p:nvSpPr>
        <p:spPr>
          <a:xfrm>
            <a:off x="2786283" y="4518040"/>
            <a:ext cx="2440235" cy="1208991"/>
          </a:xfrm>
          <a:prstGeom prst="rect">
            <a:avLst/>
          </a:prstGeom>
          <a:no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 name="Graphic 9" descr="Cursor with solid fill">
            <a:extLst>
              <a:ext uri="{FF2B5EF4-FFF2-40B4-BE49-F238E27FC236}">
                <a16:creationId xmlns:a16="http://schemas.microsoft.com/office/drawing/2014/main" id="{434F1A93-5F7D-96F7-A817-445C6D42E2F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3340495" y="5426882"/>
            <a:ext cx="550792" cy="550792"/>
          </a:xfrm>
          <a:prstGeom prst="rect">
            <a:avLst/>
          </a:prstGeom>
        </p:spPr>
      </p:pic>
      <p:pic>
        <p:nvPicPr>
          <p:cNvPr id="12" name="Picture 11">
            <a:extLst>
              <a:ext uri="{FF2B5EF4-FFF2-40B4-BE49-F238E27FC236}">
                <a16:creationId xmlns:a16="http://schemas.microsoft.com/office/drawing/2014/main" id="{E211496E-672D-9797-8E85-798241B919BD}"/>
              </a:ext>
            </a:extLst>
          </p:cNvPr>
          <p:cNvPicPr>
            <a:picLocks noChangeAspect="1"/>
          </p:cNvPicPr>
          <p:nvPr/>
        </p:nvPicPr>
        <p:blipFill rotWithShape="1">
          <a:blip r:embed="rId6"/>
          <a:srcRect l="2758" r="34711"/>
          <a:stretch/>
        </p:blipFill>
        <p:spPr>
          <a:xfrm>
            <a:off x="8130142" y="3890737"/>
            <a:ext cx="3378465" cy="2000967"/>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86FFA7F7-060D-891C-735A-F2326566B861}"/>
              </a:ext>
            </a:extLst>
          </p:cNvPr>
          <p:cNvSpPr txBox="1"/>
          <p:nvPr/>
        </p:nvSpPr>
        <p:spPr>
          <a:xfrm>
            <a:off x="10138381" y="4054424"/>
            <a:ext cx="709292" cy="296196"/>
          </a:xfrm>
          <a:prstGeom prst="rect">
            <a:avLst/>
          </a:prstGeom>
          <a:no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4" name="Graphic 13" descr="Cursor with solid fill">
            <a:extLst>
              <a:ext uri="{FF2B5EF4-FFF2-40B4-BE49-F238E27FC236}">
                <a16:creationId xmlns:a16="http://schemas.microsoft.com/office/drawing/2014/main" id="{5DCF1558-2575-CCCB-CC4A-C6EF548B49A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10577089" y="4212494"/>
            <a:ext cx="550792" cy="550792"/>
          </a:xfrm>
          <a:prstGeom prst="rect">
            <a:avLst/>
          </a:prstGeom>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1849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noProof="0" dirty="0">
                <a:solidFill>
                  <a:prstClr val="black"/>
                </a:solidFill>
                <a:latin typeface="Open Sans" panose="020B0606030504020204"/>
              </a:rPr>
              <a:t>What careers are you interested in? (20 mins)</a:t>
            </a:r>
            <a:endPar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endParaRPr>
          </a:p>
        </p:txBody>
      </p:sp>
      <p:sp>
        <p:nvSpPr>
          <p:cNvPr id="6" name="TextBox 5">
            <a:extLst>
              <a:ext uri="{FF2B5EF4-FFF2-40B4-BE49-F238E27FC236}">
                <a16:creationId xmlns:a16="http://schemas.microsoft.com/office/drawing/2014/main" id="{6B29D45F-D95B-45A7-97CF-989857099AA6}"/>
              </a:ext>
            </a:extLst>
          </p:cNvPr>
          <p:cNvSpPr txBox="1"/>
          <p:nvPr/>
        </p:nvSpPr>
        <p:spPr>
          <a:xfrm>
            <a:off x="362650" y="1089846"/>
            <a:ext cx="11419200" cy="438197"/>
          </a:xfrm>
          <a:prstGeom prst="rect">
            <a:avLst/>
          </a:prstGeom>
          <a:solidFill>
            <a:srgbClr val="C9F0EF"/>
          </a:solidFill>
        </p:spPr>
        <p:txBody>
          <a:bodyPr wrap="square" rtlCol="0">
            <a:spAutoFit/>
          </a:bodyPr>
          <a:lstStyle/>
          <a:p>
            <a:pPr>
              <a:lnSpc>
                <a:spcPct val="107000"/>
              </a:lnSpc>
              <a:spcAft>
                <a:spcPts val="800"/>
              </a:spcAft>
            </a:pP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Career sectors are groups of jobs or industries, such as medicine, education or sports.</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Rectangle: Rounded Corners 35">
            <a:extLst>
              <a:ext uri="{FF2B5EF4-FFF2-40B4-BE49-F238E27FC236}">
                <a16:creationId xmlns:a16="http://schemas.microsoft.com/office/drawing/2014/main" id="{4521BF63-07C3-A98B-545F-08AEA4383EBA}"/>
              </a:ext>
            </a:extLst>
          </p:cNvPr>
          <p:cNvSpPr/>
          <p:nvPr/>
        </p:nvSpPr>
        <p:spPr>
          <a:xfrm>
            <a:off x="819151" y="1760702"/>
            <a:ext cx="10773076" cy="956630"/>
          </a:xfrm>
          <a:prstGeom prst="roundRect">
            <a:avLst/>
          </a:prstGeom>
          <a:noFill/>
          <a:ln w="38100">
            <a:solidFill>
              <a:srgbClr val="60D1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rabicPeriod"/>
            </a:pP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Write down </a:t>
            </a:r>
            <a:r>
              <a:rPr lang="en-GB" sz="2200"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three</a:t>
            </a: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career sectors you are interested in. </a:t>
            </a:r>
          </a:p>
          <a:p>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 Use the icons as clues, or come up with your own ideas for sectors not included below.</a:t>
            </a:r>
          </a:p>
        </p:txBody>
      </p:sp>
      <p:pic>
        <p:nvPicPr>
          <p:cNvPr id="7" name="Graphic 6" descr="Treble clef">
            <a:extLst>
              <a:ext uri="{FF2B5EF4-FFF2-40B4-BE49-F238E27FC236}">
                <a16:creationId xmlns:a16="http://schemas.microsoft.com/office/drawing/2014/main" id="{01919CB9-2982-1F0D-FE89-98B1EB26186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7669" y="2987046"/>
            <a:ext cx="914400" cy="914400"/>
          </a:xfrm>
          <a:prstGeom prst="rect">
            <a:avLst/>
          </a:prstGeom>
        </p:spPr>
      </p:pic>
      <p:pic>
        <p:nvPicPr>
          <p:cNvPr id="10" name="Graphic 9" descr="Construction worker">
            <a:extLst>
              <a:ext uri="{FF2B5EF4-FFF2-40B4-BE49-F238E27FC236}">
                <a16:creationId xmlns:a16="http://schemas.microsoft.com/office/drawing/2014/main" id="{D7D7C100-40A0-CF13-8A78-D81C66EF854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4037" y="4502217"/>
            <a:ext cx="914400" cy="914400"/>
          </a:xfrm>
          <a:prstGeom prst="rect">
            <a:avLst/>
          </a:prstGeom>
        </p:spPr>
      </p:pic>
      <p:pic>
        <p:nvPicPr>
          <p:cNvPr id="13" name="Graphic 12" descr="Artist">
            <a:extLst>
              <a:ext uri="{FF2B5EF4-FFF2-40B4-BE49-F238E27FC236}">
                <a16:creationId xmlns:a16="http://schemas.microsoft.com/office/drawing/2014/main" id="{EF286468-780B-AE55-178C-C930AE348AF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46961" y="4511842"/>
            <a:ext cx="914400" cy="914400"/>
          </a:xfrm>
          <a:prstGeom prst="rect">
            <a:avLst/>
          </a:prstGeom>
        </p:spPr>
      </p:pic>
      <p:pic>
        <p:nvPicPr>
          <p:cNvPr id="15" name="Graphic 14" descr="Doctor">
            <a:extLst>
              <a:ext uri="{FF2B5EF4-FFF2-40B4-BE49-F238E27FC236}">
                <a16:creationId xmlns:a16="http://schemas.microsoft.com/office/drawing/2014/main" id="{C8A191F2-2AFB-2D74-6CF6-B7D97EF7161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46381" y="3025547"/>
            <a:ext cx="914400" cy="914400"/>
          </a:xfrm>
          <a:prstGeom prst="rect">
            <a:avLst/>
          </a:prstGeom>
        </p:spPr>
      </p:pic>
      <p:pic>
        <p:nvPicPr>
          <p:cNvPr id="21" name="Graphic 20" descr="Gavel">
            <a:extLst>
              <a:ext uri="{FF2B5EF4-FFF2-40B4-BE49-F238E27FC236}">
                <a16:creationId xmlns:a16="http://schemas.microsoft.com/office/drawing/2014/main" id="{83326942-D258-A427-4692-1920CA5B70F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53730" y="4511842"/>
            <a:ext cx="914400" cy="914400"/>
          </a:xfrm>
          <a:prstGeom prst="rect">
            <a:avLst/>
          </a:prstGeom>
        </p:spPr>
      </p:pic>
      <p:pic>
        <p:nvPicPr>
          <p:cNvPr id="26" name="Graphic 25" descr="Professor">
            <a:extLst>
              <a:ext uri="{FF2B5EF4-FFF2-40B4-BE49-F238E27FC236}">
                <a16:creationId xmlns:a16="http://schemas.microsoft.com/office/drawing/2014/main" id="{79E3E9D8-B2C2-A8BE-2617-7281417B986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40190" y="4511842"/>
            <a:ext cx="914400" cy="914400"/>
          </a:xfrm>
          <a:prstGeom prst="rect">
            <a:avLst/>
          </a:prstGeom>
        </p:spPr>
      </p:pic>
      <p:pic>
        <p:nvPicPr>
          <p:cNvPr id="28" name="Graphic 27" descr="Test tubes">
            <a:extLst>
              <a:ext uri="{FF2B5EF4-FFF2-40B4-BE49-F238E27FC236}">
                <a16:creationId xmlns:a16="http://schemas.microsoft.com/office/drawing/2014/main" id="{5C2B8645-5B84-2F4D-6FC2-25D59EC718F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611057" y="3025547"/>
            <a:ext cx="914400" cy="914400"/>
          </a:xfrm>
          <a:prstGeom prst="rect">
            <a:avLst/>
          </a:prstGeom>
        </p:spPr>
      </p:pic>
      <p:pic>
        <p:nvPicPr>
          <p:cNvPr id="30" name="Graphic 29" descr="Drama">
            <a:extLst>
              <a:ext uri="{FF2B5EF4-FFF2-40B4-BE49-F238E27FC236}">
                <a16:creationId xmlns:a16="http://schemas.microsoft.com/office/drawing/2014/main" id="{5DA7A1B8-6975-D7AC-32D4-2561F70C203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81703" y="3025547"/>
            <a:ext cx="914400" cy="914400"/>
          </a:xfrm>
          <a:prstGeom prst="rect">
            <a:avLst/>
          </a:prstGeom>
        </p:spPr>
      </p:pic>
      <p:pic>
        <p:nvPicPr>
          <p:cNvPr id="34" name="Graphic 33" descr="Clapper board">
            <a:extLst>
              <a:ext uri="{FF2B5EF4-FFF2-40B4-BE49-F238E27FC236}">
                <a16:creationId xmlns:a16="http://schemas.microsoft.com/office/drawing/2014/main" id="{2FB0D66C-3DEE-4C66-367C-3EF1310E77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52347" y="2987046"/>
            <a:ext cx="914400" cy="914400"/>
          </a:xfrm>
          <a:prstGeom prst="rect">
            <a:avLst/>
          </a:prstGeom>
        </p:spPr>
      </p:pic>
      <p:pic>
        <p:nvPicPr>
          <p:cNvPr id="41" name="Graphic 40" descr="Soccer ball">
            <a:extLst>
              <a:ext uri="{FF2B5EF4-FFF2-40B4-BE49-F238E27FC236}">
                <a16:creationId xmlns:a16="http://schemas.microsoft.com/office/drawing/2014/main" id="{0546E47B-2835-21BF-3698-BE10C97D7BE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717025" y="3025547"/>
            <a:ext cx="914400" cy="914400"/>
          </a:xfrm>
          <a:prstGeom prst="rect">
            <a:avLst/>
          </a:prstGeom>
        </p:spPr>
      </p:pic>
      <p:pic>
        <p:nvPicPr>
          <p:cNvPr id="43" name="Graphic 42" descr="Money">
            <a:extLst>
              <a:ext uri="{FF2B5EF4-FFF2-40B4-BE49-F238E27FC236}">
                <a16:creationId xmlns:a16="http://schemas.microsoft.com/office/drawing/2014/main" id="{B9F2B6EB-B720-5A6E-3E14-4BFAD3D8546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760499" y="4511842"/>
            <a:ext cx="914400" cy="914400"/>
          </a:xfrm>
          <a:prstGeom prst="rect">
            <a:avLst/>
          </a:prstGeom>
        </p:spPr>
      </p:pic>
      <p:pic>
        <p:nvPicPr>
          <p:cNvPr id="45" name="Graphic 44" descr="Train">
            <a:extLst>
              <a:ext uri="{FF2B5EF4-FFF2-40B4-BE49-F238E27FC236}">
                <a16:creationId xmlns:a16="http://schemas.microsoft.com/office/drawing/2014/main" id="{ABD36765-DBDF-330A-F5AA-572B051F891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767268" y="4511842"/>
            <a:ext cx="914400" cy="914400"/>
          </a:xfrm>
          <a:prstGeom prst="rect">
            <a:avLst/>
          </a:prstGeom>
        </p:spPr>
      </p:pic>
      <p:sp>
        <p:nvSpPr>
          <p:cNvPr id="3" name="TextBox 2">
            <a:extLst>
              <a:ext uri="{FF2B5EF4-FFF2-40B4-BE49-F238E27FC236}">
                <a16:creationId xmlns:a16="http://schemas.microsoft.com/office/drawing/2014/main" id="{0A25F600-6554-525B-0E07-35F8F02983FF}"/>
              </a:ext>
            </a:extLst>
          </p:cNvPr>
          <p:cNvSpPr txBox="1"/>
          <p:nvPr/>
        </p:nvSpPr>
        <p:spPr>
          <a:xfrm>
            <a:off x="419394" y="5406403"/>
            <a:ext cx="1593088" cy="369332"/>
          </a:xfrm>
          <a:prstGeom prst="rect">
            <a:avLst/>
          </a:prstGeom>
          <a:solidFill>
            <a:srgbClr val="C9F0EF"/>
          </a:solidFill>
        </p:spPr>
        <p:txBody>
          <a:bodyPr wrap="square" rtlCol="0">
            <a:spAutoFit/>
          </a:bodyPr>
          <a:lstStyle/>
          <a:p>
            <a:pPr algn="ctr">
              <a:defRPr/>
            </a:pPr>
            <a:r>
              <a:rPr lang="en-GB" dirty="0">
                <a:solidFill>
                  <a:prstClr val="black"/>
                </a:solidFill>
                <a:latin typeface="Open Sans" panose="020B0606030504020204" pitchFamily="34" charset="0"/>
                <a:ea typeface="Open Sans" panose="020B0606030504020204" pitchFamily="34" charset="0"/>
                <a:cs typeface="Open Sans" panose="020B0606030504020204" pitchFamily="34" charset="0"/>
              </a:rPr>
              <a:t>Construction</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4037A597-5A8A-A6F5-49C3-73675DF2228B}"/>
              </a:ext>
            </a:extLst>
          </p:cNvPr>
          <p:cNvSpPr txBox="1"/>
          <p:nvPr/>
        </p:nvSpPr>
        <p:spPr>
          <a:xfrm>
            <a:off x="419394" y="3928926"/>
            <a:ext cx="1593088" cy="369332"/>
          </a:xfrm>
          <a:prstGeom prst="rect">
            <a:avLst/>
          </a:prstGeom>
          <a:solidFill>
            <a:srgbClr val="C9F0EF"/>
          </a:solidFill>
        </p:spPr>
        <p:txBody>
          <a:bodyPr wrap="square" rtlCol="0">
            <a:spAutoFit/>
          </a:bodyPr>
          <a:lstStyle/>
          <a:p>
            <a:pPr algn="ctr">
              <a:defRPr/>
            </a:pPr>
            <a:r>
              <a:rPr lang="en-GB" dirty="0">
                <a:solidFill>
                  <a:prstClr val="black"/>
                </a:solidFill>
                <a:latin typeface="Open Sans" panose="020B0606030504020204" pitchFamily="34" charset="0"/>
                <a:ea typeface="Open Sans" panose="020B0606030504020204" pitchFamily="34" charset="0"/>
                <a:cs typeface="Open Sans" panose="020B0606030504020204" pitchFamily="34" charset="0"/>
              </a:rPr>
              <a:t>Music</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A268757-D35A-29A6-B970-96C25CBF3878}"/>
              </a:ext>
            </a:extLst>
          </p:cNvPr>
          <p:cNvSpPr txBox="1"/>
          <p:nvPr/>
        </p:nvSpPr>
        <p:spPr>
          <a:xfrm>
            <a:off x="2380221" y="3928926"/>
            <a:ext cx="1593088" cy="369332"/>
          </a:xfrm>
          <a:prstGeom prst="rect">
            <a:avLst/>
          </a:prstGeom>
          <a:solidFill>
            <a:srgbClr val="C9F0EF"/>
          </a:solidFill>
        </p:spPr>
        <p:txBody>
          <a:bodyPr wrap="square" rtlCol="0">
            <a:spAutoFit/>
          </a:bodyPr>
          <a:lstStyle/>
          <a:p>
            <a:pPr algn="ctr">
              <a:defRPr/>
            </a:pPr>
            <a:r>
              <a:rPr lang="en-GB" dirty="0">
                <a:solidFill>
                  <a:prstClr val="black"/>
                </a:solidFill>
                <a:latin typeface="Open Sans" panose="020B0606030504020204" pitchFamily="34" charset="0"/>
                <a:ea typeface="Open Sans" panose="020B0606030504020204" pitchFamily="34" charset="0"/>
                <a:cs typeface="Open Sans" panose="020B0606030504020204" pitchFamily="34" charset="0"/>
              </a:rPr>
              <a:t>Film </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9F012116-1C38-A82A-DA8D-FB9517F8CA21}"/>
              </a:ext>
            </a:extLst>
          </p:cNvPr>
          <p:cNvSpPr txBox="1"/>
          <p:nvPr/>
        </p:nvSpPr>
        <p:spPr>
          <a:xfrm>
            <a:off x="4341048" y="3928926"/>
            <a:ext cx="1593088" cy="369332"/>
          </a:xfrm>
          <a:prstGeom prst="rect">
            <a:avLst/>
          </a:prstGeom>
          <a:solidFill>
            <a:srgbClr val="C9F0EF"/>
          </a:solidFill>
        </p:spPr>
        <p:txBody>
          <a:bodyPr wrap="square" rtlCol="0">
            <a:spAutoFit/>
          </a:bodyPr>
          <a:lstStyle/>
          <a:p>
            <a:pPr algn="ctr">
              <a:defRPr/>
            </a:pPr>
            <a:r>
              <a:rPr lang="en-GB" dirty="0">
                <a:solidFill>
                  <a:prstClr val="black"/>
                </a:solidFill>
                <a:latin typeface="Open Sans" panose="020B0606030504020204" pitchFamily="34" charset="0"/>
                <a:ea typeface="Open Sans" panose="020B0606030504020204" pitchFamily="34" charset="0"/>
                <a:cs typeface="Open Sans" panose="020B0606030504020204" pitchFamily="34" charset="0"/>
              </a:rPr>
              <a:t>Sports</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987957A0-8FFE-0D73-AA26-DA6B68D8581C}"/>
              </a:ext>
            </a:extLst>
          </p:cNvPr>
          <p:cNvSpPr txBox="1"/>
          <p:nvPr/>
        </p:nvSpPr>
        <p:spPr>
          <a:xfrm>
            <a:off x="6150543" y="3928926"/>
            <a:ext cx="1934678" cy="369332"/>
          </a:xfrm>
          <a:prstGeom prst="rect">
            <a:avLst/>
          </a:prstGeom>
          <a:solidFill>
            <a:srgbClr val="C9F0EF"/>
          </a:solidFill>
        </p:spPr>
        <p:txBody>
          <a:bodyPr wrap="square" rtlCol="0">
            <a:spAutoFit/>
          </a:bodyPr>
          <a:lstStyle/>
          <a:p>
            <a:pPr algn="ctr">
              <a:defRPr/>
            </a:pPr>
            <a:r>
              <a:rPr lang="en-GB" dirty="0">
                <a:solidFill>
                  <a:prstClr val="black"/>
                </a:solidFill>
                <a:latin typeface="Open Sans" panose="020B0606030504020204" pitchFamily="34" charset="0"/>
                <a:ea typeface="Open Sans" panose="020B0606030504020204" pitchFamily="34" charset="0"/>
                <a:cs typeface="Open Sans" panose="020B0606030504020204" pitchFamily="34" charset="0"/>
              </a:rPr>
              <a:t>Performing arts</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62813E25-F16C-FAB7-AF25-F83EA55BF702}"/>
              </a:ext>
            </a:extLst>
          </p:cNvPr>
          <p:cNvSpPr txBox="1"/>
          <p:nvPr/>
        </p:nvSpPr>
        <p:spPr>
          <a:xfrm>
            <a:off x="8358954" y="3919300"/>
            <a:ext cx="1593088" cy="369332"/>
          </a:xfrm>
          <a:prstGeom prst="rect">
            <a:avLst/>
          </a:prstGeom>
          <a:solidFill>
            <a:srgbClr val="C9F0EF"/>
          </a:solidFill>
        </p:spPr>
        <p:txBody>
          <a:bodyPr wrap="square" rtlCol="0">
            <a:spAutoFit/>
          </a:bodyPr>
          <a:lstStyle/>
          <a:p>
            <a:pPr algn="ctr">
              <a:defRPr/>
            </a:pPr>
            <a:r>
              <a:rPr lang="en-GB" dirty="0">
                <a:solidFill>
                  <a:prstClr val="black"/>
                </a:solidFill>
                <a:latin typeface="Open Sans" panose="020B0606030504020204" pitchFamily="34" charset="0"/>
                <a:ea typeface="Open Sans" panose="020B0606030504020204" pitchFamily="34" charset="0"/>
                <a:cs typeface="Open Sans" panose="020B0606030504020204" pitchFamily="34" charset="0"/>
              </a:rPr>
              <a:t>Medicine</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B85A681E-2563-42D3-EE9D-1239BEB4243C}"/>
              </a:ext>
            </a:extLst>
          </p:cNvPr>
          <p:cNvSpPr txBox="1"/>
          <p:nvPr/>
        </p:nvSpPr>
        <p:spPr>
          <a:xfrm>
            <a:off x="10223527" y="3928926"/>
            <a:ext cx="1593088" cy="369332"/>
          </a:xfrm>
          <a:prstGeom prst="rect">
            <a:avLst/>
          </a:prstGeom>
          <a:solidFill>
            <a:srgbClr val="C9F0EF"/>
          </a:solidFill>
        </p:spPr>
        <p:txBody>
          <a:bodyPr wrap="square" rtlCol="0">
            <a:spAutoFit/>
          </a:bodyPr>
          <a:lstStyle/>
          <a:p>
            <a:pPr algn="ctr">
              <a:defRPr/>
            </a:pPr>
            <a:r>
              <a:rPr lang="en-GB" dirty="0">
                <a:solidFill>
                  <a:prstClr val="black"/>
                </a:solidFill>
                <a:latin typeface="Open Sans" panose="020B0606030504020204" pitchFamily="34" charset="0"/>
                <a:ea typeface="Open Sans" panose="020B0606030504020204" pitchFamily="34" charset="0"/>
                <a:cs typeface="Open Sans" panose="020B0606030504020204" pitchFamily="34" charset="0"/>
              </a:rPr>
              <a:t>Science</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25E8240E-44EE-D1B3-04C1-80FFC328B98A}"/>
              </a:ext>
            </a:extLst>
          </p:cNvPr>
          <p:cNvSpPr txBox="1"/>
          <p:nvPr/>
        </p:nvSpPr>
        <p:spPr>
          <a:xfrm>
            <a:off x="2380221" y="5406403"/>
            <a:ext cx="1593088" cy="369332"/>
          </a:xfrm>
          <a:prstGeom prst="rect">
            <a:avLst/>
          </a:prstGeom>
          <a:solidFill>
            <a:srgbClr val="C9F0EF"/>
          </a:solidFill>
        </p:spPr>
        <p:txBody>
          <a:bodyPr wrap="square" rtlCol="0">
            <a:spAutoFit/>
          </a:bodyPr>
          <a:lstStyle/>
          <a:p>
            <a:pPr algn="ctr">
              <a:defRPr/>
            </a:pPr>
            <a:r>
              <a:rPr lang="en-GB" dirty="0">
                <a:solidFill>
                  <a:prstClr val="black"/>
                </a:solidFill>
                <a:latin typeface="Open Sans" panose="020B0606030504020204" pitchFamily="34" charset="0"/>
                <a:ea typeface="Open Sans" panose="020B0606030504020204" pitchFamily="34" charset="0"/>
                <a:cs typeface="Open Sans" panose="020B0606030504020204" pitchFamily="34" charset="0"/>
              </a:rPr>
              <a:t>Transport</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C02ED2BC-1A3B-E6E8-2CE0-BAA04BD377B0}"/>
              </a:ext>
            </a:extLst>
          </p:cNvPr>
          <p:cNvSpPr txBox="1"/>
          <p:nvPr/>
        </p:nvSpPr>
        <p:spPr>
          <a:xfrm>
            <a:off x="4341048" y="5406403"/>
            <a:ext cx="1593088" cy="369332"/>
          </a:xfrm>
          <a:prstGeom prst="rect">
            <a:avLst/>
          </a:prstGeom>
          <a:solidFill>
            <a:srgbClr val="C9F0EF"/>
          </a:solidFill>
        </p:spPr>
        <p:txBody>
          <a:bodyPr wrap="square" rtlCol="0">
            <a:spAutoFit/>
          </a:bodyPr>
          <a:lstStyle/>
          <a:p>
            <a:pPr algn="ctr">
              <a:defRPr/>
            </a:pPr>
            <a:r>
              <a:rPr lang="en-GB" dirty="0">
                <a:solidFill>
                  <a:prstClr val="black"/>
                </a:solidFill>
                <a:latin typeface="Open Sans" panose="020B0606030504020204" pitchFamily="34" charset="0"/>
                <a:ea typeface="Open Sans" panose="020B0606030504020204" pitchFamily="34" charset="0"/>
                <a:cs typeface="Open Sans" panose="020B0606030504020204" pitchFamily="34" charset="0"/>
              </a:rPr>
              <a:t>Finance</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DCB4768F-B9D6-CE25-5280-00D1E8E2B210}"/>
              </a:ext>
            </a:extLst>
          </p:cNvPr>
          <p:cNvSpPr txBox="1"/>
          <p:nvPr/>
        </p:nvSpPr>
        <p:spPr>
          <a:xfrm>
            <a:off x="6301875" y="5406403"/>
            <a:ext cx="1593088" cy="369332"/>
          </a:xfrm>
          <a:prstGeom prst="rect">
            <a:avLst/>
          </a:prstGeom>
          <a:solidFill>
            <a:srgbClr val="C9F0EF"/>
          </a:solidFill>
        </p:spPr>
        <p:txBody>
          <a:bodyPr wrap="square" rtlCol="0">
            <a:spAutoFit/>
          </a:bodyPr>
          <a:lstStyle/>
          <a:p>
            <a:pPr algn="ctr">
              <a:defRPr/>
            </a:pPr>
            <a:r>
              <a:rPr lang="en-GB" dirty="0">
                <a:solidFill>
                  <a:prstClr val="black"/>
                </a:solidFill>
                <a:latin typeface="Open Sans" panose="020B0606030504020204" pitchFamily="34" charset="0"/>
                <a:ea typeface="Open Sans" panose="020B0606030504020204" pitchFamily="34" charset="0"/>
                <a:cs typeface="Open Sans" panose="020B0606030504020204" pitchFamily="34" charset="0"/>
              </a:rPr>
              <a:t>Law</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6EF9A26F-32D0-2198-A1C5-B940F9370FC0}"/>
              </a:ext>
            </a:extLst>
          </p:cNvPr>
          <p:cNvSpPr txBox="1"/>
          <p:nvPr/>
        </p:nvSpPr>
        <p:spPr>
          <a:xfrm>
            <a:off x="8216900" y="5396777"/>
            <a:ext cx="1735142" cy="369332"/>
          </a:xfrm>
          <a:prstGeom prst="rect">
            <a:avLst/>
          </a:prstGeom>
          <a:solidFill>
            <a:srgbClr val="C9F0EF"/>
          </a:solidFill>
        </p:spPr>
        <p:txBody>
          <a:bodyPr wrap="square" rtlCol="0">
            <a:spAutoFit/>
          </a:bodyPr>
          <a:lstStyle/>
          <a:p>
            <a:pPr algn="ctr">
              <a:defRPr/>
            </a:pPr>
            <a:r>
              <a:rPr lang="en-GB" dirty="0">
                <a:solidFill>
                  <a:prstClr val="black"/>
                </a:solidFill>
                <a:latin typeface="Open Sans" panose="020B0606030504020204" pitchFamily="34" charset="0"/>
                <a:ea typeface="Open Sans" panose="020B0606030504020204" pitchFamily="34" charset="0"/>
                <a:cs typeface="Open Sans" panose="020B0606030504020204" pitchFamily="34" charset="0"/>
              </a:rPr>
              <a:t>Art and design</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65DF22FE-5CBB-596D-4A91-DCA09C2F1572}"/>
              </a:ext>
            </a:extLst>
          </p:cNvPr>
          <p:cNvSpPr txBox="1"/>
          <p:nvPr/>
        </p:nvSpPr>
        <p:spPr>
          <a:xfrm>
            <a:off x="10223527" y="5406403"/>
            <a:ext cx="1593088" cy="369332"/>
          </a:xfrm>
          <a:prstGeom prst="rect">
            <a:avLst/>
          </a:prstGeom>
          <a:solidFill>
            <a:srgbClr val="C9F0EF"/>
          </a:solidFill>
        </p:spPr>
        <p:txBody>
          <a:bodyPr wrap="square" rtlCol="0">
            <a:spAutoFit/>
          </a:bodyPr>
          <a:lstStyle/>
          <a:p>
            <a:pPr algn="ctr">
              <a:defRPr/>
            </a:pPr>
            <a:r>
              <a:rPr lang="en-GB" dirty="0">
                <a:solidFill>
                  <a:prstClr val="black"/>
                </a:solidFill>
                <a:latin typeface="Open Sans" panose="020B0606030504020204" pitchFamily="34" charset="0"/>
                <a:ea typeface="Open Sans" panose="020B0606030504020204" pitchFamily="34" charset="0"/>
                <a:cs typeface="Open Sans" panose="020B0606030504020204" pitchFamily="34" charset="0"/>
              </a:rPr>
              <a:t>Education</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2122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 grpId="0" animBg="1"/>
      <p:bldP spid="4" grpId="0" animBg="1"/>
      <p:bldP spid="8" grpId="0" animBg="1"/>
      <p:bldP spid="11" grpId="0" animBg="1"/>
      <p:bldP spid="12" grpId="0" animBg="1"/>
      <p:bldP spid="14" grpId="0" animBg="1"/>
      <p:bldP spid="16" grpId="0" animBg="1"/>
      <p:bldP spid="18" grpId="0" animBg="1"/>
      <p:bldP spid="19" grpId="0" animBg="1"/>
      <p:bldP spid="20"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noProof="0" dirty="0">
                <a:solidFill>
                  <a:prstClr val="black"/>
                </a:solidFill>
                <a:latin typeface="Open Sans" panose="020B0606030504020204"/>
              </a:rPr>
              <a:t>What careers are you interested in?</a:t>
            </a:r>
            <a:endPar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endParaRPr>
          </a:p>
        </p:txBody>
      </p:sp>
      <p:sp>
        <p:nvSpPr>
          <p:cNvPr id="6" name="TextBox 5">
            <a:extLst>
              <a:ext uri="{FF2B5EF4-FFF2-40B4-BE49-F238E27FC236}">
                <a16:creationId xmlns:a16="http://schemas.microsoft.com/office/drawing/2014/main" id="{6B29D45F-D95B-45A7-97CF-989857099AA6}"/>
              </a:ext>
            </a:extLst>
          </p:cNvPr>
          <p:cNvSpPr txBox="1"/>
          <p:nvPr/>
        </p:nvSpPr>
        <p:spPr>
          <a:xfrm>
            <a:off x="362650" y="1089846"/>
            <a:ext cx="11419200" cy="438197"/>
          </a:xfrm>
          <a:prstGeom prst="rect">
            <a:avLst/>
          </a:prstGeom>
          <a:solidFill>
            <a:srgbClr val="C9F0EF"/>
          </a:solidFill>
        </p:spPr>
        <p:txBody>
          <a:bodyPr wrap="square" rtlCol="0">
            <a:spAutoFit/>
          </a:bodyPr>
          <a:lstStyle/>
          <a:p>
            <a:pPr algn="ctr">
              <a:lnSpc>
                <a:spcPct val="107000"/>
              </a:lnSpc>
              <a:spcAft>
                <a:spcPts val="800"/>
              </a:spcAft>
            </a:pP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Using the Unifrog Careers library to help you, complete the task below.</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Rectangle: Rounded Corners 35">
            <a:extLst>
              <a:ext uri="{FF2B5EF4-FFF2-40B4-BE49-F238E27FC236}">
                <a16:creationId xmlns:a16="http://schemas.microsoft.com/office/drawing/2014/main" id="{4521BF63-07C3-A98B-545F-08AEA4383EBA}"/>
              </a:ext>
            </a:extLst>
          </p:cNvPr>
          <p:cNvSpPr/>
          <p:nvPr/>
        </p:nvSpPr>
        <p:spPr>
          <a:xfrm>
            <a:off x="490888" y="1857156"/>
            <a:ext cx="11213431" cy="895670"/>
          </a:xfrm>
          <a:prstGeom prst="roundRect">
            <a:avLst/>
          </a:prstGeom>
          <a:noFill/>
          <a:ln w="38100">
            <a:solidFill>
              <a:srgbClr val="60D1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2. Write at least </a:t>
            </a:r>
            <a:r>
              <a:rPr lang="en-GB" sz="2200"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two</a:t>
            </a: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jobs you’ve found for each of your three career sectors.</a:t>
            </a:r>
          </a:p>
          <a:p>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Use the example to help you.</a:t>
            </a:r>
            <a:endParaRPr lang="en-GB" sz="1400" dirty="0"/>
          </a:p>
        </p:txBody>
      </p:sp>
      <p:pic>
        <p:nvPicPr>
          <p:cNvPr id="15" name="Graphic 14" descr="Doctor">
            <a:extLst>
              <a:ext uri="{FF2B5EF4-FFF2-40B4-BE49-F238E27FC236}">
                <a16:creationId xmlns:a16="http://schemas.microsoft.com/office/drawing/2014/main" id="{C8A191F2-2AFB-2D74-6CF6-B7D97EF7161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23873" y="2881167"/>
            <a:ext cx="2791327" cy="2791327"/>
          </a:xfrm>
          <a:prstGeom prst="rect">
            <a:avLst/>
          </a:prstGeom>
        </p:spPr>
      </p:pic>
      <p:sp>
        <p:nvSpPr>
          <p:cNvPr id="2" name="TextBox 1">
            <a:extLst>
              <a:ext uri="{FF2B5EF4-FFF2-40B4-BE49-F238E27FC236}">
                <a16:creationId xmlns:a16="http://schemas.microsoft.com/office/drawing/2014/main" id="{3DF282E5-6E21-8C23-C2B9-369D9FA95F8D}"/>
              </a:ext>
            </a:extLst>
          </p:cNvPr>
          <p:cNvSpPr txBox="1"/>
          <p:nvPr/>
        </p:nvSpPr>
        <p:spPr>
          <a:xfrm>
            <a:off x="4716379" y="5409984"/>
            <a:ext cx="2444817" cy="438197"/>
          </a:xfrm>
          <a:prstGeom prst="rect">
            <a:avLst/>
          </a:prstGeom>
          <a:solidFill>
            <a:srgbClr val="C9F0EF"/>
          </a:solidFill>
        </p:spPr>
        <p:txBody>
          <a:bodyPr wrap="square" rtlCol="0">
            <a:spAutoFit/>
          </a:bodyPr>
          <a:lstStyle/>
          <a:p>
            <a:pPr>
              <a:lnSpc>
                <a:spcPct val="107000"/>
              </a:lnSpc>
              <a:spcAft>
                <a:spcPts val="800"/>
              </a:spcAft>
            </a:pPr>
            <a:r>
              <a:rPr lang="en-GB" sz="2200" b="1" kern="100" dirty="0">
                <a:effectLst/>
                <a:latin typeface="Open Sans" panose="020B0606030504020204" pitchFamily="34" charset="0"/>
                <a:ea typeface="Calibri" panose="020F0502020204030204" pitchFamily="34" charset="0"/>
                <a:cs typeface="Times New Roman" panose="02020603050405020304" pitchFamily="18" charset="0"/>
              </a:rPr>
              <a:t>Sector: </a:t>
            </a: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Medicine</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689782A-3893-1754-57AF-AC6E596BAACB}"/>
              </a:ext>
            </a:extLst>
          </p:cNvPr>
          <p:cNvSpPr txBox="1"/>
          <p:nvPr/>
        </p:nvSpPr>
        <p:spPr>
          <a:xfrm>
            <a:off x="440267" y="4020738"/>
            <a:ext cx="3706618" cy="436914"/>
          </a:xfrm>
          <a:prstGeom prst="rect">
            <a:avLst/>
          </a:prstGeom>
          <a:solidFill>
            <a:srgbClr val="C9F0EF"/>
          </a:solidFill>
        </p:spPr>
        <p:txBody>
          <a:bodyPr wrap="square" rtlCol="0">
            <a:spAutoFit/>
          </a:bodyPr>
          <a:lstStyle/>
          <a:p>
            <a:pPr algn="ctr">
              <a:lnSpc>
                <a:spcPct val="107000"/>
              </a:lnSpc>
              <a:spcAft>
                <a:spcPts val="800"/>
              </a:spcAft>
            </a:pPr>
            <a:r>
              <a:rPr lang="en-GB" sz="2200" b="1" kern="100" dirty="0">
                <a:latin typeface="Open Sans" panose="020B0606030504020204" pitchFamily="34" charset="0"/>
                <a:ea typeface="Calibri" panose="020F0502020204030204" pitchFamily="34" charset="0"/>
                <a:cs typeface="Times New Roman" panose="02020603050405020304" pitchFamily="18" charset="0"/>
              </a:rPr>
              <a:t>Job 1: Doctor / GP</a:t>
            </a:r>
          </a:p>
        </p:txBody>
      </p:sp>
      <p:sp>
        <p:nvSpPr>
          <p:cNvPr id="4" name="TextBox 3">
            <a:extLst>
              <a:ext uri="{FF2B5EF4-FFF2-40B4-BE49-F238E27FC236}">
                <a16:creationId xmlns:a16="http://schemas.microsoft.com/office/drawing/2014/main" id="{FD290C99-C963-5119-BA40-BCB5D6DF49C6}"/>
              </a:ext>
            </a:extLst>
          </p:cNvPr>
          <p:cNvSpPr txBox="1"/>
          <p:nvPr/>
        </p:nvSpPr>
        <p:spPr>
          <a:xfrm>
            <a:off x="7576785" y="4020738"/>
            <a:ext cx="3971748" cy="436914"/>
          </a:xfrm>
          <a:prstGeom prst="rect">
            <a:avLst/>
          </a:prstGeom>
          <a:solidFill>
            <a:srgbClr val="C9F0EF"/>
          </a:solidFill>
        </p:spPr>
        <p:txBody>
          <a:bodyPr wrap="square" rtlCol="0">
            <a:spAutoFit/>
          </a:bodyPr>
          <a:lstStyle/>
          <a:p>
            <a:pPr algn="ctr">
              <a:lnSpc>
                <a:spcPct val="107000"/>
              </a:lnSpc>
              <a:spcAft>
                <a:spcPts val="800"/>
              </a:spcAft>
            </a:pPr>
            <a:r>
              <a:rPr lang="en-GB" sz="2200" b="1" kern="100" dirty="0">
                <a:latin typeface="Open Sans" panose="020B0606030504020204" pitchFamily="34" charset="0"/>
                <a:ea typeface="Calibri" panose="020F0502020204030204" pitchFamily="34" charset="0"/>
                <a:cs typeface="Times New Roman" panose="02020603050405020304" pitchFamily="18" charset="0"/>
              </a:rPr>
              <a:t>Job 2: A&amp;E Nurse</a:t>
            </a:r>
          </a:p>
        </p:txBody>
      </p:sp>
      <p:sp>
        <p:nvSpPr>
          <p:cNvPr id="12" name="TextBox 11">
            <a:extLst>
              <a:ext uri="{FF2B5EF4-FFF2-40B4-BE49-F238E27FC236}">
                <a16:creationId xmlns:a16="http://schemas.microsoft.com/office/drawing/2014/main" id="{4D4F92DA-6961-2531-4FB0-8639F4FD3E92}"/>
              </a:ext>
            </a:extLst>
          </p:cNvPr>
          <p:cNvSpPr txBox="1"/>
          <p:nvPr/>
        </p:nvSpPr>
        <p:spPr>
          <a:xfrm>
            <a:off x="4432533" y="2878542"/>
            <a:ext cx="3055922" cy="438197"/>
          </a:xfrm>
          <a:prstGeom prst="rect">
            <a:avLst/>
          </a:prstGeom>
          <a:noFill/>
        </p:spPr>
        <p:txBody>
          <a:bodyPr wrap="square" rtlCol="0">
            <a:spAutoFit/>
          </a:bodyPr>
          <a:lstStyle/>
          <a:p>
            <a:pPr>
              <a:lnSpc>
                <a:spcPct val="107000"/>
              </a:lnSpc>
              <a:spcAft>
                <a:spcPts val="800"/>
              </a:spcAft>
            </a:pPr>
            <a:r>
              <a:rPr lang="en-GB" sz="2200" b="1" kern="100" dirty="0">
                <a:effectLst/>
                <a:latin typeface="Open Sans" panose="020B0606030504020204" pitchFamily="34" charset="0"/>
                <a:ea typeface="Calibri" panose="020F0502020204030204" pitchFamily="34" charset="0"/>
                <a:cs typeface="Times New Roman" panose="02020603050405020304" pitchFamily="18" charset="0"/>
              </a:rPr>
              <a:t>Here is an example:</a:t>
            </a:r>
            <a:endParaRPr lang="en-GB" sz="2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602D492-9CFF-E12F-F066-9C4264DE5891}"/>
              </a:ext>
            </a:extLst>
          </p:cNvPr>
          <p:cNvSpPr txBox="1"/>
          <p:nvPr/>
        </p:nvSpPr>
        <p:spPr>
          <a:xfrm>
            <a:off x="7576785" y="4439838"/>
            <a:ext cx="3971748" cy="438197"/>
          </a:xfrm>
          <a:prstGeom prst="rect">
            <a:avLst/>
          </a:prstGeom>
          <a:solidFill>
            <a:srgbClr val="C9F0EF"/>
          </a:solidFill>
        </p:spPr>
        <p:txBody>
          <a:bodyPr wrap="square" rtlCol="0">
            <a:spAutoFit/>
          </a:bodyPr>
          <a:lstStyle/>
          <a:p>
            <a:pPr algn="ctr">
              <a:lnSpc>
                <a:spcPct val="107000"/>
              </a:lnSpc>
              <a:spcAft>
                <a:spcPts val="800"/>
              </a:spcAft>
            </a:pPr>
            <a:r>
              <a:rPr lang="en-GB" sz="2200" kern="100" dirty="0">
                <a:latin typeface="Open Sans" panose="020B0606030504020204" pitchFamily="34" charset="0"/>
                <a:ea typeface="Calibri" panose="020F0502020204030204" pitchFamily="34" charset="0"/>
                <a:cs typeface="Times New Roman" panose="02020603050405020304" pitchFamily="18" charset="0"/>
              </a:rPr>
              <a:t>(Emergency medicine) </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8139B66-76C2-D867-C2EF-87626C9CA137}"/>
              </a:ext>
            </a:extLst>
          </p:cNvPr>
          <p:cNvSpPr txBox="1"/>
          <p:nvPr/>
        </p:nvSpPr>
        <p:spPr>
          <a:xfrm>
            <a:off x="440267" y="4414438"/>
            <a:ext cx="3706618" cy="436914"/>
          </a:xfrm>
          <a:prstGeom prst="rect">
            <a:avLst/>
          </a:prstGeom>
          <a:solidFill>
            <a:srgbClr val="C9F0EF"/>
          </a:solidFill>
        </p:spPr>
        <p:txBody>
          <a:bodyPr wrap="square" rtlCol="0">
            <a:spAutoFit/>
          </a:bodyPr>
          <a:lstStyle/>
          <a:p>
            <a:pPr algn="ctr">
              <a:lnSpc>
                <a:spcPct val="107000"/>
              </a:lnSpc>
              <a:spcAft>
                <a:spcPts val="800"/>
              </a:spcAft>
            </a:pPr>
            <a:r>
              <a:rPr lang="en-GB" sz="2200" kern="100" dirty="0">
                <a:latin typeface="Open Sans" panose="020B0606030504020204" pitchFamily="34" charset="0"/>
                <a:ea typeface="Calibri" panose="020F0502020204030204" pitchFamily="34" charset="0"/>
                <a:cs typeface="Times New Roman" panose="02020603050405020304" pitchFamily="18" charset="0"/>
              </a:rPr>
              <a:t>(General </a:t>
            </a:r>
            <a:r>
              <a:rPr lang="en-GB" sz="2200" dirty="0">
                <a:latin typeface="Open Sans" panose="020B0606030504020204" pitchFamily="34" charset="0"/>
                <a:ea typeface="Open Sans" panose="020B0606030504020204" pitchFamily="34" charset="0"/>
                <a:cs typeface="Open Sans" panose="020B0606030504020204" pitchFamily="34" charset="0"/>
              </a:rPr>
              <a:t>Practitioner)</a:t>
            </a:r>
            <a:r>
              <a:rPr lang="en-GB" dirty="0"/>
              <a:t> </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06158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Lst>
  </p:timing>
</p:sld>
</file>

<file path=ppt/theme/theme1.xml><?xml version="1.0" encoding="utf-8"?>
<a:theme xmlns:a="http://schemas.openxmlformats.org/drawingml/2006/main" name="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9B1A320C7D094F85E868D80F30E951" ma:contentTypeVersion="16" ma:contentTypeDescription="Create a new document." ma:contentTypeScope="" ma:versionID="ea065df8f3e20242aa3bb16dee40d558">
  <xsd:schema xmlns:xsd="http://www.w3.org/2001/XMLSchema" xmlns:xs="http://www.w3.org/2001/XMLSchema" xmlns:p="http://schemas.microsoft.com/office/2006/metadata/properties" xmlns:ns2="5ac3cd1c-3d30-4aa3-9d6c-31b1c1640ef0" xmlns:ns3="3947ffd7-e1e2-4c53-9054-b8d6983d9ba6" targetNamespace="http://schemas.microsoft.com/office/2006/metadata/properties" ma:root="true" ma:fieldsID="3e90bf8c11a41495a9b4c08300fb98a2" ns2:_="" ns3:_="">
    <xsd:import namespace="5ac3cd1c-3d30-4aa3-9d6c-31b1c1640ef0"/>
    <xsd:import namespace="3947ffd7-e1e2-4c53-9054-b8d6983d9ba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MediaServiceSearchProperties"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c3cd1c-3d30-4aa3-9d6c-31b1c1640e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ee95269-558d-4beb-8fc8-3aa27569896e}" ma:internalName="TaxCatchAll" ma:showField="CatchAllData" ma:web="5ac3cd1c-3d30-4aa3-9d6c-31b1c1640ef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947ffd7-e1e2-4c53-9054-b8d6983d9ba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71a1524-f3e6-41df-8974-f4dfb8ac6ffd"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ac3cd1c-3d30-4aa3-9d6c-31b1c1640ef0" xsi:nil="true"/>
    <lcf76f155ced4ddcb4097134ff3c332f xmlns="3947ffd7-e1e2-4c53-9054-b8d6983d9ba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538ABF-EEFA-4281-810E-D9327C2CF2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c3cd1c-3d30-4aa3-9d6c-31b1c1640ef0"/>
    <ds:schemaRef ds:uri="3947ffd7-e1e2-4c53-9054-b8d6983d9b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3166B0-49E2-410F-8377-51AF9F0005F4}">
  <ds:schemaRefs>
    <ds:schemaRef ds:uri="http://schemas.microsoft.com/office/2006/metadata/properties"/>
    <ds:schemaRef ds:uri="http://schemas.microsoft.com/office/infopath/2007/PartnerControls"/>
    <ds:schemaRef ds:uri="5ac3cd1c-3d30-4aa3-9d6c-31b1c1640ef0"/>
    <ds:schemaRef ds:uri="3947ffd7-e1e2-4c53-9054-b8d6983d9ba6"/>
  </ds:schemaRefs>
</ds:datastoreItem>
</file>

<file path=customXml/itemProps3.xml><?xml version="1.0" encoding="utf-8"?>
<ds:datastoreItem xmlns:ds="http://schemas.openxmlformats.org/officeDocument/2006/customXml" ds:itemID="{DF45749D-896D-4B01-944A-779E24DF6D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3024</TotalTime>
  <Words>3755</Words>
  <Application>Microsoft Office PowerPoint</Application>
  <PresentationFormat>Widescreen</PresentationFormat>
  <Paragraphs>410</Paragraphs>
  <Slides>17</Slides>
  <Notes>15</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Searching for careers on the Careers library (2 mins)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Nash</dc:creator>
  <cp:lastModifiedBy>Annabel McDonald</cp:lastModifiedBy>
  <cp:revision>194</cp:revision>
  <dcterms:created xsi:type="dcterms:W3CDTF">2021-12-13T14:38:16Z</dcterms:created>
  <dcterms:modified xsi:type="dcterms:W3CDTF">2026-04-27T09:07:40Z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0x010100BC9B1A320C7D094F85E868D80F30E951</vt:lpwstr>
  </property>
</Properties>
</file>