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84" r:id="rId5"/>
    <p:sldMasterId id="2147483696" r:id="rId6"/>
  </p:sldMasterIdLst>
  <p:notesMasterIdLst>
    <p:notesMasterId r:id="rId25"/>
  </p:notesMasterIdLst>
  <p:sldIdLst>
    <p:sldId id="981" r:id="rId7"/>
    <p:sldId id="256" r:id="rId8"/>
    <p:sldId id="984" r:id="rId9"/>
    <p:sldId id="973" r:id="rId10"/>
    <p:sldId id="985" r:id="rId11"/>
    <p:sldId id="947" r:id="rId12"/>
    <p:sldId id="975" r:id="rId13"/>
    <p:sldId id="976" r:id="rId14"/>
    <p:sldId id="991" r:id="rId15"/>
    <p:sldId id="983" r:id="rId16"/>
    <p:sldId id="965" r:id="rId17"/>
    <p:sldId id="978" r:id="rId18"/>
    <p:sldId id="990" r:id="rId19"/>
    <p:sldId id="979" r:id="rId20"/>
    <p:sldId id="980" r:id="rId21"/>
    <p:sldId id="972" r:id="rId22"/>
    <p:sldId id="969" r:id="rId23"/>
    <p:sldId id="40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1BD113E-AB4E-D874-9315-1DDF7A0A364F}" name="Emily Adkins" initials="EA" userId="221ef2226ed9685a" providerId="Windows Live"/>
  <p188:author id="{08C2F381-1777-245C-43F7-FBA3957C2FC2}" name="Kate Garlick" initials="KG" userId="247d839a940f1946" providerId="Windows Live"/>
  <p188:author id="{DE2173D4-1BC1-96AC-194B-886B5D9930CD}" name="Annabel McDonald" initials="AM" userId="df39f375605b57fc" providerId="Windows Liv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Annabel McDonald" initials="AM" lastIdx="113" clrIdx="0">
    <p:extLst>
      <p:ext uri="{19B8F6BF-5375-455C-9EA6-DF929625EA0E}">
        <p15:presenceInfo xmlns:p15="http://schemas.microsoft.com/office/powerpoint/2012/main" userId="df39f375605b57fc" providerId="Windows Live"/>
      </p:ext>
    </p:extLst>
  </p:cmAuthor>
  <p:cmAuthor id="2" name="Kate Garlick" initials="KG" lastIdx="14" clrIdx="1">
    <p:extLst>
      <p:ext uri="{19B8F6BF-5375-455C-9EA6-DF929625EA0E}">
        <p15:presenceInfo xmlns:p15="http://schemas.microsoft.com/office/powerpoint/2012/main" userId="247d839a940f1946" providerId="Windows Live"/>
      </p:ext>
    </p:extLst>
  </p:cmAuthor>
  <p:cmAuthor id="3" name="Emily Adkins" initials="EA" lastIdx="49" clrIdx="2">
    <p:extLst>
      <p:ext uri="{19B8F6BF-5375-455C-9EA6-DF929625EA0E}">
        <p15:presenceInfo xmlns:p15="http://schemas.microsoft.com/office/powerpoint/2012/main" userId="221ef2226ed9685a"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BD90DC"/>
    <a:srgbClr val="ECDFF5"/>
    <a:srgbClr val="C9F0EF"/>
    <a:srgbClr val="FFD5E4"/>
    <a:srgbClr val="5B9BD5"/>
    <a:srgbClr val="FF7901"/>
    <a:srgbClr val="FFC000"/>
    <a:srgbClr val="FFC999"/>
    <a:srgbClr val="DAE9F6"/>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1BA4174-4FAA-A1F0-9CA4-C823AB45D9C0}" v="1" dt="2026-04-27T09:08:07.87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616" autoAdjust="0"/>
    <p:restoredTop sz="70823" autoAdjust="0"/>
  </p:normalViewPr>
  <p:slideViewPr>
    <p:cSldViewPr snapToGrid="0">
      <p:cViewPr varScale="1">
        <p:scale>
          <a:sx n="75" d="100"/>
          <a:sy n="75" d="100"/>
        </p:scale>
        <p:origin x="1374" y="54"/>
      </p:cViewPr>
      <p:guideLst/>
    </p:cSldViewPr>
  </p:slideViewPr>
  <p:notesTextViewPr>
    <p:cViewPr>
      <p:scale>
        <a:sx n="3" d="2"/>
        <a:sy n="3" d="2"/>
      </p:scale>
      <p:origin x="0" y="-144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slide" Target="slides/slide13.xml"/><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16CAC97-46B4-4203-B359-6F6C3FB6D647}" type="datetimeFigureOut">
              <a:rPr lang="en-GB" smtClean="0"/>
              <a:t>27/04/2026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8460CA-E4DF-44B0-820C-F2AC221EA031}" type="slidenum">
              <a:rPr lang="en-GB" smtClean="0"/>
              <a:t>‹#›</a:t>
            </a:fld>
            <a:endParaRPr lang="en-GB"/>
          </a:p>
        </p:txBody>
      </p:sp>
    </p:spTree>
    <p:extLst>
      <p:ext uri="{BB962C8B-B14F-4D97-AF65-F5344CB8AC3E}">
        <p14:creationId xmlns:p14="http://schemas.microsoft.com/office/powerpoint/2010/main" val="42022929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0" u="none"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B0C9BEC-E11D-4BAB-B95E-6E8FA7997FA6}"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8130565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u="sng" dirty="0">
                <a:latin typeface="+mn-lt"/>
                <a:ea typeface="Open Sans" panose="020B0606030504020204" pitchFamily="34" charset="0"/>
                <a:cs typeface="Open Sans" panose="020B0606030504020204" pitchFamily="34" charset="0"/>
              </a:rPr>
              <a:t>Teacher’s notes:</a:t>
            </a:r>
          </a:p>
          <a:p>
            <a:endParaRPr lang="en-US" sz="1800" u="sng" dirty="0">
              <a:latin typeface="+mn-lt"/>
              <a:ea typeface="Open Sans" panose="020B0606030504020204" pitchFamily="34" charset="0"/>
              <a:cs typeface="Open Sans" panose="020B0606030504020204" pitchFamily="34" charset="0"/>
            </a:endParaRPr>
          </a:p>
          <a:p>
            <a:r>
              <a:rPr lang="en-US" sz="1800" b="1" u="none" dirty="0">
                <a:latin typeface="+mn-lt"/>
                <a:ea typeface="Open Sans" panose="020B0606030504020204" pitchFamily="34" charset="0"/>
                <a:cs typeface="Open Sans" panose="020B0606030504020204" pitchFamily="34" charset="0"/>
              </a:rPr>
              <a:t>A</a:t>
            </a:r>
          </a:p>
          <a:p>
            <a:pPr marL="285750" indent="-285750">
              <a:buFont typeface="Arial" panose="020B0604020202020204" pitchFamily="34" charset="0"/>
              <a:buChar char="•"/>
            </a:pPr>
            <a:r>
              <a:rPr lang="en-GB" sz="1800" dirty="0">
                <a:solidFill>
                  <a:srgbClr val="000000"/>
                </a:solidFill>
                <a:effectLst/>
                <a:latin typeface="Open Sans" panose="020B0606030504020204" pitchFamily="34" charset="0"/>
                <a:ea typeface="Times New Roman" panose="02020603050405020304" pitchFamily="18" charset="0"/>
              </a:rPr>
              <a:t>Encourage students to think about the skills required for this career and which subjects would develop these skills.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i="1" dirty="0">
                <a:solidFill>
                  <a:srgbClr val="000000"/>
                </a:solidFill>
                <a:effectLst/>
                <a:latin typeface="Open Sans" panose="020B0606030504020204" pitchFamily="34" charset="0"/>
                <a:ea typeface="Times New Roman" panose="02020603050405020304" pitchFamily="18" charset="0"/>
              </a:rPr>
              <a:t>e.g. Architect: maths, graphic design, art and design, IT, creative media, engineering, design technology, etc.  </a:t>
            </a:r>
            <a:endParaRPr lang="en-GB" sz="1800" dirty="0">
              <a:effectLst/>
              <a:latin typeface="Times New Roman" panose="02020603050405020304" pitchFamily="18" charset="0"/>
              <a:ea typeface="Times New Roman" panose="02020603050405020304" pitchFamily="18" charset="0"/>
            </a:endParaRPr>
          </a:p>
          <a:p>
            <a:pPr marL="0" indent="0">
              <a:buFont typeface="Arial" panose="020B0604020202020204" pitchFamily="34" charset="0"/>
              <a:buNone/>
            </a:pPr>
            <a:endParaRPr lang="en-GB" sz="1800" b="0" u="none" dirty="0">
              <a:solidFill>
                <a:srgbClr val="000000"/>
              </a:solidFill>
              <a:effectLst/>
              <a:latin typeface="Open Sans" panose="020B0606030504020204" pitchFamily="34" charset="0"/>
            </a:endParaRPr>
          </a:p>
          <a:p>
            <a:pPr marL="0" indent="0">
              <a:buFont typeface="Arial" panose="020B0604020202020204" pitchFamily="34" charset="0"/>
              <a:buNone/>
            </a:pPr>
            <a:r>
              <a:rPr lang="en-GB" sz="1800" b="1" u="none" dirty="0">
                <a:solidFill>
                  <a:srgbClr val="000000"/>
                </a:solidFill>
                <a:effectLst/>
                <a:latin typeface="Open Sans" panose="020B0606030504020204" pitchFamily="34" charset="0"/>
              </a:rPr>
              <a:t>B</a:t>
            </a:r>
            <a:endParaRPr lang="en-GB" sz="1800" b="1" u="none" dirty="0"/>
          </a:p>
          <a:p>
            <a:r>
              <a:rPr lang="en-GB" sz="1800" b="0" u="sng" dirty="0">
                <a:solidFill>
                  <a:srgbClr val="000000"/>
                </a:solidFill>
                <a:effectLst/>
                <a:latin typeface="Open Sans" panose="020B0606030504020204" pitchFamily="34" charset="0"/>
                <a:ea typeface="Times New Roman" panose="02020603050405020304" pitchFamily="18" charset="0"/>
              </a:rPr>
              <a:t>Skills students may wish to identify:</a:t>
            </a:r>
            <a:endParaRPr lang="en-GB" sz="1800" b="0" dirty="0">
              <a:effectLst/>
              <a:latin typeface="Times New Roman" panose="02020603050405020304" pitchFamily="18" charset="0"/>
              <a:ea typeface="Times New Roman" panose="02020603050405020304" pitchFamily="18" charset="0"/>
            </a:endParaRPr>
          </a:p>
          <a:p>
            <a:pPr marL="285750" indent="-285750">
              <a:buFont typeface="Arial" panose="020B0604020202020204" pitchFamily="34" charset="0"/>
              <a:buChar char="•"/>
            </a:pPr>
            <a:r>
              <a:rPr lang="en-GB" sz="1800" dirty="0">
                <a:solidFill>
                  <a:srgbClr val="000000"/>
                </a:solidFill>
                <a:effectLst/>
                <a:latin typeface="Open Sans" panose="020B0606030504020204" pitchFamily="34" charset="0"/>
                <a:ea typeface="Calibri" panose="020F0502020204030204" pitchFamily="34" charset="0"/>
              </a:rPr>
              <a:t>Communication, critical thinking, digital literacy, practical skills, technical skills, creativity, physical abilities, independence, teamwork, numeracy, reading, writing, problem solving, speaking. </a:t>
            </a:r>
            <a:endParaRPr lang="en-GB" sz="1800" b="0" u="none" dirty="0"/>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i="1" dirty="0">
                <a:solidFill>
                  <a:srgbClr val="000000"/>
                </a:solidFill>
                <a:effectLst/>
                <a:latin typeface="Open Sans" panose="020B0606030504020204" pitchFamily="34" charset="0"/>
                <a:ea typeface="Times New Roman" panose="02020603050405020304" pitchFamily="18" charset="0"/>
              </a:rPr>
              <a:t>e.g. Problem solving / critical thinking / digital literacy: psychology, sociology, religious studies, citizenship, computer science, IT, graphic design. </a:t>
            </a:r>
            <a:endParaRPr lang="en-GB" sz="1800" dirty="0">
              <a:effectLst/>
              <a:latin typeface="Times New Roman" panose="02020603050405020304" pitchFamily="18" charset="0"/>
              <a:ea typeface="Times New Roman" panose="02020603050405020304" pitchFamily="18" charset="0"/>
            </a:endParaRPr>
          </a:p>
          <a:p>
            <a:pPr marL="0" indent="0">
              <a:buFont typeface="Arial" panose="020B0604020202020204" pitchFamily="34" charset="0"/>
              <a:buNone/>
            </a:pPr>
            <a:endParaRPr lang="en-GB" sz="1800" b="0" u="none" dirty="0"/>
          </a:p>
          <a:p>
            <a:pPr marL="0" indent="0">
              <a:buFont typeface="Arial" panose="020B0604020202020204" pitchFamily="34" charset="0"/>
              <a:buNone/>
            </a:pPr>
            <a:r>
              <a:rPr lang="en-GB" sz="1800" b="1" u="none" dirty="0"/>
              <a:t>C</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dirty="0">
                <a:solidFill>
                  <a:srgbClr val="000000"/>
                </a:solidFill>
                <a:effectLst/>
                <a:latin typeface="Open Sans" panose="020B0606030504020204" pitchFamily="34" charset="0"/>
                <a:ea typeface="Times New Roman" panose="02020603050405020304" pitchFamily="18" charset="0"/>
              </a:rPr>
              <a:t>Encourage students to think about the skills required for this university subject / apprenticeship and which school subjects would develop these skills.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800" i="1" dirty="0">
                <a:solidFill>
                  <a:srgbClr val="000000"/>
                </a:solidFill>
                <a:effectLst/>
                <a:latin typeface="Open Sans" panose="020B0606030504020204" pitchFamily="34" charset="0"/>
                <a:ea typeface="Times New Roman" panose="02020603050405020304" pitchFamily="18" charset="0"/>
              </a:rPr>
              <a:t>e.g. Law and legal studies: law, English, maths, history, psychology, sociology, etc.</a:t>
            </a:r>
            <a:endParaRPr lang="en-GB" sz="1800" dirty="0">
              <a:effectLst/>
              <a:latin typeface="Times New Roman" panose="02020603050405020304" pitchFamily="18" charset="0"/>
              <a:ea typeface="Times New Roman" panose="02020603050405020304" pitchFamily="18" charset="0"/>
            </a:endParaRPr>
          </a:p>
          <a:p>
            <a:pPr marL="0" indent="0">
              <a:buFont typeface="Arial" panose="020B0604020202020204" pitchFamily="34" charset="0"/>
              <a:buNone/>
            </a:pPr>
            <a:endParaRPr lang="en-GB" sz="1800" b="0" u="non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028406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You can either delete this slide or add a summary of the different qualification types on offer to students.</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For example:</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FF0000"/>
                </a:solidFill>
                <a:effectLst/>
                <a:latin typeface="Open Sans" panose="020B0606030504020204" pitchFamily="34" charset="0"/>
                <a:ea typeface="Times New Roman" panose="02020603050405020304" pitchFamily="18" charset="0"/>
              </a:rPr>
              <a:t>GCSE</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FF0000"/>
                </a:solidFill>
                <a:effectLst/>
                <a:latin typeface="Open Sans" panose="020B0606030504020204" pitchFamily="34" charset="0"/>
                <a:ea typeface="Times New Roman" panose="02020603050405020304" pitchFamily="18" charset="0"/>
              </a:rPr>
              <a:t>BTEC</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7030A0"/>
                </a:solidFill>
                <a:effectLst/>
                <a:latin typeface="Open Sans" panose="020B0606030504020204" pitchFamily="34" charset="0"/>
                <a:ea typeface="Times New Roman" panose="02020603050405020304" pitchFamily="18" charset="0"/>
              </a:rPr>
              <a:t>IB MYP</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FF0000"/>
                </a:solidFill>
                <a:effectLst/>
                <a:latin typeface="Open Sans" panose="020B0606030504020204" pitchFamily="34" charset="0"/>
                <a:ea typeface="Times New Roman" panose="02020603050405020304" pitchFamily="18" charset="0"/>
              </a:rPr>
              <a:t>National 5 </a:t>
            </a:r>
            <a:endParaRPr lang="en-GB" sz="1800" dirty="0">
              <a:effectLst/>
              <a:latin typeface="Times New Roman" panose="02020603050405020304" pitchFamily="18" charset="0"/>
              <a:ea typeface="Times New Roman" panose="02020603050405020304" pitchFamily="18" charset="0"/>
            </a:endParaRPr>
          </a:p>
          <a:p>
            <a:endParaRPr lang="en-GB" sz="1800" b="1" dirty="0">
              <a:solidFill>
                <a:srgbClr val="FF0000"/>
              </a:solidFill>
              <a:effectLst/>
              <a:latin typeface="Open Sans" panose="020B0606030504020204" pitchFamily="34" charset="0"/>
              <a:ea typeface="Times New Roman" panose="02020603050405020304" pitchFamily="18" charset="0"/>
            </a:endParaRPr>
          </a:p>
          <a:p>
            <a:r>
              <a:rPr lang="en-GB" sz="1800" b="0" u="sng" dirty="0">
                <a:solidFill>
                  <a:srgbClr val="FF0000"/>
                </a:solidFill>
                <a:effectLst/>
                <a:latin typeface="Open Sans" panose="020B0606030504020204" pitchFamily="34" charset="0"/>
                <a:ea typeface="Times New Roman" panose="02020603050405020304" pitchFamily="18" charset="0"/>
              </a:rPr>
              <a:t>Example qualification summary:</a:t>
            </a:r>
          </a:p>
          <a:p>
            <a:r>
              <a:rPr lang="en-GB" sz="1800" b="1" dirty="0">
                <a:solidFill>
                  <a:srgbClr val="FF0000"/>
                </a:solidFill>
                <a:effectLst/>
                <a:latin typeface="Open Sans" panose="020B0606030504020204" pitchFamily="34" charset="0"/>
                <a:ea typeface="Times New Roman" panose="02020603050405020304" pitchFamily="18" charset="0"/>
              </a:rPr>
              <a:t>GCSE</a:t>
            </a:r>
            <a:endParaRPr lang="en-GB" sz="1800" b="1"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FF0000"/>
                </a:solidFill>
                <a:effectLst/>
                <a:latin typeface="Open Sans" panose="020B0606030504020204" pitchFamily="34" charset="0"/>
                <a:ea typeface="Times New Roman" panose="02020603050405020304" pitchFamily="18" charset="0"/>
              </a:rPr>
              <a:t>GCSE stands for General Certificate of Secondary Education.</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FF0000"/>
                </a:solidFill>
                <a:effectLst/>
                <a:latin typeface="Open Sans" panose="020B0606030504020204" pitchFamily="34" charset="0"/>
                <a:ea typeface="Times New Roman" panose="02020603050405020304" pitchFamily="18" charset="0"/>
              </a:rPr>
              <a:t>It’s an academic qualification offered in a wide range of subjects.</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FF0000"/>
                </a:solidFill>
                <a:effectLst/>
                <a:latin typeface="Open Sans" panose="020B0606030504020204" pitchFamily="34" charset="0"/>
                <a:ea typeface="Times New Roman" panose="02020603050405020304" pitchFamily="18" charset="0"/>
              </a:rPr>
              <a:t>It’s graded using a number system from 1 to 9, with 9 being the top grade you can achieve.* </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FF0000"/>
                </a:solidFill>
                <a:effectLst/>
                <a:latin typeface="Open Sans" panose="020B0606030504020204" pitchFamily="34" charset="0"/>
                <a:ea typeface="Times New Roman" panose="02020603050405020304" pitchFamily="18" charset="0"/>
              </a:rPr>
              <a:t>It’s assessed by exams at the end of the two-year course.</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FF0000"/>
                </a:solidFill>
                <a:effectLst/>
                <a:latin typeface="Open Sans" panose="020B0606030504020204" pitchFamily="34" charset="0"/>
                <a:ea typeface="Times New Roman" panose="02020603050405020304" pitchFamily="18" charset="0"/>
              </a:rPr>
              <a:t>Some (not all) GCSEs are partly assessed by coursework, as well as exams</a:t>
            </a:r>
            <a:r>
              <a:rPr lang="en-GB"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a:t>
            </a:r>
          </a:p>
          <a:p>
            <a:pPr marL="0" lvl="0" indent="0">
              <a:buFont typeface="Symbol" panose="05050102010706020507" pitchFamily="18" charset="2"/>
              <a:buNone/>
            </a:pPr>
            <a:r>
              <a:rPr lang="en-GB" sz="1800"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*Ungraded is awarded where a grade 1 is not met.</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80887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You can either delete this slide or add an image of the subject choices that your students have. Try to include any relevant information about the number of subjects students need to choose, subject blocks and potential clashes, and any compulsory subjects. </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Reiterate to students that they aren’t making their final subject decisions in this session! This purpose of this activity is to encourage students to be proactive about finding out more information about the subjects they are currently undecided on. </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u="sng" dirty="0">
                <a:solidFill>
                  <a:srgbClr val="000000"/>
                </a:solidFill>
                <a:effectLst/>
                <a:latin typeface="Open Sans" panose="020B0606030504020204" pitchFamily="34" charset="0"/>
                <a:ea typeface="Times New Roman" panose="02020603050405020304" pitchFamily="18" charset="0"/>
              </a:rPr>
              <a:t>Students may like to consider:</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 topics covered in the course</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How it links to their previous study of the subject</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Whether it’s a new subject they haven’t already studied</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 careers related to the subject</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 skills they would develop during the course</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 skills they’d be expected to have already </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 assessment of the course </a:t>
            </a:r>
            <a:endParaRPr lang="en-GB" sz="1800" dirty="0">
              <a:effectLst/>
              <a:latin typeface="Times New Roman" panose="02020603050405020304" pitchFamily="18" charset="0"/>
              <a:ea typeface="Times New Roman" panose="02020603050405020304" pitchFamily="18" charset="0"/>
            </a:endParaRPr>
          </a:p>
          <a:p>
            <a:pPr marL="0" lvl="0" indent="0">
              <a:buFont typeface="Symbol" panose="05050102010706020507" pitchFamily="18" charset="2"/>
              <a:buNone/>
            </a:pPr>
            <a:endParaRPr lang="en-GB" sz="1800" i="1"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29736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Reiterate to students that they aren’t making their final subject decisions in this session! </a:t>
            </a:r>
          </a:p>
          <a:p>
            <a:endParaRPr lang="en-GB" sz="1800" u="sng" dirty="0">
              <a:solidFill>
                <a:srgbClr val="000000"/>
              </a:solidFill>
              <a:effectLst/>
              <a:latin typeface="Open Sans" panose="020B0606030504020204" pitchFamily="34" charset="0"/>
              <a:ea typeface="Times New Roman" panose="02020603050405020304" pitchFamily="18" charset="0"/>
            </a:endParaRPr>
          </a:p>
          <a:p>
            <a:r>
              <a:rPr lang="en-GB" sz="1800" u="sng" dirty="0">
                <a:solidFill>
                  <a:srgbClr val="000000"/>
                </a:solidFill>
                <a:effectLst/>
                <a:latin typeface="Open Sans" panose="020B0606030504020204" pitchFamily="34" charset="0"/>
                <a:ea typeface="Times New Roman" panose="02020603050405020304" pitchFamily="18" charset="0"/>
              </a:rPr>
              <a:t>Students may like to consider:</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 topics covered in the course</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How it links to their previous study of the subject</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Whether it’s a new subject they haven’t already studied</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 careers related to the subject</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 skills they would develop during the course</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 skills they’d be expected to have already </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 assessment of the course </a:t>
            </a:r>
            <a:endParaRPr lang="en-GB" sz="1800" dirty="0">
              <a:effectLst/>
              <a:latin typeface="Times New Roman" panose="02020603050405020304" pitchFamily="18" charset="0"/>
              <a:ea typeface="Times New Roman" panose="02020603050405020304" pitchFamily="18" charset="0"/>
            </a:endParaRPr>
          </a:p>
          <a:p>
            <a:pPr marL="0" lvl="0" indent="0">
              <a:buFont typeface="Symbol" panose="05050102010706020507" pitchFamily="18" charset="2"/>
              <a:buNone/>
            </a:pPr>
            <a:endParaRPr lang="en-GB" sz="1800" i="1"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699728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Reiterate to students that they aren’t making their final subject decisions in this session! This purpose of this activity is to encourage students to be proactive about finding out more information about the subjects they are currently undecided on. </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u="sng" dirty="0">
                <a:solidFill>
                  <a:srgbClr val="000000"/>
                </a:solidFill>
                <a:effectLst/>
                <a:latin typeface="Open Sans" panose="020B0606030504020204" pitchFamily="34" charset="0"/>
                <a:ea typeface="Times New Roman" panose="02020603050405020304" pitchFamily="18" charset="0"/>
              </a:rPr>
              <a:t>Students may like to consider:</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 topics covered in the course</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How it links to their previous study of the subject</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Whether it’s a new subject they haven’t already studied</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 careers related to the subject</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 skills they would develop during the course</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 skills they’d be expected to have already </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 assessment of the course </a:t>
            </a:r>
            <a:endParaRPr lang="en-GB" sz="1800" dirty="0">
              <a:effectLst/>
              <a:latin typeface="Times New Roman" panose="02020603050405020304" pitchFamily="18" charset="0"/>
              <a:ea typeface="Times New Roman" panose="02020603050405020304" pitchFamily="18" charset="0"/>
            </a:endParaRPr>
          </a:p>
          <a:p>
            <a:pPr marL="0" lvl="0" indent="0">
              <a:buFont typeface="Symbol" panose="05050102010706020507" pitchFamily="18" charset="2"/>
              <a:buNone/>
            </a:pPr>
            <a:endParaRPr lang="en-GB" sz="1800" i="1"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101094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You can either delete this slide or add instructions to explain what actions students need to take to submit their subject choices.  </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For example: </a:t>
            </a:r>
            <a:r>
              <a:rPr lang="en-GB" sz="1800" i="1" dirty="0">
                <a:solidFill>
                  <a:srgbClr val="000000"/>
                </a:solidFill>
                <a:effectLst/>
                <a:latin typeface="Open Sans" panose="020B0606030504020204" pitchFamily="34" charset="0"/>
                <a:ea typeface="Times New Roman" panose="02020603050405020304" pitchFamily="18" charset="0"/>
              </a:rPr>
              <a:t>Before 1</a:t>
            </a:r>
            <a:r>
              <a:rPr lang="en-GB" sz="1800" i="1" baseline="30000" dirty="0">
                <a:solidFill>
                  <a:srgbClr val="000000"/>
                </a:solidFill>
                <a:effectLst/>
                <a:latin typeface="Open Sans" panose="020B0606030504020204" pitchFamily="34" charset="0"/>
                <a:ea typeface="Times New Roman" panose="02020603050405020304" pitchFamily="18" charset="0"/>
              </a:rPr>
              <a:t>st</a:t>
            </a:r>
            <a:r>
              <a:rPr lang="en-GB" sz="1800" i="1" dirty="0">
                <a:solidFill>
                  <a:srgbClr val="000000"/>
                </a:solidFill>
                <a:effectLst/>
                <a:latin typeface="Open Sans" panose="020B0606030504020204" pitchFamily="34" charset="0"/>
                <a:ea typeface="Times New Roman" panose="02020603050405020304" pitchFamily="18" charset="0"/>
              </a:rPr>
              <a:t> April 3pm, return your subject choices form to Mr Smith via email.  </a:t>
            </a:r>
            <a:endParaRPr lang="en-GB" sz="1800" i="1"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u="sng" dirty="0">
                <a:solidFill>
                  <a:srgbClr val="000000"/>
                </a:solidFill>
                <a:effectLst/>
                <a:latin typeface="Open Sans" panose="020B0606030504020204" pitchFamily="34" charset="0"/>
                <a:ea typeface="Times New Roman" panose="02020603050405020304" pitchFamily="18" charset="0"/>
              </a:rPr>
              <a:t>Setting an interaction</a:t>
            </a:r>
            <a:endParaRPr lang="en-GB" sz="1800" dirty="0">
              <a:effectLst/>
              <a:latin typeface="Times New Roman" panose="02020603050405020304" pitchFamily="18" charset="0"/>
              <a:ea typeface="Times New Roman" panose="02020603050405020304" pitchFamily="18" charset="0"/>
            </a:endParaRPr>
          </a:p>
          <a:p>
            <a:pPr marL="285750" indent="-285750">
              <a:buFont typeface="Arial" panose="020B0604020202020204" pitchFamily="34" charset="0"/>
              <a:buChar char="•"/>
            </a:pPr>
            <a:r>
              <a:rPr lang="en-GB" sz="1800" dirty="0">
                <a:solidFill>
                  <a:srgbClr val="000000"/>
                </a:solidFill>
                <a:effectLst/>
                <a:latin typeface="Open Sans" panose="020B0606030504020204" pitchFamily="34" charset="0"/>
                <a:ea typeface="Times New Roman" panose="02020603050405020304" pitchFamily="18" charset="0"/>
              </a:rPr>
              <a:t>You can set an interaction on Unifrog to remind students of their subject choices deadline. </a:t>
            </a:r>
            <a:endParaRPr lang="en-GB" sz="1800" dirty="0">
              <a:effectLst/>
              <a:latin typeface="Times New Roman" panose="02020603050405020304" pitchFamily="18" charset="0"/>
              <a:ea typeface="Times New Roman" panose="02020603050405020304" pitchFamily="18" charset="0"/>
            </a:endParaRPr>
          </a:p>
          <a:p>
            <a:pPr marL="285750" indent="-285750">
              <a:buFont typeface="Arial" panose="020B0604020202020204" pitchFamily="34" charset="0"/>
              <a:buChar char="•"/>
            </a:pPr>
            <a:r>
              <a:rPr lang="en-GB" sz="1800" dirty="0">
                <a:solidFill>
                  <a:srgbClr val="000000"/>
                </a:solidFill>
                <a:effectLst/>
                <a:latin typeface="Open Sans" panose="020B0606030504020204" pitchFamily="34" charset="0"/>
                <a:ea typeface="Times New Roman" panose="02020603050405020304" pitchFamily="18" charset="0"/>
              </a:rPr>
              <a:t>Go to Manage &gt; Advanced &gt; Select the relevant students (e.g. all students in the year group) &gt; + interaction. </a:t>
            </a:r>
            <a:endParaRPr lang="en-GB" sz="1800" dirty="0">
              <a:effectLst/>
              <a:latin typeface="Times New Roman" panose="02020603050405020304" pitchFamily="18" charset="0"/>
              <a:ea typeface="Times New Roman" panose="02020603050405020304" pitchFamily="18" charset="0"/>
            </a:endParaRPr>
          </a:p>
          <a:p>
            <a:pPr marL="0" lvl="0" indent="0">
              <a:buFont typeface="Symbol" panose="05050102010706020507" pitchFamily="18" charset="2"/>
              <a:buNone/>
            </a:pPr>
            <a:endParaRPr lang="en-GB" sz="1800" i="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412794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u="sng" dirty="0">
                <a:latin typeface="+mn-lt"/>
              </a:rPr>
              <a:t>Teacher’s notes:</a:t>
            </a:r>
          </a:p>
          <a:p>
            <a:endParaRPr lang="en-US" u="sng" dirty="0">
              <a:latin typeface="+mn-lt"/>
            </a:endParaRPr>
          </a:p>
          <a:p>
            <a:r>
              <a:rPr lang="en-GB" sz="1200" b="1" u="none" dirty="0">
                <a:solidFill>
                  <a:prstClr val="black"/>
                </a:solidFill>
                <a:latin typeface="Open Sans" panose="020B0606030504020204"/>
              </a:rPr>
              <a:t>Know-how library</a:t>
            </a:r>
          </a:p>
          <a:p>
            <a:pPr marL="171450" indent="-171450">
              <a:buFont typeface="Arial" panose="020B0604020202020204" pitchFamily="34" charset="0"/>
              <a:buChar char="•"/>
            </a:pPr>
            <a:r>
              <a:rPr lang="en-GB" sz="1200" b="0" u="none" dirty="0">
                <a:solidFill>
                  <a:prstClr val="black"/>
                </a:solidFill>
                <a:latin typeface="Open Sans" panose="020B0606030504020204"/>
              </a:rPr>
              <a:t>Students can favourite and read guides relating to subject choices:</a:t>
            </a:r>
          </a:p>
          <a:p>
            <a:pPr marL="628650" lvl="1" indent="-171450">
              <a:buFont typeface="Arial" panose="020B0604020202020204" pitchFamily="34" charset="0"/>
              <a:buChar char="•"/>
            </a:pPr>
            <a:r>
              <a:rPr lang="en-GB" sz="1200" b="0" u="none" dirty="0">
                <a:solidFill>
                  <a:prstClr val="black"/>
                </a:solidFill>
                <a:latin typeface="Open Sans" panose="020B0606030504020204"/>
              </a:rPr>
              <a:t>Choosing your level 2 qualifications</a:t>
            </a:r>
          </a:p>
          <a:p>
            <a:pPr marL="628650" lvl="1" indent="-171450">
              <a:buFont typeface="Arial" panose="020B0604020202020204" pitchFamily="34" charset="0"/>
              <a:buChar char="•"/>
            </a:pPr>
            <a:r>
              <a:rPr lang="en-GB" sz="1200" b="0" u="none" dirty="0">
                <a:solidFill>
                  <a:prstClr val="black"/>
                </a:solidFill>
                <a:latin typeface="Open Sans" panose="020B0606030504020204"/>
              </a:rPr>
              <a:t>How to... use the Subjects library</a:t>
            </a:r>
          </a:p>
          <a:p>
            <a:pPr marL="628650" lvl="1" indent="-171450">
              <a:buFont typeface="Arial" panose="020B0604020202020204" pitchFamily="34" charset="0"/>
              <a:buChar char="•"/>
            </a:pPr>
            <a:r>
              <a:rPr lang="en-GB" sz="1200" b="0" u="none" dirty="0">
                <a:solidFill>
                  <a:prstClr val="black"/>
                </a:solidFill>
                <a:latin typeface="Open Sans" panose="020B0606030504020204"/>
              </a:rPr>
              <a:t>How to… use the Careers library</a:t>
            </a:r>
          </a:p>
          <a:p>
            <a:pPr marL="628650" lvl="1" indent="-171450">
              <a:buFont typeface="Arial" panose="020B0604020202020204" pitchFamily="34" charset="0"/>
              <a:buChar char="•"/>
            </a:pPr>
            <a:r>
              <a:rPr lang="en-GB" sz="1200" b="0" u="none" dirty="0">
                <a:solidFill>
                  <a:prstClr val="black"/>
                </a:solidFill>
                <a:latin typeface="Open Sans" panose="020B0606030504020204"/>
              </a:rPr>
              <a:t>BTECs: busting myths</a:t>
            </a:r>
          </a:p>
          <a:p>
            <a:pPr marL="628650" lvl="1" indent="-171450">
              <a:buFont typeface="Arial" panose="020B0604020202020204" pitchFamily="34" charset="0"/>
              <a:buChar char="•"/>
            </a:pPr>
            <a:r>
              <a:rPr lang="en-GB" sz="1200" b="0" u="none" dirty="0">
                <a:solidFill>
                  <a:prstClr val="black"/>
                </a:solidFill>
                <a:latin typeface="Open Sans" panose="020B0606030504020204"/>
              </a:rPr>
              <a:t>For parents and caregivers: helping your child make their Level 2 qualification choices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u="none" dirty="0"/>
              <a:t>You can track student progress with favouriting guides by clicking Advanced&gt;Sort by&gt;Library profiles in Favourites.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b="0" u="none"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u="none" dirty="0" err="1"/>
              <a:t>Unifrog</a:t>
            </a:r>
            <a:r>
              <a:rPr lang="en-GB" b="1" u="none" dirty="0"/>
              <a:t> events tool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u="none" dirty="0"/>
              <a:t>Students can browse upcoming and past events about subject choices, such as ‘How to choose the best GCSEs.’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u="none" dirty="0"/>
              <a:t>You can track student progress with signing up to events by clicking Advanced&gt;Sort by&gt; Webinar signups.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b="0" u="none"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b="1" u="none" dirty="0"/>
              <a:t>Subjects library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u="none" dirty="0"/>
              <a:t>Students can explore subject profiles and scroll down to the section called ‘Qualifications and grades’ to explore required/relevant Key Stage 4 subjects.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b="0" u="none" dirty="0"/>
              <a:t>You can track student progress with favouriting subject profiles by clicking Advanced&gt;Sort by&gt;Library profiles in Favourites.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b="0" u="none"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GB" b="0" u="none"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2590992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Edit this slide with the date, time, and format of your school’s options evening / other related event. Or you can delete the blue text box. </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If there are no such events planned, or they have already taken place, students can still think about questions they might like to ask to teaching staff at the school via email or in person. </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43632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This lesson is aimed at Year 9 students who are selecting their subject options for Key Stage 4. If students select their Key Stage 4 subjects earlier than this, then deliver this lesson when most appropriate. </a:t>
            </a:r>
          </a:p>
          <a:p>
            <a:endParaRPr lang="en-GB" dirty="0"/>
          </a:p>
          <a:p>
            <a:endParaRPr lang="en-GB" dirty="0"/>
          </a:p>
        </p:txBody>
      </p:sp>
      <p:sp>
        <p:nvSpPr>
          <p:cNvPr id="4" name="Slide Number Placeholder 3"/>
          <p:cNvSpPr>
            <a:spLocks noGrp="1"/>
          </p:cNvSpPr>
          <p:nvPr>
            <p:ph type="sldNum" sz="quarter" idx="5"/>
          </p:nvPr>
        </p:nvSpPr>
        <p:spPr/>
        <p:txBody>
          <a:bodyPr/>
          <a:lstStyle/>
          <a:p>
            <a:fld id="{EF8460CA-E4DF-44B0-820C-F2AC221EA031}" type="slidenum">
              <a:rPr lang="en-GB" smtClean="0"/>
              <a:t>3</a:t>
            </a:fld>
            <a:endParaRPr lang="en-GB"/>
          </a:p>
        </p:txBody>
      </p:sp>
    </p:spTree>
    <p:extLst>
      <p:ext uri="{BB962C8B-B14F-4D97-AF65-F5344CB8AC3E}">
        <p14:creationId xmlns:p14="http://schemas.microsoft.com/office/powerpoint/2010/main" val="25750751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r>
              <a:rPr lang="en-GB" sz="18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The purpose of this activity is for students to reflect on some of the factors that students may consider whilst choosing subjects to study in </a:t>
            </a:r>
            <a:r>
              <a:rPr lang="en-GB" sz="1800" dirty="0">
                <a:solidFill>
                  <a:srgbClr val="FF0000"/>
                </a:solidFill>
                <a:effectLst/>
                <a:latin typeface="Open Sans" panose="020B0606030504020204" pitchFamily="34" charset="0"/>
                <a:ea typeface="Times New Roman" panose="02020603050405020304" pitchFamily="18" charset="0"/>
              </a:rPr>
              <a:t>Key Stage 4. </a:t>
            </a:r>
          </a:p>
          <a:p>
            <a:endParaRPr lang="en-GB" sz="1800" dirty="0">
              <a:solidFill>
                <a:srgbClr val="FF0000"/>
              </a:solidFill>
              <a:effectLst/>
              <a:latin typeface="Open Sans" panose="020B0606030504020204" pitchFamily="34" charset="0"/>
              <a:ea typeface="Times New Roman" panose="02020603050405020304" pitchFamily="18" charset="0"/>
            </a:endParaRPr>
          </a:p>
          <a:p>
            <a:r>
              <a:rPr lang="en-GB" sz="1800" b="1" dirty="0">
                <a:solidFill>
                  <a:srgbClr val="FF0000"/>
                </a:solidFill>
                <a:effectLst/>
                <a:latin typeface="Open Sans" panose="020B0606030504020204" pitchFamily="34" charset="0"/>
                <a:ea typeface="Times New Roman" panose="02020603050405020304" pitchFamily="18" charset="0"/>
              </a:rPr>
              <a:t>It’s important that students know the subjects on offer to them and the subject timetable (including any subject blocks and potential clashes). </a:t>
            </a:r>
            <a:endParaRPr lang="en-GB" sz="1800" b="1"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u="sng" dirty="0">
                <a:solidFill>
                  <a:srgbClr val="000000"/>
                </a:solidFill>
                <a:effectLst/>
                <a:latin typeface="Open Sans" panose="020B0606030504020204" pitchFamily="34" charset="0"/>
                <a:ea typeface="Times New Roman" panose="02020603050405020304" pitchFamily="18" charset="0"/>
              </a:rPr>
              <a:t>Example answers:</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I think the most important factor is </a:t>
            </a:r>
            <a:r>
              <a:rPr lang="en-GB" sz="1800" b="1" dirty="0">
                <a:solidFill>
                  <a:srgbClr val="000000"/>
                </a:solidFill>
                <a:effectLst/>
                <a:latin typeface="Open Sans" panose="020B0606030504020204" pitchFamily="34" charset="0"/>
                <a:ea typeface="Times New Roman" panose="02020603050405020304" pitchFamily="18" charset="0"/>
              </a:rPr>
              <a:t>your interests: what you enjoy doing </a:t>
            </a:r>
            <a:r>
              <a:rPr lang="en-GB" sz="1800" dirty="0">
                <a:solidFill>
                  <a:srgbClr val="000000"/>
                </a:solidFill>
                <a:effectLst/>
                <a:latin typeface="Open Sans" panose="020B0606030504020204" pitchFamily="34" charset="0"/>
                <a:ea typeface="Times New Roman" panose="02020603050405020304" pitchFamily="18" charset="0"/>
              </a:rPr>
              <a:t>because it’s important that you enjoy the next two years of your education, studying subjects that interest you.</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I think the least important factor is </a:t>
            </a:r>
            <a:r>
              <a:rPr lang="en-GB" sz="1800" b="1" dirty="0">
                <a:solidFill>
                  <a:srgbClr val="000000"/>
                </a:solidFill>
                <a:effectLst/>
                <a:latin typeface="Open Sans" panose="020B0606030504020204" pitchFamily="34" charset="0"/>
                <a:ea typeface="Times New Roman" panose="02020603050405020304" pitchFamily="18" charset="0"/>
              </a:rPr>
              <a:t>what your friends are choosing</a:t>
            </a:r>
            <a:r>
              <a:rPr lang="en-GB" sz="1800" dirty="0">
                <a:solidFill>
                  <a:srgbClr val="000000"/>
                </a:solidFill>
                <a:effectLst/>
                <a:latin typeface="Open Sans" panose="020B0606030504020204" pitchFamily="34" charset="0"/>
                <a:ea typeface="Times New Roman" panose="02020603050405020304" pitchFamily="18" charset="0"/>
              </a:rPr>
              <a:t> because everyone has different skills, interests, and career goals – so a subject that would suit your friend might not be a good match for you. </a:t>
            </a:r>
            <a:endParaRPr lang="en-GB" sz="1800" dirty="0">
              <a:effectLst/>
              <a:latin typeface="Times New Roman" panose="02020603050405020304" pitchFamily="18"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59256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If time permits, ask students to offer an example pro and con of each person in a whole-class discussion. An example answer is provided on the next slide.</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u="sng" dirty="0">
                <a:solidFill>
                  <a:srgbClr val="000000"/>
                </a:solidFill>
                <a:effectLst/>
                <a:latin typeface="Open Sans" panose="020B0606030504020204" pitchFamily="34" charset="0"/>
                <a:ea typeface="Times New Roman" panose="02020603050405020304" pitchFamily="18" charset="0"/>
              </a:rPr>
              <a:t>Prompt questions:</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What experience do they have?</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What knowledge do they have?</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Have they made a similar decision recently?</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Have they supported other people in making a similar decision recently?</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Do they know about your skills, interests, and career goals?</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Could they be biased? </a:t>
            </a:r>
            <a:endParaRPr lang="en-GB" sz="1800" dirty="0">
              <a:effectLst/>
              <a:latin typeface="Times New Roman" panose="02020603050405020304" pitchFamily="18" charset="0"/>
              <a:ea typeface="Times New Roman" panose="02020603050405020304" pitchFamily="18" charset="0"/>
            </a:endParaRPr>
          </a:p>
          <a:p>
            <a:endParaRPr lang="en-GB" sz="1800" dirty="0">
              <a:solidFill>
                <a:srgbClr val="000000"/>
              </a:solidFill>
              <a:effectLst/>
              <a:latin typeface="Open Sans" panose="020B0606030504020204" pitchFamily="34" charset="0"/>
              <a:ea typeface="Times New Roman" panose="02020603050405020304" pitchFamily="18" charset="0"/>
            </a:endParaRPr>
          </a:p>
          <a:p>
            <a:r>
              <a:rPr lang="en-GB" sz="1800" u="sng" dirty="0">
                <a:solidFill>
                  <a:srgbClr val="000000"/>
                </a:solidFill>
                <a:effectLst/>
                <a:latin typeface="Open Sans" panose="020B0606030504020204" pitchFamily="34" charset="0"/>
                <a:ea typeface="Times New Roman" panose="02020603050405020304" pitchFamily="18" charset="0"/>
              </a:rPr>
              <a:t>The role of a careers adviser:</a:t>
            </a:r>
            <a:endParaRPr lang="en-GB" sz="1800" u="sng"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You may wish to remind students that careers advisers are trained to provide impartial guidance to help </a:t>
            </a:r>
            <a:r>
              <a:rPr lang="en-GB" sz="1800" b="1" dirty="0">
                <a:solidFill>
                  <a:srgbClr val="000000"/>
                </a:solidFill>
                <a:effectLst/>
                <a:latin typeface="Open Sans" panose="020B0606030504020204" pitchFamily="34" charset="0"/>
                <a:ea typeface="Times New Roman" panose="02020603050405020304" pitchFamily="18" charset="0"/>
              </a:rPr>
              <a:t>you</a:t>
            </a:r>
            <a:r>
              <a:rPr lang="en-GB" sz="1800" dirty="0">
                <a:solidFill>
                  <a:srgbClr val="000000"/>
                </a:solidFill>
                <a:effectLst/>
                <a:latin typeface="Open Sans" panose="020B0606030504020204" pitchFamily="34" charset="0"/>
                <a:ea typeface="Times New Roman" panose="02020603050405020304" pitchFamily="18" charset="0"/>
              </a:rPr>
              <a:t> make decisions about your future. They might also be called a careers coach or careers consultant. </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u="sng" dirty="0">
                <a:solidFill>
                  <a:srgbClr val="000000"/>
                </a:solidFill>
                <a:effectLst/>
                <a:latin typeface="Open Sans" panose="020B0606030504020204" pitchFamily="34" charset="0"/>
                <a:ea typeface="Times New Roman" panose="02020603050405020304" pitchFamily="18" charset="0"/>
              </a:rPr>
              <a:t>Example answers:</a:t>
            </a:r>
          </a:p>
          <a:p>
            <a:r>
              <a:rPr lang="en-GB" sz="1800" b="1" dirty="0">
                <a:solidFill>
                  <a:srgbClr val="000000"/>
                </a:solidFill>
                <a:effectLst/>
                <a:latin typeface="Open Sans" panose="020B0606030504020204" pitchFamily="34" charset="0"/>
                <a:ea typeface="Times New Roman" panose="02020603050405020304" pitchFamily="18" charset="0"/>
              </a:rPr>
              <a:t>Subject teacher:</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They’ll be knowledgeable about the subject they teach. They can tell you what the course is about and how it’s assessed. They’ll be knowledgeable about how their subject could help you in the future. They might currently teach you and be aware of your skills.</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They could be biased towards wanting you to select their own subject!</a:t>
            </a:r>
          </a:p>
          <a:p>
            <a:pPr marL="0" lvl="0" indent="0">
              <a:buFont typeface="Symbol" panose="05050102010706020507" pitchFamily="18" charset="2"/>
              <a:buNone/>
            </a:pPr>
            <a:endParaRPr lang="en-GB" sz="1800" dirty="0">
              <a:effectLst/>
              <a:latin typeface="Times New Roman" panose="02020603050405020304" pitchFamily="18" charset="0"/>
              <a:ea typeface="Times New Roman" panose="02020603050405020304" pitchFamily="18" charset="0"/>
            </a:endParaRPr>
          </a:p>
          <a:p>
            <a:r>
              <a:rPr lang="en-GB" sz="1800" b="1" dirty="0">
                <a:solidFill>
                  <a:srgbClr val="000000"/>
                </a:solidFill>
                <a:effectLst/>
                <a:latin typeface="Open Sans" panose="020B0606030504020204" pitchFamily="34" charset="0"/>
                <a:ea typeface="Times New Roman" panose="02020603050405020304" pitchFamily="18" charset="0"/>
              </a:rPr>
              <a:t>Form tutor:</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They’ll have experience supporting students with their subject choices. They might know you well as a person (your skills, interests, career goals, etc.) </a:t>
            </a: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Depending on how much time they spend with you 1:1, they might not know about your career goals.*</a:t>
            </a:r>
          </a:p>
          <a:p>
            <a:pPr marL="0" marR="0" lvl="0" indent="0" algn="l" defTabSz="914400" rtl="0" eaLnBrk="1" fontAlgn="auto" latinLnBrk="0" hangingPunct="1">
              <a:lnSpc>
                <a:spcPct val="100000"/>
              </a:lnSpc>
              <a:spcBef>
                <a:spcPts val="0"/>
              </a:spcBef>
              <a:spcAft>
                <a:spcPts val="0"/>
              </a:spcAft>
              <a:buClrTx/>
              <a:buSzTx/>
              <a:buFont typeface="Symbol" panose="05050102010706020507" pitchFamily="18" charset="2"/>
              <a:buNone/>
              <a:tabLst/>
              <a:defRPr/>
            </a:pPr>
            <a:r>
              <a:rPr lang="en-GB" sz="1800" i="1" dirty="0">
                <a:solidFill>
                  <a:srgbClr val="000000"/>
                </a:solidFill>
                <a:effectLst/>
                <a:latin typeface="Open Sans" panose="020B0606030504020204" pitchFamily="34" charset="0"/>
                <a:ea typeface="Times New Roman" panose="02020603050405020304" pitchFamily="18" charset="0"/>
              </a:rPr>
              <a:t>*You can help them with this by creating Unifrog shortlists and favouring career / subject profiles. </a:t>
            </a:r>
          </a:p>
          <a:p>
            <a:pPr marL="0" lvl="0" indent="0">
              <a:buFont typeface="Symbol" panose="05050102010706020507" pitchFamily="18" charset="2"/>
              <a:buNone/>
            </a:pPr>
            <a:endParaRPr lang="en-GB" sz="1800" dirty="0">
              <a:effectLst/>
              <a:latin typeface="Times New Roman" panose="02020603050405020304" pitchFamily="18" charset="0"/>
              <a:ea typeface="Times New Roman" panose="02020603050405020304" pitchFamily="18" charset="0"/>
            </a:endParaRPr>
          </a:p>
          <a:p>
            <a:r>
              <a:rPr lang="en-GB" sz="1800" b="1" dirty="0">
                <a:solidFill>
                  <a:srgbClr val="000000"/>
                </a:solidFill>
                <a:effectLst/>
                <a:latin typeface="Open Sans" panose="020B0606030504020204" pitchFamily="34" charset="0"/>
                <a:ea typeface="Times New Roman" panose="02020603050405020304" pitchFamily="18" charset="0"/>
              </a:rPr>
              <a:t>Careers adviser:</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They’re trained to provide impartial advice. They’ll help you to make your own decision. They’ll have experience supporting students with their subject choices. They’ll be knowledgeable about how subjects link to future learning pathways and careers.</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Depending on how much time they’ve spent with you, they might not know you and your skills well.*</a:t>
            </a:r>
          </a:p>
          <a:p>
            <a:pPr marL="0" lvl="0" indent="0">
              <a:buFont typeface="Symbol" panose="05050102010706020507" pitchFamily="18" charset="2"/>
              <a:buNone/>
            </a:pPr>
            <a:r>
              <a:rPr lang="en-GB" sz="1800" i="1" dirty="0">
                <a:solidFill>
                  <a:srgbClr val="000000"/>
                </a:solidFill>
                <a:effectLst/>
                <a:latin typeface="Open Sans" panose="020B0606030504020204" pitchFamily="34" charset="0"/>
                <a:ea typeface="Times New Roman" panose="02020603050405020304" pitchFamily="18" charset="0"/>
              </a:rPr>
              <a:t>*You can help them with this by completing the Unifrog quizzes! </a:t>
            </a:r>
          </a:p>
          <a:p>
            <a:pPr marL="342900" lvl="0" indent="-342900">
              <a:buFont typeface="Symbol" panose="05050102010706020507" pitchFamily="18" charset="2"/>
              <a:buChar char=""/>
            </a:pPr>
            <a:endParaRPr lang="en-GB" sz="1800" dirty="0">
              <a:effectLst/>
              <a:latin typeface="Times New Roman" panose="02020603050405020304" pitchFamily="18" charset="0"/>
              <a:ea typeface="Times New Roman" panose="02020603050405020304" pitchFamily="18" charset="0"/>
            </a:endParaRPr>
          </a:p>
          <a:p>
            <a:r>
              <a:rPr lang="en-GB" sz="1800" b="1" dirty="0">
                <a:solidFill>
                  <a:srgbClr val="000000"/>
                </a:solidFill>
                <a:effectLst/>
                <a:latin typeface="Open Sans" panose="020B0606030504020204" pitchFamily="34" charset="0"/>
                <a:ea typeface="Times New Roman" panose="02020603050405020304" pitchFamily="18" charset="0"/>
              </a:rPr>
              <a:t>Friend:</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They’ll probably be going through the same decision-making process as you. </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Their skills, interests, and career goals will likely be different to your own. Just because they want to study a subject, it doesn’t necessarily mean that you would enjoy it too. </a:t>
            </a:r>
          </a:p>
          <a:p>
            <a:pPr marL="342900" lvl="0" indent="-342900">
              <a:buFont typeface="Symbol" panose="05050102010706020507" pitchFamily="18" charset="2"/>
              <a:buChar char=""/>
            </a:pPr>
            <a:endParaRPr lang="en-GB" sz="1800" dirty="0">
              <a:effectLst/>
              <a:latin typeface="Times New Roman" panose="02020603050405020304" pitchFamily="18" charset="0"/>
              <a:ea typeface="Times New Roman" panose="02020603050405020304" pitchFamily="18" charset="0"/>
            </a:endParaRPr>
          </a:p>
          <a:p>
            <a:r>
              <a:rPr lang="en-GB" sz="1800" b="1" dirty="0">
                <a:solidFill>
                  <a:srgbClr val="000000"/>
                </a:solidFill>
                <a:effectLst/>
                <a:latin typeface="Open Sans" panose="020B0606030504020204" pitchFamily="34" charset="0"/>
                <a:ea typeface="Times New Roman" panose="02020603050405020304" pitchFamily="18" charset="0"/>
              </a:rPr>
              <a:t>Parent / carer:</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They’ll be able to share information about the subjects they chose when they were at school and whether they enjoyed them or not. They likely know you and your skills well. </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Their skills, interests, and career goals will likely be different to your own. There may be conflict between your career goals and what they’d like you to do. Different subjects may be on offer now compared to when they were at school.</a:t>
            </a:r>
            <a:endParaRPr lang="en-GB" sz="1800" dirty="0">
              <a:effectLst/>
              <a:latin typeface="Times New Roman" panose="02020603050405020304" pitchFamily="18" charset="0"/>
              <a:ea typeface="Times New Roman" panose="02020603050405020304" pitchFamily="18" charset="0"/>
            </a:endParaRPr>
          </a:p>
          <a:p>
            <a:endParaRPr lang="en-GB" sz="1800" dirty="0">
              <a:effectLst/>
              <a:latin typeface="Times New Roman" panose="02020603050405020304" pitchFamily="18" charset="0"/>
              <a:ea typeface="Times New Roman" panose="02020603050405020304" pitchFamily="18" charset="0"/>
            </a:endParaRPr>
          </a:p>
          <a:p>
            <a:r>
              <a:rPr lang="en-GB" sz="1800" b="1" dirty="0">
                <a:solidFill>
                  <a:srgbClr val="000000"/>
                </a:solidFill>
                <a:effectLst/>
                <a:latin typeface="Open Sans" panose="020B0606030504020204" pitchFamily="34" charset="0"/>
                <a:ea typeface="Times New Roman" panose="02020603050405020304" pitchFamily="18" charset="0"/>
              </a:rPr>
              <a:t>Older sibling: </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They might be useful because they may have recently experienced the same subject selection process as you. They’ll be able to share information about the subjects they chose and whether they enjoyed them or not.</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They might not be useful because their skills, interests, and career goals will likely be different to your own. Just because they enjoyed studying a subject, it doesn’t necessarily mean that you would enjoy it too. Depending on their age, different subjects may be on offer now compared to when they were at school.</a:t>
            </a:r>
            <a:endParaRPr lang="en-GB" sz="1800" dirty="0">
              <a:effectLst/>
              <a:latin typeface="Times New Roman" panose="02020603050405020304" pitchFamily="18" charset="0"/>
              <a:ea typeface="Times New Roman" panose="02020603050405020304" pitchFamily="18" charset="0"/>
            </a:endParaRPr>
          </a:p>
          <a:p>
            <a:endParaRPr lang="en-GB" sz="1800" dirty="0">
              <a:solidFill>
                <a:srgbClr val="000000"/>
              </a:solidFill>
              <a:effectLst/>
              <a:latin typeface="Open Sans" panose="020B0606030504020204" pitchFamily="34"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61377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Show students the example, before returning to the task instructions on the previous slide.</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8168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highlight>
                  <a:srgbClr val="00FF00"/>
                </a:highlight>
                <a:latin typeface="Open Sans" panose="020B0606030504020204" pitchFamily="34" charset="0"/>
                <a:ea typeface="Times New Roman" panose="02020603050405020304" pitchFamily="18" charset="0"/>
              </a:rPr>
              <a:t>Teacher’s notes:</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highlight>
                  <a:srgbClr val="00FF00"/>
                </a:highligh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u="sng" dirty="0">
                <a:solidFill>
                  <a:srgbClr val="000000"/>
                </a:solidFill>
                <a:effectLst/>
                <a:highlight>
                  <a:srgbClr val="00FF00"/>
                </a:highlight>
                <a:latin typeface="Open Sans" panose="020B0606030504020204" pitchFamily="34" charset="0"/>
                <a:ea typeface="Times New Roman" panose="02020603050405020304" pitchFamily="18" charset="0"/>
              </a:rPr>
              <a:t>Prompt questions:</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highlight>
                  <a:srgbClr val="00FF00"/>
                </a:highlight>
                <a:latin typeface="Open Sans" panose="020B0606030504020204" pitchFamily="34" charset="0"/>
                <a:ea typeface="Times New Roman" panose="02020603050405020304" pitchFamily="18" charset="0"/>
              </a:rPr>
              <a:t>Which subjects require creativity?</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highlight>
                  <a:srgbClr val="00FF00"/>
                </a:highlight>
                <a:latin typeface="Open Sans" panose="020B0606030504020204" pitchFamily="34" charset="0"/>
                <a:ea typeface="Times New Roman" panose="02020603050405020304" pitchFamily="18" charset="0"/>
              </a:rPr>
              <a:t>Which subjects do you think might involve practical assessments?</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highlight>
                  <a:srgbClr val="00FF00"/>
                </a:highlight>
                <a:latin typeface="Open Sans" panose="020B0606030504020204" pitchFamily="34" charset="0"/>
                <a:ea typeface="Times New Roman" panose="02020603050405020304" pitchFamily="18" charset="0"/>
              </a:rPr>
              <a:t>Which subjects relate to the performing arts career sector?</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highlight>
                  <a:srgbClr val="00FF00"/>
                </a:highligh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u="sng" dirty="0">
                <a:solidFill>
                  <a:srgbClr val="000000"/>
                </a:solidFill>
                <a:effectLst/>
                <a:highlight>
                  <a:srgbClr val="00FF00"/>
                </a:highlight>
                <a:latin typeface="Open Sans" panose="020B0606030504020204" pitchFamily="34" charset="0"/>
                <a:ea typeface="Times New Roman" panose="02020603050405020304" pitchFamily="18" charset="0"/>
              </a:rPr>
              <a:t>Suggested answers:</a:t>
            </a:r>
            <a:endParaRPr lang="en-GB" sz="1800" dirty="0">
              <a:effectLst/>
              <a:latin typeface="Times New Roman" panose="02020603050405020304" pitchFamily="18" charset="0"/>
              <a:ea typeface="Times New Roman" panose="02020603050405020304" pitchFamily="18" charset="0"/>
            </a:endParaRPr>
          </a:p>
          <a:p>
            <a:pPr marL="285750" indent="-285750">
              <a:buFont typeface="Arial" panose="020B0604020202020204" pitchFamily="34" charset="0"/>
              <a:buChar char="•"/>
            </a:pPr>
            <a:r>
              <a:rPr lang="en-GB" sz="1800" dirty="0">
                <a:solidFill>
                  <a:srgbClr val="000000"/>
                </a:solidFill>
                <a:effectLst/>
                <a:highlight>
                  <a:srgbClr val="00FF00"/>
                </a:highlight>
                <a:latin typeface="Open Sans" panose="020B0606030504020204" pitchFamily="34" charset="0"/>
                <a:ea typeface="Times New Roman" panose="02020603050405020304" pitchFamily="18" charset="0"/>
              </a:rPr>
              <a:t>Dance</a:t>
            </a:r>
            <a:endParaRPr lang="en-GB" sz="1800" dirty="0">
              <a:effectLst/>
              <a:latin typeface="Times New Roman" panose="02020603050405020304" pitchFamily="18" charset="0"/>
              <a:ea typeface="Times New Roman" panose="02020603050405020304" pitchFamily="18" charset="0"/>
            </a:endParaRPr>
          </a:p>
          <a:p>
            <a:pPr marL="285750" indent="-285750">
              <a:buFont typeface="Arial" panose="020B0604020202020204" pitchFamily="34" charset="0"/>
              <a:buChar char="•"/>
            </a:pPr>
            <a:r>
              <a:rPr lang="en-GB" sz="1800" dirty="0">
                <a:solidFill>
                  <a:srgbClr val="000000"/>
                </a:solidFill>
                <a:effectLst/>
                <a:highlight>
                  <a:srgbClr val="00FF00"/>
                </a:highlight>
                <a:latin typeface="Open Sans" panose="020B0606030504020204" pitchFamily="34" charset="0"/>
                <a:ea typeface="Times New Roman" panose="02020603050405020304" pitchFamily="18" charset="0"/>
              </a:rPr>
              <a:t>Music</a:t>
            </a:r>
            <a:endParaRPr lang="en-GB" sz="1800" dirty="0">
              <a:effectLst/>
              <a:latin typeface="Times New Roman" panose="02020603050405020304" pitchFamily="18" charset="0"/>
              <a:ea typeface="Times New Roman" panose="02020603050405020304" pitchFamily="18" charset="0"/>
            </a:endParaRPr>
          </a:p>
          <a:p>
            <a:pPr marL="285750" indent="-285750">
              <a:buFont typeface="Arial" panose="020B0604020202020204" pitchFamily="34" charset="0"/>
              <a:buChar char="•"/>
            </a:pPr>
            <a:r>
              <a:rPr lang="en-GB" sz="1800" dirty="0">
                <a:solidFill>
                  <a:srgbClr val="000000"/>
                </a:solidFill>
                <a:effectLst/>
                <a:highlight>
                  <a:srgbClr val="00FF00"/>
                </a:highlight>
                <a:latin typeface="Open Sans" panose="020B0606030504020204" pitchFamily="34" charset="0"/>
                <a:ea typeface="Times New Roman" panose="02020603050405020304" pitchFamily="18" charset="0"/>
              </a:rPr>
              <a:t>Drama</a:t>
            </a:r>
            <a:endParaRPr lang="en-GB" sz="1800" dirty="0">
              <a:effectLst/>
              <a:latin typeface="Times New Roman" panose="02020603050405020304" pitchFamily="18" charset="0"/>
              <a:ea typeface="Times New Roman" panose="02020603050405020304" pitchFamily="18" charset="0"/>
            </a:endParaRPr>
          </a:p>
          <a:p>
            <a:pPr marL="285750" indent="-285750">
              <a:buFont typeface="Arial" panose="020B0604020202020204" pitchFamily="34" charset="0"/>
              <a:buChar char="•"/>
            </a:pPr>
            <a:r>
              <a:rPr lang="en-GB" sz="1800" dirty="0">
                <a:solidFill>
                  <a:srgbClr val="000000"/>
                </a:solidFill>
                <a:effectLst/>
                <a:highlight>
                  <a:srgbClr val="00FF00"/>
                </a:highlight>
                <a:latin typeface="Open Sans" panose="020B0606030504020204" pitchFamily="34" charset="0"/>
                <a:ea typeface="Times New Roman" panose="02020603050405020304" pitchFamily="18" charset="0"/>
              </a:rPr>
              <a:t>Media studies</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u="sng" dirty="0">
                <a:solidFill>
                  <a:srgbClr val="000000"/>
                </a:solidFill>
                <a:effectLst/>
                <a:highlight>
                  <a:srgbClr val="00FF00"/>
                </a:highlight>
                <a:latin typeface="Open Sans" panose="020B0606030504020204" pitchFamily="34" charset="0"/>
                <a:ea typeface="Times New Roman" panose="02020603050405020304" pitchFamily="18" charset="0"/>
              </a:rPr>
              <a:t>Stretching questions:</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highlight>
                  <a:srgbClr val="00FF00"/>
                </a:highlight>
                <a:latin typeface="Open Sans" panose="020B0606030504020204" pitchFamily="34" charset="0"/>
                <a:ea typeface="Times New Roman" panose="02020603050405020304" pitchFamily="18" charset="0"/>
              </a:rPr>
              <a:t>Why is it important to consider your skills whilst choosing subjects?</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highlight>
                  <a:srgbClr val="00FF00"/>
                </a:highlight>
                <a:latin typeface="Open Sans" panose="020B0606030504020204" pitchFamily="34" charset="0"/>
                <a:ea typeface="Times New Roman" panose="02020603050405020304" pitchFamily="18" charset="0"/>
              </a:rPr>
              <a:t>Why is it important to consider the way you like to learn / be assessed whilst choosing subjects?</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highlight>
                  <a:srgbClr val="00FF00"/>
                </a:highlight>
                <a:latin typeface="Open Sans" panose="020B0606030504020204" pitchFamily="34" charset="0"/>
                <a:ea typeface="Times New Roman" panose="02020603050405020304" pitchFamily="18" charset="0"/>
              </a:rPr>
              <a:t>Why is it important to consider your career goals whilst choosing subjects?</a:t>
            </a:r>
            <a:endParaRPr lang="en-GB" sz="1800" dirty="0">
              <a:effectLst/>
              <a:latin typeface="Times New Roman" panose="02020603050405020304" pitchFamily="18" charset="0"/>
              <a:ea typeface="Times New Roman" panose="02020603050405020304" pitchFamily="18" charset="0"/>
            </a:endParaRPr>
          </a:p>
          <a:p>
            <a:endParaRPr lang="en-GB" sz="1800" dirty="0">
              <a:solidFill>
                <a:srgbClr val="000000"/>
              </a:solidFill>
              <a:effectLst/>
              <a:latin typeface="Open Sans" panose="020B0606030504020204" pitchFamily="34"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197601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The purpose of this activity is to get students to think about the importance of considering reserve subjects, alongside their main choices. </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The activity also allows students to reflect on other ways they can pursue an interest if they are unable to study the subject at school.</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u="sng" dirty="0">
                <a:solidFill>
                  <a:srgbClr val="000000"/>
                </a:solidFill>
                <a:effectLst/>
                <a:latin typeface="Open Sans" panose="020B0606030504020204" pitchFamily="34" charset="0"/>
                <a:ea typeface="Times New Roman" panose="02020603050405020304" pitchFamily="18" charset="0"/>
              </a:rPr>
              <a:t>Suggested answers:</a:t>
            </a:r>
            <a:endParaRPr lang="en-GB" sz="1800" dirty="0">
              <a:effectLst/>
              <a:latin typeface="Times New Roman" panose="02020603050405020304" pitchFamily="18" charset="0"/>
              <a:ea typeface="Times New Roman" panose="02020603050405020304" pitchFamily="18" charset="0"/>
            </a:endParaRPr>
          </a:p>
          <a:p>
            <a:pPr marL="342900" lvl="0" indent="-342900">
              <a:buFont typeface="+mj-lt"/>
              <a:buAutoNum type="arabicPeriod"/>
            </a:pPr>
            <a:r>
              <a:rPr lang="en-GB" sz="1800" b="1" dirty="0">
                <a:solidFill>
                  <a:srgbClr val="000000"/>
                </a:solidFill>
                <a:effectLst/>
                <a:latin typeface="Open Sans" panose="020B0606030504020204" pitchFamily="34" charset="0"/>
                <a:ea typeface="Times New Roman" panose="02020603050405020304" pitchFamily="18" charset="0"/>
              </a:rPr>
              <a:t>Reasons to prepare ‘reserve’ subject choices:</a:t>
            </a:r>
            <a:endParaRPr lang="en-GB" sz="1800" b="1"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Changing your mind about your main choices</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 timetable means your choices clash</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Your main subjects are oversubscribed</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There are entry requirements you don’t fulfil</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Subjects get removed from the timetable</a:t>
            </a:r>
            <a:endParaRPr lang="en-GB" sz="1800" dirty="0">
              <a:effectLst/>
              <a:latin typeface="Times New Roman" panose="02020603050405020304" pitchFamily="18" charset="0"/>
              <a:ea typeface="Times New Roman" panose="02020603050405020304" pitchFamily="18" charset="0"/>
            </a:endParaRPr>
          </a:p>
          <a:p>
            <a:endParaRPr lang="en-GB" sz="1800" dirty="0">
              <a:solidFill>
                <a:srgbClr val="000000"/>
              </a:solidFill>
              <a:effectLst/>
              <a:latin typeface="Open Sans" panose="020B0606030504020204" pitchFamily="34"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217485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The purpose of this activity is to get students to think about the importance of considering reserve subjects, alongside their main choices. </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The activity also allows students to reflect on other ways they can pursue an interest if they are unable to study the subject at school.</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 </a:t>
            </a:r>
            <a:endParaRPr lang="en-GB" sz="1800" dirty="0">
              <a:effectLst/>
              <a:latin typeface="Times New Roman" panose="02020603050405020304" pitchFamily="18" charset="0"/>
              <a:ea typeface="Times New Roman" panose="02020603050405020304" pitchFamily="18" charset="0"/>
            </a:endParaRPr>
          </a:p>
          <a:p>
            <a:r>
              <a:rPr lang="en-GB" sz="1800" u="sng" dirty="0">
                <a:solidFill>
                  <a:srgbClr val="000000"/>
                </a:solidFill>
                <a:effectLst/>
                <a:latin typeface="Open Sans" panose="020B0606030504020204" pitchFamily="34" charset="0"/>
                <a:ea typeface="Times New Roman" panose="02020603050405020304" pitchFamily="18" charset="0"/>
              </a:rPr>
              <a:t>Suggested answers:</a:t>
            </a:r>
            <a:endParaRPr lang="en-GB" sz="1800" dirty="0">
              <a:effectLst/>
              <a:latin typeface="Times New Roman" panose="02020603050405020304" pitchFamily="18" charset="0"/>
              <a:ea typeface="Times New Roman" panose="02020603050405020304" pitchFamily="18" charset="0"/>
            </a:endParaRPr>
          </a:p>
          <a:p>
            <a:pPr marL="342900" lvl="0" indent="-342900">
              <a:buFont typeface="+mj-lt"/>
              <a:buAutoNum type="arabicPeriod" startAt="2"/>
            </a:pPr>
            <a:r>
              <a:rPr lang="en-GB" sz="1800" b="1" dirty="0">
                <a:solidFill>
                  <a:srgbClr val="000000"/>
                </a:solidFill>
                <a:effectLst/>
                <a:latin typeface="Open Sans" panose="020B0606030504020204" pitchFamily="34" charset="0"/>
                <a:ea typeface="Times New Roman" panose="02020603050405020304" pitchFamily="18" charset="0"/>
              </a:rPr>
              <a:t>Other ways to pursue music:</a:t>
            </a:r>
            <a:endParaRPr lang="en-GB" sz="1800" b="1"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Joining any extracurricular music clubs at school or outside of school</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Starting/joining a band</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Having music tutoring lessons</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Gaining music qualifications outside of school</a:t>
            </a:r>
            <a:endParaRPr lang="en-GB" sz="1800" dirty="0">
              <a:effectLst/>
              <a:latin typeface="Times New Roman" panose="02020603050405020304" pitchFamily="18" charset="0"/>
              <a:ea typeface="Times New Roman" panose="02020603050405020304" pitchFamily="18" charset="0"/>
            </a:endParaRPr>
          </a:p>
          <a:p>
            <a:pPr marL="342900" lvl="0" indent="-342900">
              <a:buFont typeface="Symbol" panose="05050102010706020507" pitchFamily="18" charset="2"/>
              <a:buChar char=""/>
            </a:pPr>
            <a:r>
              <a:rPr lang="en-GB" sz="1800" dirty="0">
                <a:solidFill>
                  <a:srgbClr val="000000"/>
                </a:solidFill>
                <a:effectLst/>
                <a:latin typeface="Open Sans" panose="020B0606030504020204" pitchFamily="34" charset="0"/>
                <a:ea typeface="Times New Roman" panose="02020603050405020304" pitchFamily="18" charset="0"/>
              </a:rPr>
              <a:t>Completing music-related MOOCs</a:t>
            </a:r>
            <a:endParaRPr lang="en-GB" sz="1800" dirty="0">
              <a:effectLst/>
              <a:latin typeface="Times New Roman" panose="02020603050405020304" pitchFamily="18" charset="0"/>
              <a:ea typeface="Times New Roman" panose="02020603050405020304" pitchFamily="18" charset="0"/>
            </a:endParaRPr>
          </a:p>
          <a:p>
            <a:endParaRPr lang="en-GB" sz="1800" dirty="0">
              <a:solidFill>
                <a:srgbClr val="000000"/>
              </a:solidFill>
              <a:effectLst/>
              <a:latin typeface="Open Sans" panose="020B0606030504020204" pitchFamily="34"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577728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u="sng" dirty="0">
                <a:solidFill>
                  <a:srgbClr val="000000"/>
                </a:solidFill>
                <a:effectLst/>
                <a:latin typeface="Open Sans" panose="020B0606030504020204" pitchFamily="34" charset="0"/>
                <a:ea typeface="Times New Roman" panose="02020603050405020304" pitchFamily="18" charset="0"/>
              </a:rPr>
              <a:t>Teacher’s notes:</a:t>
            </a:r>
            <a:endParaRPr lang="en-GB" sz="1800" dirty="0">
              <a:effectLst/>
              <a:latin typeface="Times New Roman" panose="02020603050405020304" pitchFamily="18" charset="0"/>
              <a:ea typeface="Times New Roman" panose="02020603050405020304" pitchFamily="18" charset="0"/>
            </a:endParaRPr>
          </a:p>
          <a:p>
            <a:r>
              <a:rPr lang="en-GB" sz="1800" dirty="0">
                <a:solidFill>
                  <a:srgbClr val="000000"/>
                </a:solidFill>
                <a:effectLst/>
                <a:latin typeface="Open Sans" panose="020B0606030504020204" pitchFamily="34" charset="0"/>
                <a:ea typeface="Times New Roman" panose="02020603050405020304" pitchFamily="18" charset="0"/>
              </a:rPr>
              <a:t>Encourage students to select option A, B, or C.</a:t>
            </a:r>
          </a:p>
          <a:p>
            <a:pPr marL="0" indent="0">
              <a:buFont typeface="Arial" panose="020B0604020202020204" pitchFamily="34" charset="0"/>
              <a:buNone/>
            </a:pPr>
            <a:endParaRPr lang="en-GB" sz="1800" b="0" u="none" dirty="0"/>
          </a:p>
          <a:p>
            <a:pPr marL="0" indent="0">
              <a:buFont typeface="Arial" panose="020B0604020202020204" pitchFamily="34" charset="0"/>
              <a:buNone/>
            </a:pPr>
            <a:r>
              <a:rPr lang="en-GB" sz="1800" b="0" u="none" dirty="0"/>
              <a:t>Instructions follow on the next slide.</a:t>
            </a:r>
          </a:p>
          <a:p>
            <a:pPr marL="0" indent="0">
              <a:buFont typeface="Arial" panose="020B0604020202020204" pitchFamily="34" charset="0"/>
              <a:buNone/>
            </a:pPr>
            <a:endParaRPr lang="en-GB" sz="1800" b="0" u="none" dirty="0"/>
          </a:p>
          <a:p>
            <a:endParaRPr lang="en-GB" sz="1800" dirty="0">
              <a:solidFill>
                <a:srgbClr val="000000"/>
              </a:solidFill>
              <a:effectLst/>
              <a:latin typeface="Open Sans" panose="020B0606030504020204" pitchFamily="34" charset="0"/>
              <a:ea typeface="Times New Roman" panose="02020603050405020304" pitchFamily="18" charset="0"/>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0323D7-8D74-402A-B74C-D1093F83EA20}"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956403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BC19E-6003-405A-A598-FF69F0384AE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731039A-6193-463B-84BB-4B932160A1A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3AF0C71-6325-4293-8E43-F245DD14860D}"/>
              </a:ext>
            </a:extLst>
          </p:cNvPr>
          <p:cNvSpPr>
            <a:spLocks noGrp="1"/>
          </p:cNvSpPr>
          <p:nvPr>
            <p:ph type="dt" sz="half" idx="10"/>
          </p:nvPr>
        </p:nvSpPr>
        <p:spPr/>
        <p:txBody>
          <a:bodyPr/>
          <a:lstStyle/>
          <a:p>
            <a:fld id="{AB4B2DD0-4293-4F28-94DA-A75E96E66086}" type="datetimeFigureOut">
              <a:rPr lang="en-GB" smtClean="0"/>
              <a:t>27/04/2026</a:t>
            </a:fld>
            <a:endParaRPr lang="en-GB"/>
          </a:p>
        </p:txBody>
      </p:sp>
      <p:sp>
        <p:nvSpPr>
          <p:cNvPr id="5" name="Footer Placeholder 4">
            <a:extLst>
              <a:ext uri="{FF2B5EF4-FFF2-40B4-BE49-F238E27FC236}">
                <a16:creationId xmlns:a16="http://schemas.microsoft.com/office/drawing/2014/main" id="{DAD74499-BDB3-4097-9E62-53DB86DFD65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D94D520-AFEA-4F8F-A8D8-21CE23D44BA5}"/>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3642049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BFE77-9662-4B2F-BB26-D327B04F46D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5495FED-715B-449F-8F23-800E5F9D07D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BCFEA6-2B01-43E8-BEA3-8CA92CC57A85}"/>
              </a:ext>
            </a:extLst>
          </p:cNvPr>
          <p:cNvSpPr>
            <a:spLocks noGrp="1"/>
          </p:cNvSpPr>
          <p:nvPr>
            <p:ph type="dt" sz="half" idx="10"/>
          </p:nvPr>
        </p:nvSpPr>
        <p:spPr/>
        <p:txBody>
          <a:bodyPr/>
          <a:lstStyle/>
          <a:p>
            <a:fld id="{AB4B2DD0-4293-4F28-94DA-A75E96E66086}" type="datetimeFigureOut">
              <a:rPr lang="en-GB" smtClean="0"/>
              <a:t>27/04/2026</a:t>
            </a:fld>
            <a:endParaRPr lang="en-GB"/>
          </a:p>
        </p:txBody>
      </p:sp>
      <p:sp>
        <p:nvSpPr>
          <p:cNvPr id="5" name="Footer Placeholder 4">
            <a:extLst>
              <a:ext uri="{FF2B5EF4-FFF2-40B4-BE49-F238E27FC236}">
                <a16:creationId xmlns:a16="http://schemas.microsoft.com/office/drawing/2014/main" id="{08167B90-6C8E-41BB-A405-EB195BC99D5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7C8EBF-98A6-4AAF-BB2D-C6408CEB0173}"/>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3448394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37E769C-4D08-4C2E-B0D3-8DD3C98C5BD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ADE806F-B0E8-43A1-BCBB-CF13C123D54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B9B579C-6B3D-4C32-92D0-A60D1B4C2E87}"/>
              </a:ext>
            </a:extLst>
          </p:cNvPr>
          <p:cNvSpPr>
            <a:spLocks noGrp="1"/>
          </p:cNvSpPr>
          <p:nvPr>
            <p:ph type="dt" sz="half" idx="10"/>
          </p:nvPr>
        </p:nvSpPr>
        <p:spPr/>
        <p:txBody>
          <a:bodyPr/>
          <a:lstStyle/>
          <a:p>
            <a:fld id="{AB4B2DD0-4293-4F28-94DA-A75E96E66086}" type="datetimeFigureOut">
              <a:rPr lang="en-GB" smtClean="0"/>
              <a:t>27/04/2026</a:t>
            </a:fld>
            <a:endParaRPr lang="en-GB"/>
          </a:p>
        </p:txBody>
      </p:sp>
      <p:sp>
        <p:nvSpPr>
          <p:cNvPr id="5" name="Footer Placeholder 4">
            <a:extLst>
              <a:ext uri="{FF2B5EF4-FFF2-40B4-BE49-F238E27FC236}">
                <a16:creationId xmlns:a16="http://schemas.microsoft.com/office/drawing/2014/main" id="{B978726E-216C-4E7F-8DD6-50DCFAEA85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B61157A-9CF1-442D-BACC-54E3584D3563}"/>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20185332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E08DF-9874-AAA6-572C-B7927862F2F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5E41E44-FD6F-FC2D-AB16-96C572D448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F2E74EE-7CF9-DE2B-1710-AEA19F1FC593}"/>
              </a:ext>
            </a:extLst>
          </p:cNvPr>
          <p:cNvSpPr>
            <a:spLocks noGrp="1"/>
          </p:cNvSpPr>
          <p:nvPr>
            <p:ph type="dt" sz="half" idx="10"/>
          </p:nvPr>
        </p:nvSpPr>
        <p:spPr/>
        <p:txBody>
          <a:bodyPr/>
          <a:lstStyle/>
          <a:p>
            <a:fld id="{5839EDA7-5F76-42CD-A89E-668EA6A67FC8}" type="datetimeFigureOut">
              <a:rPr lang="en-GB" smtClean="0"/>
              <a:t>27/04/2026</a:t>
            </a:fld>
            <a:endParaRPr lang="en-GB"/>
          </a:p>
        </p:txBody>
      </p:sp>
      <p:sp>
        <p:nvSpPr>
          <p:cNvPr id="5" name="Footer Placeholder 4">
            <a:extLst>
              <a:ext uri="{FF2B5EF4-FFF2-40B4-BE49-F238E27FC236}">
                <a16:creationId xmlns:a16="http://schemas.microsoft.com/office/drawing/2014/main" id="{9B8C9CB7-6A14-9B64-4012-E9EFB2F768F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708A3FB-158A-BE24-527D-C72AAD985447}"/>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17284189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BB6AE-9D41-9E7A-31A7-2657EFFD3AB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7078962-E545-180B-3D94-F80C39152B5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E80B8BC-8468-EC5A-77F3-6C1CC25136A8}"/>
              </a:ext>
            </a:extLst>
          </p:cNvPr>
          <p:cNvSpPr>
            <a:spLocks noGrp="1"/>
          </p:cNvSpPr>
          <p:nvPr>
            <p:ph type="dt" sz="half" idx="10"/>
          </p:nvPr>
        </p:nvSpPr>
        <p:spPr/>
        <p:txBody>
          <a:bodyPr/>
          <a:lstStyle/>
          <a:p>
            <a:fld id="{5839EDA7-5F76-42CD-A89E-668EA6A67FC8}" type="datetimeFigureOut">
              <a:rPr lang="en-GB" smtClean="0"/>
              <a:t>27/04/2026</a:t>
            </a:fld>
            <a:endParaRPr lang="en-GB"/>
          </a:p>
        </p:txBody>
      </p:sp>
      <p:sp>
        <p:nvSpPr>
          <p:cNvPr id="5" name="Footer Placeholder 4">
            <a:extLst>
              <a:ext uri="{FF2B5EF4-FFF2-40B4-BE49-F238E27FC236}">
                <a16:creationId xmlns:a16="http://schemas.microsoft.com/office/drawing/2014/main" id="{DAB39C98-AC47-83F1-F9E2-38A7E4C862C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DB8DB97-1537-ACEC-14C4-E70CE8CF99B0}"/>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29244392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B742D5-158A-2B59-8DE0-7543FDBF72C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E81E45B-2D26-D871-3531-6C1B61477BA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AA524F7-A4F6-4EDE-77D4-3B7F5BDBF3E6}"/>
              </a:ext>
            </a:extLst>
          </p:cNvPr>
          <p:cNvSpPr>
            <a:spLocks noGrp="1"/>
          </p:cNvSpPr>
          <p:nvPr>
            <p:ph type="dt" sz="half" idx="10"/>
          </p:nvPr>
        </p:nvSpPr>
        <p:spPr/>
        <p:txBody>
          <a:bodyPr/>
          <a:lstStyle/>
          <a:p>
            <a:fld id="{5839EDA7-5F76-42CD-A89E-668EA6A67FC8}" type="datetimeFigureOut">
              <a:rPr lang="en-GB" smtClean="0"/>
              <a:t>27/04/2026</a:t>
            </a:fld>
            <a:endParaRPr lang="en-GB"/>
          </a:p>
        </p:txBody>
      </p:sp>
      <p:sp>
        <p:nvSpPr>
          <p:cNvPr id="5" name="Footer Placeholder 4">
            <a:extLst>
              <a:ext uri="{FF2B5EF4-FFF2-40B4-BE49-F238E27FC236}">
                <a16:creationId xmlns:a16="http://schemas.microsoft.com/office/drawing/2014/main" id="{1895E38A-F9AF-A484-5998-7A277F85DB7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A917619-8A97-8AC1-59A9-0AD68163EA3F}"/>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37299711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22F5E-5FF3-E5FE-35AB-4AFD14911EE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996F80D-E935-923A-3DE3-6036FE1D51C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B411514-F9BC-6B15-668B-E1D9CE9FF11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3794110B-F1F1-595D-CB0F-9D94439CA80A}"/>
              </a:ext>
            </a:extLst>
          </p:cNvPr>
          <p:cNvSpPr>
            <a:spLocks noGrp="1"/>
          </p:cNvSpPr>
          <p:nvPr>
            <p:ph type="dt" sz="half" idx="10"/>
          </p:nvPr>
        </p:nvSpPr>
        <p:spPr/>
        <p:txBody>
          <a:bodyPr/>
          <a:lstStyle/>
          <a:p>
            <a:fld id="{5839EDA7-5F76-42CD-A89E-668EA6A67FC8}" type="datetimeFigureOut">
              <a:rPr lang="en-GB" smtClean="0"/>
              <a:t>27/04/2026</a:t>
            </a:fld>
            <a:endParaRPr lang="en-GB"/>
          </a:p>
        </p:txBody>
      </p:sp>
      <p:sp>
        <p:nvSpPr>
          <p:cNvPr id="6" name="Footer Placeholder 5">
            <a:extLst>
              <a:ext uri="{FF2B5EF4-FFF2-40B4-BE49-F238E27FC236}">
                <a16:creationId xmlns:a16="http://schemas.microsoft.com/office/drawing/2014/main" id="{A14DD78F-91CB-CDBE-AD4A-CBA1394F0D3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4243F7-9492-4CA5-0015-DEB28768FD64}"/>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173661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1235A-3AC0-92CC-11DD-FE2C5318E13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4938AF3-CAAF-CD46-39F0-E98DAE1A09D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54BF749-9483-8768-70F5-20C1C7270A7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CED27B4-F975-F272-2D99-1537690BEA4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176F635-2D5C-5E63-C39B-733517BB307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80C628A-236F-5DC0-3588-2531F57D7752}"/>
              </a:ext>
            </a:extLst>
          </p:cNvPr>
          <p:cNvSpPr>
            <a:spLocks noGrp="1"/>
          </p:cNvSpPr>
          <p:nvPr>
            <p:ph type="dt" sz="half" idx="10"/>
          </p:nvPr>
        </p:nvSpPr>
        <p:spPr/>
        <p:txBody>
          <a:bodyPr/>
          <a:lstStyle/>
          <a:p>
            <a:fld id="{5839EDA7-5F76-42CD-A89E-668EA6A67FC8}" type="datetimeFigureOut">
              <a:rPr lang="en-GB" smtClean="0"/>
              <a:t>27/04/2026</a:t>
            </a:fld>
            <a:endParaRPr lang="en-GB"/>
          </a:p>
        </p:txBody>
      </p:sp>
      <p:sp>
        <p:nvSpPr>
          <p:cNvPr id="8" name="Footer Placeholder 7">
            <a:extLst>
              <a:ext uri="{FF2B5EF4-FFF2-40B4-BE49-F238E27FC236}">
                <a16:creationId xmlns:a16="http://schemas.microsoft.com/office/drawing/2014/main" id="{D604F036-4D44-FF76-6345-D8E80DBB0E7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0C88915-8C28-C7F5-D249-28163AB58D03}"/>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28083097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CC78E0-57C7-A50C-B18C-F580F169B4C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80AB1FC-1DE1-F65F-63AF-941687C9B189}"/>
              </a:ext>
            </a:extLst>
          </p:cNvPr>
          <p:cNvSpPr>
            <a:spLocks noGrp="1"/>
          </p:cNvSpPr>
          <p:nvPr>
            <p:ph type="dt" sz="half" idx="10"/>
          </p:nvPr>
        </p:nvSpPr>
        <p:spPr/>
        <p:txBody>
          <a:bodyPr/>
          <a:lstStyle/>
          <a:p>
            <a:fld id="{5839EDA7-5F76-42CD-A89E-668EA6A67FC8}" type="datetimeFigureOut">
              <a:rPr lang="en-GB" smtClean="0"/>
              <a:t>27/04/2026</a:t>
            </a:fld>
            <a:endParaRPr lang="en-GB"/>
          </a:p>
        </p:txBody>
      </p:sp>
      <p:sp>
        <p:nvSpPr>
          <p:cNvPr id="4" name="Footer Placeholder 3">
            <a:extLst>
              <a:ext uri="{FF2B5EF4-FFF2-40B4-BE49-F238E27FC236}">
                <a16:creationId xmlns:a16="http://schemas.microsoft.com/office/drawing/2014/main" id="{C8CF4F26-8CC6-C00B-D33B-0BE7F217093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1C50F7F-2880-95C1-DDFB-43FE7121279A}"/>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12410772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0D6E5D-68AE-FC43-1FF6-5FEFE3AEA371}"/>
              </a:ext>
            </a:extLst>
          </p:cNvPr>
          <p:cNvSpPr>
            <a:spLocks noGrp="1"/>
          </p:cNvSpPr>
          <p:nvPr>
            <p:ph type="dt" sz="half" idx="10"/>
          </p:nvPr>
        </p:nvSpPr>
        <p:spPr/>
        <p:txBody>
          <a:bodyPr/>
          <a:lstStyle/>
          <a:p>
            <a:fld id="{5839EDA7-5F76-42CD-A89E-668EA6A67FC8}" type="datetimeFigureOut">
              <a:rPr lang="en-GB" smtClean="0"/>
              <a:t>27/04/2026</a:t>
            </a:fld>
            <a:endParaRPr lang="en-GB"/>
          </a:p>
        </p:txBody>
      </p:sp>
      <p:sp>
        <p:nvSpPr>
          <p:cNvPr id="3" name="Footer Placeholder 2">
            <a:extLst>
              <a:ext uri="{FF2B5EF4-FFF2-40B4-BE49-F238E27FC236}">
                <a16:creationId xmlns:a16="http://schemas.microsoft.com/office/drawing/2014/main" id="{AECB3C89-D206-20D2-AB20-96F276059F2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93262A86-8EF6-BEC5-264D-9FB1C406B5C0}"/>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26514631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B8FB6D-CCF9-F733-17A7-B085366334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43CA4EA-D35A-8FAA-7B80-7B481A12BB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C74B1E3-DAA9-C2B5-58DA-C96DD3F75C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63B811-03D1-7917-953E-AEDBD316AB08}"/>
              </a:ext>
            </a:extLst>
          </p:cNvPr>
          <p:cNvSpPr>
            <a:spLocks noGrp="1"/>
          </p:cNvSpPr>
          <p:nvPr>
            <p:ph type="dt" sz="half" idx="10"/>
          </p:nvPr>
        </p:nvSpPr>
        <p:spPr/>
        <p:txBody>
          <a:bodyPr/>
          <a:lstStyle/>
          <a:p>
            <a:fld id="{5839EDA7-5F76-42CD-A89E-668EA6A67FC8}" type="datetimeFigureOut">
              <a:rPr lang="en-GB" smtClean="0"/>
              <a:t>27/04/2026</a:t>
            </a:fld>
            <a:endParaRPr lang="en-GB"/>
          </a:p>
        </p:txBody>
      </p:sp>
      <p:sp>
        <p:nvSpPr>
          <p:cNvPr id="6" name="Footer Placeholder 5">
            <a:extLst>
              <a:ext uri="{FF2B5EF4-FFF2-40B4-BE49-F238E27FC236}">
                <a16:creationId xmlns:a16="http://schemas.microsoft.com/office/drawing/2014/main" id="{CA88692C-4633-4214-6072-F00D3707B3B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1756AE3-E972-E8A2-DF9A-498EA2B320D6}"/>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3119753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11580-CA97-400A-A099-5758B2FAC6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C305BA8-6186-41FC-B7CA-12BFFE19303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0BDE8AC-7766-490A-814B-9B54DC7C7381}"/>
              </a:ext>
            </a:extLst>
          </p:cNvPr>
          <p:cNvSpPr>
            <a:spLocks noGrp="1"/>
          </p:cNvSpPr>
          <p:nvPr>
            <p:ph type="dt" sz="half" idx="10"/>
          </p:nvPr>
        </p:nvSpPr>
        <p:spPr/>
        <p:txBody>
          <a:bodyPr/>
          <a:lstStyle/>
          <a:p>
            <a:fld id="{AB4B2DD0-4293-4F28-94DA-A75E96E66086}" type="datetimeFigureOut">
              <a:rPr lang="en-GB" smtClean="0"/>
              <a:t>27/04/2026</a:t>
            </a:fld>
            <a:endParaRPr lang="en-GB"/>
          </a:p>
        </p:txBody>
      </p:sp>
      <p:sp>
        <p:nvSpPr>
          <p:cNvPr id="5" name="Footer Placeholder 4">
            <a:extLst>
              <a:ext uri="{FF2B5EF4-FFF2-40B4-BE49-F238E27FC236}">
                <a16:creationId xmlns:a16="http://schemas.microsoft.com/office/drawing/2014/main" id="{84502B55-69DA-4EE6-B296-BE8BE95DD72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E99F90-60AC-4EF6-9798-2FA63A75F1A0}"/>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31356933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9E01D-6CF6-F409-4DCF-6E29393BC56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A88FC0F-7CA7-7EBB-353D-54F700C8BC9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AF7D4CB-3C29-379D-6AA2-7A4D7CF5AA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1FD7F4-58D8-584D-3FB7-EAFE183F563A}"/>
              </a:ext>
            </a:extLst>
          </p:cNvPr>
          <p:cNvSpPr>
            <a:spLocks noGrp="1"/>
          </p:cNvSpPr>
          <p:nvPr>
            <p:ph type="dt" sz="half" idx="10"/>
          </p:nvPr>
        </p:nvSpPr>
        <p:spPr/>
        <p:txBody>
          <a:bodyPr/>
          <a:lstStyle/>
          <a:p>
            <a:fld id="{5839EDA7-5F76-42CD-A89E-668EA6A67FC8}" type="datetimeFigureOut">
              <a:rPr lang="en-GB" smtClean="0"/>
              <a:t>27/04/2026</a:t>
            </a:fld>
            <a:endParaRPr lang="en-GB"/>
          </a:p>
        </p:txBody>
      </p:sp>
      <p:sp>
        <p:nvSpPr>
          <p:cNvPr id="6" name="Footer Placeholder 5">
            <a:extLst>
              <a:ext uri="{FF2B5EF4-FFF2-40B4-BE49-F238E27FC236}">
                <a16:creationId xmlns:a16="http://schemas.microsoft.com/office/drawing/2014/main" id="{80A0398B-38B6-9BBE-759E-A31584CC5D4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989D95-2301-D274-82ED-0DF4FF393FB1}"/>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16717276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615416-9D36-AB1D-B11C-DDE8F781085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E901F0C-1B7D-8EDF-8BEE-88D14EBE8D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069E2E8-3292-657A-589F-8AED87C97BCD}"/>
              </a:ext>
            </a:extLst>
          </p:cNvPr>
          <p:cNvSpPr>
            <a:spLocks noGrp="1"/>
          </p:cNvSpPr>
          <p:nvPr>
            <p:ph type="dt" sz="half" idx="10"/>
          </p:nvPr>
        </p:nvSpPr>
        <p:spPr/>
        <p:txBody>
          <a:bodyPr/>
          <a:lstStyle/>
          <a:p>
            <a:fld id="{5839EDA7-5F76-42CD-A89E-668EA6A67FC8}" type="datetimeFigureOut">
              <a:rPr lang="en-GB" smtClean="0"/>
              <a:t>27/04/2026</a:t>
            </a:fld>
            <a:endParaRPr lang="en-GB"/>
          </a:p>
        </p:txBody>
      </p:sp>
      <p:sp>
        <p:nvSpPr>
          <p:cNvPr id="5" name="Footer Placeholder 4">
            <a:extLst>
              <a:ext uri="{FF2B5EF4-FFF2-40B4-BE49-F238E27FC236}">
                <a16:creationId xmlns:a16="http://schemas.microsoft.com/office/drawing/2014/main" id="{08CF6616-2A08-1639-8158-38263F0E267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1D6128-F448-B923-AC96-FB646FC0E85E}"/>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200369447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F923D6E-790D-FB10-8631-B5B943372E6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D023592-755F-4DD7-E209-892B05D5FA1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B11048D-AD06-C822-1689-100FE04714B3}"/>
              </a:ext>
            </a:extLst>
          </p:cNvPr>
          <p:cNvSpPr>
            <a:spLocks noGrp="1"/>
          </p:cNvSpPr>
          <p:nvPr>
            <p:ph type="dt" sz="half" idx="10"/>
          </p:nvPr>
        </p:nvSpPr>
        <p:spPr/>
        <p:txBody>
          <a:bodyPr/>
          <a:lstStyle/>
          <a:p>
            <a:fld id="{5839EDA7-5F76-42CD-A89E-668EA6A67FC8}" type="datetimeFigureOut">
              <a:rPr lang="en-GB" smtClean="0"/>
              <a:t>27/04/2026</a:t>
            </a:fld>
            <a:endParaRPr lang="en-GB"/>
          </a:p>
        </p:txBody>
      </p:sp>
      <p:sp>
        <p:nvSpPr>
          <p:cNvPr id="5" name="Footer Placeholder 4">
            <a:extLst>
              <a:ext uri="{FF2B5EF4-FFF2-40B4-BE49-F238E27FC236}">
                <a16:creationId xmlns:a16="http://schemas.microsoft.com/office/drawing/2014/main" id="{67009739-F7D4-DC58-0A53-2D0AAEBA74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F7EC02-3FAF-4965-C405-91A701735513}"/>
              </a:ext>
            </a:extLst>
          </p:cNvPr>
          <p:cNvSpPr>
            <a:spLocks noGrp="1"/>
          </p:cNvSpPr>
          <p:nvPr>
            <p:ph type="sldNum" sz="quarter" idx="12"/>
          </p:nvPr>
        </p:nvSpPr>
        <p:spPr/>
        <p:txBody>
          <a:bodyPr/>
          <a:lstStyle/>
          <a:p>
            <a:fld id="{4FF7521A-BB4F-42FD-AF65-857A8F43127F}" type="slidenum">
              <a:rPr lang="en-GB" smtClean="0"/>
              <a:t>‹#›</a:t>
            </a:fld>
            <a:endParaRPr lang="en-GB"/>
          </a:p>
        </p:txBody>
      </p:sp>
    </p:spTree>
    <p:extLst>
      <p:ext uri="{BB962C8B-B14F-4D97-AF65-F5344CB8AC3E}">
        <p14:creationId xmlns:p14="http://schemas.microsoft.com/office/powerpoint/2010/main" val="25009625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D50BB-9938-4958-ACF3-3DD2ABEF2C6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C516EB9-FCA2-4438-98EB-59BE04AC3C1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B2E6272-A3CC-4AB9-9DA2-ECC998FE54B1}"/>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4F88AE44-FE61-4949-B1D7-A22F6E76B67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4CB759-A80B-402B-9592-4DC3995DFE11}"/>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33666235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CAC33A-2654-4D07-8A0D-3AD1FFCB6F0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6E02DC0-D5BD-4CC7-B833-BA3BFEAE8FD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975888-B93F-49F5-8A69-2C00511DC9AE}"/>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FA7BE509-A786-48DC-80FA-1E4C2B9047A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96E1B51-C837-4A22-AB12-21055F3B13AC}"/>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328576719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3CF338-3078-4A19-8CA0-6B0B198A7A6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4F470FE-8982-4EAD-B101-C8FF16FC1A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7BC20C1-5F2B-4528-B4B1-9BB42FB0876A}"/>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9102CABF-69AD-4BD8-9C18-072D2B195C4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A790493-36B0-437C-B153-F2A2F518655F}"/>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224851789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F0FBFF-7BBC-41C5-8661-45E62004E62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9CE8B72-5509-40C1-8606-6947F1D9096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45C56CA-B1E9-4D5F-8868-CCFDACDF457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849D1AD-EA99-4EF3-86D7-70C6C4A6F828}"/>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6" name="Footer Placeholder 5">
            <a:extLst>
              <a:ext uri="{FF2B5EF4-FFF2-40B4-BE49-F238E27FC236}">
                <a16:creationId xmlns:a16="http://schemas.microsoft.com/office/drawing/2014/main" id="{FFB91B4A-ABE3-4699-A315-B167F00B2B7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7B2D8AD-27CD-4010-B9D8-6F0F43406EC7}"/>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24780840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2AF9F7-E92E-4E1A-8DC4-48F5C1F20AE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2AEF68B-713B-4003-A138-4D24B46AAD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D369BFC5-1A68-49EA-89A3-08D24A4DE0E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A97A59A-FDB8-44C7-8974-161CFC1713A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1CDA72C-1FDF-4D3C-A016-7D19679C2D81}"/>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EA5626F-4DA9-416A-A68F-43036AE8BCA3}"/>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8" name="Footer Placeholder 7">
            <a:extLst>
              <a:ext uri="{FF2B5EF4-FFF2-40B4-BE49-F238E27FC236}">
                <a16:creationId xmlns:a16="http://schemas.microsoft.com/office/drawing/2014/main" id="{6211EC45-70C7-410E-A0DC-F2EE40E2A80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E26EFEA-73C3-40B8-98BF-A1F39CB75D00}"/>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136747565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1A396-8030-411E-B560-3725009274F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6A65C3D-E601-42E7-A71B-32B852BF516D}"/>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4" name="Footer Placeholder 3">
            <a:extLst>
              <a:ext uri="{FF2B5EF4-FFF2-40B4-BE49-F238E27FC236}">
                <a16:creationId xmlns:a16="http://schemas.microsoft.com/office/drawing/2014/main" id="{4DA3299D-F48C-4182-9944-50CF9B8773D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DD54F88-0784-4E29-B071-93D330224142}"/>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81142052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41578B-DFDA-49E9-84CE-5FF8DDFB4EF4}"/>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3" name="Footer Placeholder 2">
            <a:extLst>
              <a:ext uri="{FF2B5EF4-FFF2-40B4-BE49-F238E27FC236}">
                <a16:creationId xmlns:a16="http://schemas.microsoft.com/office/drawing/2014/main" id="{8146302E-26F7-417E-A9EB-1C837301813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48A8D2BA-2385-47F1-8E89-D816CBEB37DE}"/>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2757222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60E27-D6E4-476C-B385-7DF3F5EFB71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D0DDEB3-7D4E-453C-A4B5-31B9C20AB8C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8F13186-15C0-4895-9A18-46ADB818F15D}"/>
              </a:ext>
            </a:extLst>
          </p:cNvPr>
          <p:cNvSpPr>
            <a:spLocks noGrp="1"/>
          </p:cNvSpPr>
          <p:nvPr>
            <p:ph type="dt" sz="half" idx="10"/>
          </p:nvPr>
        </p:nvSpPr>
        <p:spPr/>
        <p:txBody>
          <a:bodyPr/>
          <a:lstStyle/>
          <a:p>
            <a:fld id="{AB4B2DD0-4293-4F28-94DA-A75E96E66086}" type="datetimeFigureOut">
              <a:rPr lang="en-GB" smtClean="0"/>
              <a:t>27/04/2026</a:t>
            </a:fld>
            <a:endParaRPr lang="en-GB"/>
          </a:p>
        </p:txBody>
      </p:sp>
      <p:sp>
        <p:nvSpPr>
          <p:cNvPr id="5" name="Footer Placeholder 4">
            <a:extLst>
              <a:ext uri="{FF2B5EF4-FFF2-40B4-BE49-F238E27FC236}">
                <a16:creationId xmlns:a16="http://schemas.microsoft.com/office/drawing/2014/main" id="{278B5C9D-0541-4333-98F3-8B6CBE8FB48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1250F9-9ACC-4837-86DA-45BB00C70182}"/>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29593878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2121A-C2DC-40FB-A647-4AD8566EBCD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89C4B9E0-A19A-4870-BA1D-3298D950C8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33C0EB8-FC1F-471A-97D7-BB2D60B1C3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5223B42-A846-43BD-9AAD-2E24A88EDDEA}"/>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6" name="Footer Placeholder 5">
            <a:extLst>
              <a:ext uri="{FF2B5EF4-FFF2-40B4-BE49-F238E27FC236}">
                <a16:creationId xmlns:a16="http://schemas.microsoft.com/office/drawing/2014/main" id="{24C45026-FE01-483C-9BDF-62CB7AE8E6A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F881998-B493-4BC6-B8DD-EF346FDA6FD7}"/>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212904071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027322-13AA-4250-BE18-3575A73873F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0C46482-68B4-4ACC-8F7D-379C48F7C67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ECCC9E-715A-4C22-B3EF-F0A8DD2B44C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888B1558-510D-4EFA-8C56-24A52B08D828}"/>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6" name="Footer Placeholder 5">
            <a:extLst>
              <a:ext uri="{FF2B5EF4-FFF2-40B4-BE49-F238E27FC236}">
                <a16:creationId xmlns:a16="http://schemas.microsoft.com/office/drawing/2014/main" id="{BCD9A235-6CBB-4649-B31D-C424D923FC0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D08BC1-1919-452C-B007-0A8930D7665B}"/>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415263483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FB2F1-A7BE-443C-90A4-300D3C21682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E374585-CCD9-44C0-A8BA-517E69A86B0D}"/>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265184-EFAC-4E7C-97CA-FC4B7645B95A}"/>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B5153A81-B338-4EF9-ACBC-A371BA56F6B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D2925E-548A-4E9E-A5A7-EA7C190A1CF8}"/>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128136885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F05DE64-4CD1-4A85-BECD-A1E696A98EC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2CD0C31-E0B3-40D4-A55A-290A153039E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C9F7440-525A-4874-96D9-33C40953FD77}"/>
              </a:ext>
            </a:extLst>
          </p:cNvPr>
          <p:cNvSpPr>
            <a:spLocks noGrp="1"/>
          </p:cNvSpPr>
          <p:nvPr>
            <p:ph type="dt" sz="half" idx="10"/>
          </p:nvPr>
        </p:nvSpPr>
        <p:spPr/>
        <p:txBody>
          <a:body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F0C492D6-A6D8-4B81-8A5B-9ED63941FBD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060AAB-3EDE-407E-A6D6-B7ADB29AD7A1}"/>
              </a:ext>
            </a:extLst>
          </p:cNvPr>
          <p:cNvSpPr>
            <a:spLocks noGrp="1"/>
          </p:cNvSpPr>
          <p:nvPr>
            <p:ph type="sldNum" sz="quarter" idx="12"/>
          </p:nvPr>
        </p:nvSpPr>
        <p:spPr/>
        <p:txBody>
          <a:bodyPr/>
          <a:lstStyle/>
          <a:p>
            <a:fld id="{0C863989-3DD5-4214-8B0C-41B3BA205069}" type="slidenum">
              <a:rPr lang="en-GB" smtClean="0"/>
              <a:t>‹#›</a:t>
            </a:fld>
            <a:endParaRPr lang="en-GB"/>
          </a:p>
        </p:txBody>
      </p:sp>
    </p:spTree>
    <p:extLst>
      <p:ext uri="{BB962C8B-B14F-4D97-AF65-F5344CB8AC3E}">
        <p14:creationId xmlns:p14="http://schemas.microsoft.com/office/powerpoint/2010/main" val="34732203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6DAB5-2BC4-43FE-AF66-8982C4E21B4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71829DF-3D04-45CD-8C47-1D73EEA3CA8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CB42241-96D8-4399-B141-6F733D902CE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F2A9D8E-B321-492D-80B7-AED55AF91AE9}"/>
              </a:ext>
            </a:extLst>
          </p:cNvPr>
          <p:cNvSpPr>
            <a:spLocks noGrp="1"/>
          </p:cNvSpPr>
          <p:nvPr>
            <p:ph type="dt" sz="half" idx="10"/>
          </p:nvPr>
        </p:nvSpPr>
        <p:spPr/>
        <p:txBody>
          <a:bodyPr/>
          <a:lstStyle/>
          <a:p>
            <a:fld id="{AB4B2DD0-4293-4F28-94DA-A75E96E66086}" type="datetimeFigureOut">
              <a:rPr lang="en-GB" smtClean="0"/>
              <a:t>27/04/2026</a:t>
            </a:fld>
            <a:endParaRPr lang="en-GB"/>
          </a:p>
        </p:txBody>
      </p:sp>
      <p:sp>
        <p:nvSpPr>
          <p:cNvPr id="6" name="Footer Placeholder 5">
            <a:extLst>
              <a:ext uri="{FF2B5EF4-FFF2-40B4-BE49-F238E27FC236}">
                <a16:creationId xmlns:a16="http://schemas.microsoft.com/office/drawing/2014/main" id="{E1242442-29D8-44C3-BBEA-91656455AB4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37DC593-8AA7-4F8A-A417-C9946CD2E7F5}"/>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4285698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91B1E-6BBE-4DDB-87B2-5368156161F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B4E0D30-FD4E-4FB4-B20D-7DDFB2455B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38113F-87E3-4249-8E41-60C88AFE1C1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E3820DD-3351-4F43-A3B4-AD2FC47214B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6409F19-6CB8-4BD4-A725-F7117C1FE36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8F6F97D-A223-447A-9B51-A90B45316A0B}"/>
              </a:ext>
            </a:extLst>
          </p:cNvPr>
          <p:cNvSpPr>
            <a:spLocks noGrp="1"/>
          </p:cNvSpPr>
          <p:nvPr>
            <p:ph type="dt" sz="half" idx="10"/>
          </p:nvPr>
        </p:nvSpPr>
        <p:spPr/>
        <p:txBody>
          <a:bodyPr/>
          <a:lstStyle/>
          <a:p>
            <a:fld id="{AB4B2DD0-4293-4F28-94DA-A75E96E66086}" type="datetimeFigureOut">
              <a:rPr lang="en-GB" smtClean="0"/>
              <a:t>27/04/2026</a:t>
            </a:fld>
            <a:endParaRPr lang="en-GB"/>
          </a:p>
        </p:txBody>
      </p:sp>
      <p:sp>
        <p:nvSpPr>
          <p:cNvPr id="8" name="Footer Placeholder 7">
            <a:extLst>
              <a:ext uri="{FF2B5EF4-FFF2-40B4-BE49-F238E27FC236}">
                <a16:creationId xmlns:a16="http://schemas.microsoft.com/office/drawing/2014/main" id="{930C5A07-CEAF-4AF9-800A-E54067D5256A}"/>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84E3E23-3195-4908-A4DC-AFFCD58D0C1F}"/>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19006858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D00F4-3C3A-47D2-87F8-4E8E79B2D05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A94CC89-262D-4509-9237-1E4F9A633374}"/>
              </a:ext>
            </a:extLst>
          </p:cNvPr>
          <p:cNvSpPr>
            <a:spLocks noGrp="1"/>
          </p:cNvSpPr>
          <p:nvPr>
            <p:ph type="dt" sz="half" idx="10"/>
          </p:nvPr>
        </p:nvSpPr>
        <p:spPr/>
        <p:txBody>
          <a:bodyPr/>
          <a:lstStyle/>
          <a:p>
            <a:fld id="{AB4B2DD0-4293-4F28-94DA-A75E96E66086}" type="datetimeFigureOut">
              <a:rPr lang="en-GB" smtClean="0"/>
              <a:t>27/04/2026</a:t>
            </a:fld>
            <a:endParaRPr lang="en-GB"/>
          </a:p>
        </p:txBody>
      </p:sp>
      <p:sp>
        <p:nvSpPr>
          <p:cNvPr id="4" name="Footer Placeholder 3">
            <a:extLst>
              <a:ext uri="{FF2B5EF4-FFF2-40B4-BE49-F238E27FC236}">
                <a16:creationId xmlns:a16="http://schemas.microsoft.com/office/drawing/2014/main" id="{0C1720AD-565B-4D21-A9E0-E1642CE79AE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A9B617B-4BF7-49EF-A6CD-490C96DC6E9D}"/>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2135263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2C35D8-4E25-4D5A-9A97-20AD8FBDD8C5}"/>
              </a:ext>
            </a:extLst>
          </p:cNvPr>
          <p:cNvSpPr>
            <a:spLocks noGrp="1"/>
          </p:cNvSpPr>
          <p:nvPr>
            <p:ph type="dt" sz="half" idx="10"/>
          </p:nvPr>
        </p:nvSpPr>
        <p:spPr/>
        <p:txBody>
          <a:bodyPr/>
          <a:lstStyle/>
          <a:p>
            <a:fld id="{AB4B2DD0-4293-4F28-94DA-A75E96E66086}" type="datetimeFigureOut">
              <a:rPr lang="en-GB" smtClean="0"/>
              <a:t>27/04/2026</a:t>
            </a:fld>
            <a:endParaRPr lang="en-GB"/>
          </a:p>
        </p:txBody>
      </p:sp>
      <p:sp>
        <p:nvSpPr>
          <p:cNvPr id="3" name="Footer Placeholder 2">
            <a:extLst>
              <a:ext uri="{FF2B5EF4-FFF2-40B4-BE49-F238E27FC236}">
                <a16:creationId xmlns:a16="http://schemas.microsoft.com/office/drawing/2014/main" id="{C480AB88-934B-4593-B002-3C507AE007ED}"/>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911A704-7605-4359-8098-A0DFDC3690B0}"/>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742765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185C7-7734-4BFE-8CAF-BBC7E24671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9ED9DB6-0AB3-4B2F-ADE8-BF012E3FC8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E645F5B-371E-4323-8F1F-1751172B59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E0E439-C476-43C9-A7AC-6E19033B5963}"/>
              </a:ext>
            </a:extLst>
          </p:cNvPr>
          <p:cNvSpPr>
            <a:spLocks noGrp="1"/>
          </p:cNvSpPr>
          <p:nvPr>
            <p:ph type="dt" sz="half" idx="10"/>
          </p:nvPr>
        </p:nvSpPr>
        <p:spPr/>
        <p:txBody>
          <a:bodyPr/>
          <a:lstStyle/>
          <a:p>
            <a:fld id="{AB4B2DD0-4293-4F28-94DA-A75E96E66086}" type="datetimeFigureOut">
              <a:rPr lang="en-GB" smtClean="0"/>
              <a:t>27/04/2026</a:t>
            </a:fld>
            <a:endParaRPr lang="en-GB"/>
          </a:p>
        </p:txBody>
      </p:sp>
      <p:sp>
        <p:nvSpPr>
          <p:cNvPr id="6" name="Footer Placeholder 5">
            <a:extLst>
              <a:ext uri="{FF2B5EF4-FFF2-40B4-BE49-F238E27FC236}">
                <a16:creationId xmlns:a16="http://schemas.microsoft.com/office/drawing/2014/main" id="{79358B25-7C04-4CA9-9A02-A76C5EBE4B9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13970FC-30BA-474A-B13F-75C3119611E5}"/>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861319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0A9DC-DEBE-48F6-818F-05F0B253E0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E678859-2157-498A-9C12-17577B37D1B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A7234D3-2AB1-48D3-9D93-E5A75AF1B5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644E824-9B50-46D4-8C1C-A741C47444DE}"/>
              </a:ext>
            </a:extLst>
          </p:cNvPr>
          <p:cNvSpPr>
            <a:spLocks noGrp="1"/>
          </p:cNvSpPr>
          <p:nvPr>
            <p:ph type="dt" sz="half" idx="10"/>
          </p:nvPr>
        </p:nvSpPr>
        <p:spPr/>
        <p:txBody>
          <a:bodyPr/>
          <a:lstStyle/>
          <a:p>
            <a:fld id="{AB4B2DD0-4293-4F28-94DA-A75E96E66086}" type="datetimeFigureOut">
              <a:rPr lang="en-GB" smtClean="0"/>
              <a:t>27/04/2026</a:t>
            </a:fld>
            <a:endParaRPr lang="en-GB"/>
          </a:p>
        </p:txBody>
      </p:sp>
      <p:sp>
        <p:nvSpPr>
          <p:cNvPr id="6" name="Footer Placeholder 5">
            <a:extLst>
              <a:ext uri="{FF2B5EF4-FFF2-40B4-BE49-F238E27FC236}">
                <a16:creationId xmlns:a16="http://schemas.microsoft.com/office/drawing/2014/main" id="{0E453A0C-269F-4226-BB6F-7560E32DCE7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6F035B6-7314-41A7-942F-DA17E5956DFD}"/>
              </a:ext>
            </a:extLst>
          </p:cNvPr>
          <p:cNvSpPr>
            <a:spLocks noGrp="1"/>
          </p:cNvSpPr>
          <p:nvPr>
            <p:ph type="sldNum" sz="quarter" idx="12"/>
          </p:nvPr>
        </p:nvSpPr>
        <p:spPr/>
        <p:txBody>
          <a:bodyPr/>
          <a:lstStyle/>
          <a:p>
            <a:fld id="{FEE46B58-C15E-4093-B915-2F68D88E18C0}" type="slidenum">
              <a:rPr lang="en-GB" smtClean="0"/>
              <a:t>‹#›</a:t>
            </a:fld>
            <a:endParaRPr lang="en-GB"/>
          </a:p>
        </p:txBody>
      </p:sp>
    </p:spTree>
    <p:extLst>
      <p:ext uri="{BB962C8B-B14F-4D97-AF65-F5344CB8AC3E}">
        <p14:creationId xmlns:p14="http://schemas.microsoft.com/office/powerpoint/2010/main" val="42764997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FE8657C-C0C7-4C76-A1EF-73AA7FBF84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E9E9F91-0AB0-4C6D-999A-096BAC6957D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294D9E0-3275-4C74-8987-5647EE5056C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4B2DD0-4293-4F28-94DA-A75E96E66086}" type="datetimeFigureOut">
              <a:rPr lang="en-GB" smtClean="0"/>
              <a:t>27/04/2026</a:t>
            </a:fld>
            <a:endParaRPr lang="en-GB"/>
          </a:p>
        </p:txBody>
      </p:sp>
      <p:sp>
        <p:nvSpPr>
          <p:cNvPr id="5" name="Footer Placeholder 4">
            <a:extLst>
              <a:ext uri="{FF2B5EF4-FFF2-40B4-BE49-F238E27FC236}">
                <a16:creationId xmlns:a16="http://schemas.microsoft.com/office/drawing/2014/main" id="{0E7983C8-4286-49E6-9DBA-EE1CF6571DF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E0BA1CF-D007-4906-B844-961379DA2D2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E46B58-C15E-4093-B915-2F68D88E18C0}" type="slidenum">
              <a:rPr lang="en-GB" smtClean="0"/>
              <a:t>‹#›</a:t>
            </a:fld>
            <a:endParaRPr lang="en-GB"/>
          </a:p>
        </p:txBody>
      </p:sp>
    </p:spTree>
    <p:extLst>
      <p:ext uri="{BB962C8B-B14F-4D97-AF65-F5344CB8AC3E}">
        <p14:creationId xmlns:p14="http://schemas.microsoft.com/office/powerpoint/2010/main" val="18263001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264991-94AA-EBC2-8CA1-DBCAB07286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AEB7601-2828-ADE9-D5CF-08D0EB460C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DCB3A98-5C1A-91E2-1109-4BA6C1CE06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39EDA7-5F76-42CD-A89E-668EA6A67FC8}" type="datetimeFigureOut">
              <a:rPr lang="en-GB" smtClean="0"/>
              <a:t>27/04/2026</a:t>
            </a:fld>
            <a:endParaRPr lang="en-GB"/>
          </a:p>
        </p:txBody>
      </p:sp>
      <p:sp>
        <p:nvSpPr>
          <p:cNvPr id="5" name="Footer Placeholder 4">
            <a:extLst>
              <a:ext uri="{FF2B5EF4-FFF2-40B4-BE49-F238E27FC236}">
                <a16:creationId xmlns:a16="http://schemas.microsoft.com/office/drawing/2014/main" id="{24F41DEA-5075-CAD6-6BE3-CEBE659C49A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9A215E1-24C6-3359-8587-FB95537F75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F7521A-BB4F-42FD-AF65-857A8F43127F}" type="slidenum">
              <a:rPr lang="en-GB" smtClean="0"/>
              <a:t>‹#›</a:t>
            </a:fld>
            <a:endParaRPr lang="en-GB"/>
          </a:p>
        </p:txBody>
      </p:sp>
    </p:spTree>
    <p:extLst>
      <p:ext uri="{BB962C8B-B14F-4D97-AF65-F5344CB8AC3E}">
        <p14:creationId xmlns:p14="http://schemas.microsoft.com/office/powerpoint/2010/main" val="3188925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0CAD87-838B-431F-BB35-C0BE08769C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2A0FF46-F789-4FCE-892E-85B26741F4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B1C365-4681-469A-AF8F-558DFE06270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73ECAF-29A6-42B4-B150-38BE3D615D6D}" type="datetimeFigureOut">
              <a:rPr lang="en-GB" smtClean="0"/>
              <a:t>27/04/2026</a:t>
            </a:fld>
            <a:endParaRPr lang="en-GB"/>
          </a:p>
        </p:txBody>
      </p:sp>
      <p:sp>
        <p:nvSpPr>
          <p:cNvPr id="5" name="Footer Placeholder 4">
            <a:extLst>
              <a:ext uri="{FF2B5EF4-FFF2-40B4-BE49-F238E27FC236}">
                <a16:creationId xmlns:a16="http://schemas.microsoft.com/office/drawing/2014/main" id="{469E746A-2CA8-4751-BEDA-F934CDBD9E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E250C18-BC05-4284-9EE1-60C7C942DDD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863989-3DD5-4214-8B0C-41B3BA205069}" type="slidenum">
              <a:rPr lang="en-GB" smtClean="0"/>
              <a:t>‹#›</a:t>
            </a:fld>
            <a:endParaRPr lang="en-GB"/>
          </a:p>
        </p:txBody>
      </p:sp>
    </p:spTree>
    <p:extLst>
      <p:ext uri="{BB962C8B-B14F-4D97-AF65-F5344CB8AC3E}">
        <p14:creationId xmlns:p14="http://schemas.microsoft.com/office/powerpoint/2010/main" val="107247788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16.xml"/><Relationship Id="rId1" Type="http://schemas.openxmlformats.org/officeDocument/2006/relationships/slideLayout" Target="../slideLayouts/slideLayout24.xml"/><Relationship Id="rId6" Type="http://schemas.openxmlformats.org/officeDocument/2006/relationships/image" Target="../media/image11.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png"/><Relationship Id="rId9" Type="http://schemas.openxmlformats.org/officeDocument/2006/relationships/image" Target="../media/image14.png"/></Relationships>
</file>

<file path=ppt/slides/_rels/slide17.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notesSlide" Target="../notesSlides/notesSlide17.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F52E8519-ECDC-4990-9284-C8FE9737022A}"/>
              </a:ext>
            </a:extLst>
          </p:cNvPr>
          <p:cNvSpPr txBox="1"/>
          <p:nvPr/>
        </p:nvSpPr>
        <p:spPr>
          <a:xfrm>
            <a:off x="224117" y="233407"/>
            <a:ext cx="11743765"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black"/>
                </a:solidFill>
                <a:effectLst/>
                <a:uLnTx/>
                <a:uFillTx/>
                <a:latin typeface="Open Sans" panose="020B0606030504020204"/>
                <a:ea typeface="+mn-ea"/>
                <a:cs typeface="+mn-cs"/>
              </a:rPr>
              <a:t>To personalise this lesson, here are some suggested actions:</a:t>
            </a:r>
          </a:p>
        </p:txBody>
      </p:sp>
      <p:graphicFrame>
        <p:nvGraphicFramePr>
          <p:cNvPr id="3" name="Table 2">
            <a:extLst>
              <a:ext uri="{FF2B5EF4-FFF2-40B4-BE49-F238E27FC236}">
                <a16:creationId xmlns:a16="http://schemas.microsoft.com/office/drawing/2014/main" id="{C88C5800-4775-41AB-A00D-C7C2B42CD985}"/>
              </a:ext>
            </a:extLst>
          </p:cNvPr>
          <p:cNvGraphicFramePr>
            <a:graphicFrameLocks noGrp="1"/>
          </p:cNvGraphicFramePr>
          <p:nvPr>
            <p:extLst>
              <p:ext uri="{D42A27DB-BD31-4B8C-83A1-F6EECF244321}">
                <p14:modId xmlns:p14="http://schemas.microsoft.com/office/powerpoint/2010/main" val="760513040"/>
              </p:ext>
            </p:extLst>
          </p:nvPr>
        </p:nvGraphicFramePr>
        <p:xfrm>
          <a:off x="193637" y="895140"/>
          <a:ext cx="11743764" cy="5313674"/>
        </p:xfrm>
        <a:graphic>
          <a:graphicData uri="http://schemas.openxmlformats.org/drawingml/2006/table">
            <a:tbl>
              <a:tblPr/>
              <a:tblGrid>
                <a:gridCol w="983653">
                  <a:extLst>
                    <a:ext uri="{9D8B030D-6E8A-4147-A177-3AD203B41FA5}">
                      <a16:colId xmlns:a16="http://schemas.microsoft.com/office/drawing/2014/main" val="4012795431"/>
                    </a:ext>
                  </a:extLst>
                </a:gridCol>
                <a:gridCol w="10760111">
                  <a:extLst>
                    <a:ext uri="{9D8B030D-6E8A-4147-A177-3AD203B41FA5}">
                      <a16:colId xmlns:a16="http://schemas.microsoft.com/office/drawing/2014/main" val="396374708"/>
                    </a:ext>
                  </a:extLst>
                </a:gridCol>
              </a:tblGrid>
              <a:tr h="35661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600" b="1" kern="1200" noProof="0" dirty="0">
                          <a:solidFill>
                            <a:schemeClr val="bg1"/>
                          </a:solidFill>
                          <a:latin typeface="Open Sans" panose="020B0606030504020204" pitchFamily="34" charset="0"/>
                          <a:ea typeface="Open Sans" panose="020B0606030504020204" pitchFamily="34" charset="0"/>
                          <a:cs typeface="Open Sans" panose="020B0606030504020204" pitchFamily="34" charset="0"/>
                        </a:rPr>
                        <a:t>Optional lesson content</a:t>
                      </a: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solidFill>
                      <a:schemeClr val="accent3"/>
                    </a:solidFill>
                  </a:tcPr>
                </a:tc>
                <a:tc hMerge="1">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endParaRPr lang="en-GB" sz="1050" dirty="0">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rgbClr val="4BC7C8"/>
                      </a:solidFill>
                      <a:prstDash val="solid"/>
                      <a:round/>
                      <a:headEnd type="none" w="med" len="med"/>
                      <a:tailEnd type="none" w="med" len="med"/>
                    </a:lnL>
                    <a:lnR w="12700" cap="flat" cmpd="sng" algn="ctr">
                      <a:solidFill>
                        <a:srgbClr val="4BC7C8"/>
                      </a:solidFill>
                      <a:prstDash val="solid"/>
                      <a:round/>
                      <a:headEnd type="none" w="med" len="med"/>
                      <a:tailEnd type="none" w="med" len="med"/>
                    </a:lnR>
                    <a:lnT w="12700" cap="flat" cmpd="sng" algn="ctr">
                      <a:solidFill>
                        <a:srgbClr val="4BC7C8"/>
                      </a:solidFill>
                      <a:prstDash val="solid"/>
                      <a:round/>
                      <a:headEnd type="none" w="med" len="med"/>
                      <a:tailEnd type="none" w="med" len="med"/>
                    </a:lnT>
                    <a:lnB w="12700" cap="flat" cmpd="sng" algn="ctr">
                      <a:solidFill>
                        <a:srgbClr val="4BC7C8"/>
                      </a:solidFill>
                      <a:prstDash val="solid"/>
                      <a:round/>
                      <a:headEnd type="none" w="med" len="med"/>
                      <a:tailEnd type="none" w="med" len="med"/>
                    </a:lnB>
                    <a:noFill/>
                  </a:tcPr>
                </a:tc>
                <a:extLst>
                  <a:ext uri="{0D108BD9-81ED-4DB2-BD59-A6C34878D82A}">
                    <a16:rowId xmlns:a16="http://schemas.microsoft.com/office/drawing/2014/main" val="3797540296"/>
                  </a:ext>
                </a:extLst>
              </a:tr>
              <a:tr h="0">
                <a:tc>
                  <a:txBody>
                    <a:bodyPr/>
                    <a:lstStyle/>
                    <a:p>
                      <a:pPr algn="l">
                        <a:lnSpc>
                          <a:spcPct val="115000"/>
                        </a:lnSpc>
                      </a:pPr>
                      <a:r>
                        <a:rPr kumimoji="0" lang="en-GB" sz="1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Slide 12</a:t>
                      </a:r>
                      <a:endParaRPr lang="fr-FR" sz="1200"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Edit this slide to contain a summary of the qualification type(s) on offer to students, e.g. GCSE, IB MYP, BTEC, National 5, etc. </a:t>
                      </a:r>
                    </a:p>
                    <a:p>
                      <a:pPr marL="0" marR="0" lvl="0" indent="0" algn="l" defTabSz="914400" rtl="0" eaLnBrk="1" fontAlgn="auto" latinLnBrk="0" hangingPunct="1">
                        <a:lnSpc>
                          <a:spcPct val="115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2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e.g. GCSE:</a:t>
                      </a:r>
                    </a:p>
                    <a:p>
                      <a:pPr marL="171450" marR="0" lvl="0" indent="-171450" algn="l" defTabSz="914400" rtl="0" eaLnBrk="1" fontAlgn="auto" latinLnBrk="0" hangingPunct="1">
                        <a:lnSpc>
                          <a:spcPct val="115000"/>
                        </a:lnSpc>
                        <a:spcBef>
                          <a:spcPts val="0"/>
                        </a:spcBef>
                        <a:spcAft>
                          <a:spcPts val="0"/>
                        </a:spcAft>
                        <a:buClrTx/>
                        <a:buSzTx/>
                        <a:buFont typeface="Arial" panose="020B0604020202020204" pitchFamily="34" charset="0"/>
                        <a:buChar char="•"/>
                        <a:tabLst/>
                        <a:defRPr/>
                      </a:pPr>
                      <a:r>
                        <a:rPr kumimoji="0" lang="en-GB" sz="12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GCSE stands for General Certificate of Secondary Education.</a:t>
                      </a:r>
                    </a:p>
                    <a:p>
                      <a:pPr marL="171450" marR="0" lvl="0" indent="-171450" algn="l" defTabSz="914400" rtl="0" eaLnBrk="1" fontAlgn="auto" latinLnBrk="0" hangingPunct="1">
                        <a:lnSpc>
                          <a:spcPct val="115000"/>
                        </a:lnSpc>
                        <a:spcBef>
                          <a:spcPts val="0"/>
                        </a:spcBef>
                        <a:spcAft>
                          <a:spcPts val="0"/>
                        </a:spcAft>
                        <a:buClrTx/>
                        <a:buSzTx/>
                        <a:buFont typeface="Arial" panose="020B0604020202020204" pitchFamily="34" charset="0"/>
                        <a:buChar char="•"/>
                        <a:tabLst/>
                        <a:defRPr/>
                      </a:pPr>
                      <a:r>
                        <a:rPr kumimoji="0" lang="en-GB" sz="12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It’s an academic qualification offered in a wide range of subjects.</a:t>
                      </a:r>
                    </a:p>
                    <a:p>
                      <a:pPr marL="171450" marR="0" lvl="0" indent="-171450" algn="l" defTabSz="914400" rtl="0" eaLnBrk="1" fontAlgn="auto" latinLnBrk="0" hangingPunct="1">
                        <a:lnSpc>
                          <a:spcPct val="115000"/>
                        </a:lnSpc>
                        <a:spcBef>
                          <a:spcPts val="0"/>
                        </a:spcBef>
                        <a:spcAft>
                          <a:spcPts val="0"/>
                        </a:spcAft>
                        <a:buClrTx/>
                        <a:buSzTx/>
                        <a:buFont typeface="Arial" panose="020B0604020202020204" pitchFamily="34" charset="0"/>
                        <a:buChar char="•"/>
                        <a:tabLst/>
                        <a:defRPr/>
                      </a:pPr>
                      <a:r>
                        <a:rPr kumimoji="0" lang="en-GB" sz="12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It’s graded using a number system from 1 to 9, with 9 being the top grade you can achieve.*</a:t>
                      </a:r>
                    </a:p>
                    <a:p>
                      <a:pPr marL="171450" marR="0" lvl="0" indent="-171450" algn="l" defTabSz="914400" rtl="0" eaLnBrk="1" fontAlgn="auto" latinLnBrk="0" hangingPunct="1">
                        <a:lnSpc>
                          <a:spcPct val="115000"/>
                        </a:lnSpc>
                        <a:spcBef>
                          <a:spcPts val="0"/>
                        </a:spcBef>
                        <a:spcAft>
                          <a:spcPts val="0"/>
                        </a:spcAft>
                        <a:buClrTx/>
                        <a:buSzTx/>
                        <a:buFont typeface="Arial" panose="020B0604020202020204" pitchFamily="34" charset="0"/>
                        <a:buChar char="•"/>
                        <a:tabLst/>
                        <a:defRPr/>
                      </a:pPr>
                      <a:r>
                        <a:rPr kumimoji="0" lang="en-GB" sz="12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It’s assessed by exams at the end of the two-year course.</a:t>
                      </a:r>
                    </a:p>
                    <a:p>
                      <a:pPr marL="171450" marR="0" lvl="0" indent="-171450" algn="l" defTabSz="914400" rtl="0" eaLnBrk="1" fontAlgn="auto" latinLnBrk="0" hangingPunct="1">
                        <a:lnSpc>
                          <a:spcPct val="115000"/>
                        </a:lnSpc>
                        <a:spcBef>
                          <a:spcPts val="0"/>
                        </a:spcBef>
                        <a:spcAft>
                          <a:spcPts val="0"/>
                        </a:spcAft>
                        <a:buClrTx/>
                        <a:buSzTx/>
                        <a:buFont typeface="Arial" panose="020B0604020202020204" pitchFamily="34" charset="0"/>
                        <a:buChar char="•"/>
                        <a:tabLst/>
                        <a:defRPr/>
                      </a:pPr>
                      <a:r>
                        <a:rPr kumimoji="0" lang="en-GB" sz="12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Some (not all) GCSEs are partly assessed by coursework, as well as exams. </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2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*Ungraded is awarded where a grade 1 is not met. </a:t>
                      </a:r>
                    </a:p>
                    <a:p>
                      <a:pPr marL="0" marR="0" lvl="0" indent="0" algn="l" defTabSz="914400" rtl="0" eaLnBrk="1" fontAlgn="auto" latinLnBrk="0" hangingPunct="1">
                        <a:lnSpc>
                          <a:spcPct val="115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3097619340"/>
                  </a:ext>
                </a:extLst>
              </a:tr>
              <a:tr h="0">
                <a:tc>
                  <a:txBody>
                    <a:bodyPr/>
                    <a:lstStyle/>
                    <a:p>
                      <a:pPr algn="l">
                        <a:lnSpc>
                          <a:spcPct val="115000"/>
                        </a:lnSpc>
                      </a:pPr>
                      <a:r>
                        <a:rPr kumimoji="0" lang="en-GB" sz="1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Slide 13</a:t>
                      </a:r>
                      <a:endParaRPr lang="fr-FR" sz="1200" dirty="0">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Edit this slide to contain a list of the subjects on offer to students and information about any subject blocks, subject clashes, compulsory subjects, number of optional subjects that need to be selected, etc. </a:t>
                      </a:r>
                    </a:p>
                    <a:p>
                      <a:pPr marL="0" marR="0" lvl="0" indent="0" algn="l" defTabSz="914400" rtl="0" eaLnBrk="1" fontAlgn="auto" latinLnBrk="0" hangingPunct="1">
                        <a:lnSpc>
                          <a:spcPct val="115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2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Ideally, copy and paste an image of the subject timetable. </a:t>
                      </a:r>
                    </a:p>
                    <a:p>
                      <a:pPr marL="0" marR="0" lvl="0" indent="0" algn="l" defTabSz="914400" rtl="0" eaLnBrk="1" fontAlgn="auto" latinLnBrk="0" hangingPunct="1">
                        <a:lnSpc>
                          <a:spcPct val="115000"/>
                        </a:lnSpc>
                        <a:spcBef>
                          <a:spcPts val="0"/>
                        </a:spcBef>
                        <a:spcAft>
                          <a:spcPts val="0"/>
                        </a:spcAft>
                        <a:buClrTx/>
                        <a:buSzTx/>
                        <a:buFontTx/>
                        <a:buNone/>
                        <a:tabLst/>
                        <a:defRPr/>
                      </a:pPr>
                      <a:endParaRPr kumimoji="0" lang="en-GB" sz="1200" b="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3934114665"/>
                  </a:ext>
                </a:extLst>
              </a:tr>
              <a:tr h="0">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200" b="1" i="0" u="none" strike="noStrike" kern="1200" cap="none" spc="0" normalizeH="0" baseline="0" noProof="0" dirty="0">
                          <a:ln>
                            <a:noFill/>
                          </a:ln>
                          <a:solidFill>
                            <a:schemeClr val="tx1"/>
                          </a:solidFill>
                          <a:effectLst/>
                          <a:uLnTx/>
                          <a:uFillTx/>
                          <a:latin typeface="Open Sans" panose="020B0606030504020204" pitchFamily="34" charset="0"/>
                          <a:ea typeface="Open Sans" panose="020B0606030504020204" pitchFamily="34" charset="0"/>
                          <a:cs typeface="Open Sans" panose="020B0606030504020204" pitchFamily="34" charset="0"/>
                        </a:rPr>
                        <a:t>Slide 16</a:t>
                      </a:r>
                      <a:endParaRPr lang="fr-FR" sz="1200" dirty="0">
                        <a:solidFill>
                          <a:schemeClr val="tx1"/>
                        </a:solidFill>
                        <a:effectLst/>
                        <a:latin typeface="Open Sans" panose="020B0606030504020204" pitchFamily="34" charset="0"/>
                        <a:ea typeface="Open Sans" panose="020B0606030504020204" pitchFamily="34" charset="0"/>
                        <a:cs typeface="Open Sans" panose="020B0606030504020204" pitchFamily="34" charset="0"/>
                      </a:endParaRP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0" lang="en-GB" sz="1200" b="0" i="0" u="none" strike="noStrike" kern="1200" cap="none" spc="0" normalizeH="0" baseline="0" noProof="0" dirty="0">
                          <a:ln>
                            <a:noFill/>
                          </a:ln>
                          <a:solidFill>
                            <a:schemeClr val="tx1"/>
                          </a:solidFill>
                          <a:effectLst/>
                          <a:uLnTx/>
                          <a:uFillTx/>
                          <a:latin typeface="Open Sans" panose="020B0606030504020204"/>
                          <a:ea typeface="+mn-ea"/>
                          <a:cs typeface="+mn-cs"/>
                        </a:rPr>
                        <a:t>Edit this slide to contain information about what students need to do in order to submit their subject choices.</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kumimoji="0" lang="en-GB" sz="1200" b="0" i="0" u="none" strike="noStrike" kern="1200" cap="none" spc="0" normalizeH="0" baseline="0" noProof="0" dirty="0">
                        <a:ln>
                          <a:noFill/>
                        </a:ln>
                        <a:solidFill>
                          <a:schemeClr val="tx1"/>
                        </a:solidFill>
                        <a:effectLst/>
                        <a:uLnTx/>
                        <a:uFillTx/>
                        <a:latin typeface="Open Sans" panose="020B0606030504020204"/>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0" lang="en-GB" sz="1200" b="0" i="1" u="none" strike="noStrike" kern="1200" cap="none" spc="0" normalizeH="0" baseline="0" noProof="0" dirty="0">
                          <a:ln>
                            <a:noFill/>
                          </a:ln>
                          <a:solidFill>
                            <a:schemeClr val="tx1"/>
                          </a:solidFill>
                          <a:effectLst/>
                          <a:uLnTx/>
                          <a:uFillTx/>
                          <a:latin typeface="Open Sans" panose="020B0606030504020204"/>
                          <a:ea typeface="+mn-ea"/>
                          <a:cs typeface="+mn-cs"/>
                        </a:rPr>
                        <a:t>e.g. Before 1st April 3pm, return your subject choices form to Mr Smith via email. </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kumimoji="0" lang="en-GB" sz="1200" b="0" i="1" u="none" strike="noStrike" kern="1200" cap="none" spc="0" normalizeH="0" baseline="0" noProof="0" dirty="0">
                        <a:ln>
                          <a:noFill/>
                        </a:ln>
                        <a:solidFill>
                          <a:schemeClr val="tx1"/>
                        </a:solidFill>
                        <a:effectLst/>
                        <a:uLnTx/>
                        <a:uFillTx/>
                        <a:latin typeface="Open Sans" panose="020B0606030504020204"/>
                        <a:ea typeface="+mn-ea"/>
                        <a:cs typeface="+mn-cs"/>
                      </a:endParaRP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1180415888"/>
                  </a:ext>
                </a:extLst>
              </a:tr>
              <a:tr h="0">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fr-FR" sz="1200" b="1" dirty="0">
                          <a:solidFill>
                            <a:schemeClr val="tx1"/>
                          </a:solidFill>
                          <a:effectLst/>
                          <a:latin typeface="Open Sans" panose="020B0606030504020204" pitchFamily="34" charset="0"/>
                          <a:ea typeface="Open Sans" panose="020B0606030504020204" pitchFamily="34" charset="0"/>
                          <a:cs typeface="Open Sans" panose="020B0606030504020204" pitchFamily="34" charset="0"/>
                        </a:rPr>
                        <a:t>Slide 18</a:t>
                      </a: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tc>
                  <a: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0" lang="en-GB" sz="1200" b="0" i="0" u="none" strike="noStrike" kern="1200" cap="none" spc="0" normalizeH="0" baseline="0" noProof="0" dirty="0">
                          <a:ln>
                            <a:noFill/>
                          </a:ln>
                          <a:solidFill>
                            <a:schemeClr val="tx1"/>
                          </a:solidFill>
                          <a:effectLst/>
                          <a:uLnTx/>
                          <a:uFillTx/>
                          <a:latin typeface="Open Sans" panose="020B0606030504020204"/>
                          <a:ea typeface="+mn-ea"/>
                          <a:cs typeface="+mn-cs"/>
                        </a:rPr>
                        <a:t>Edit this slide to contain the date, time, and location of any upcoming related events, such as an options evening or subject taster day.</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kumimoji="0" lang="en-GB" sz="1200" b="0" i="0" u="none" strike="noStrike" kern="1200" cap="none" spc="0" normalizeH="0" baseline="0" noProof="0" dirty="0">
                        <a:ln>
                          <a:noFill/>
                        </a:ln>
                        <a:solidFill>
                          <a:schemeClr val="tx1"/>
                        </a:solidFill>
                        <a:effectLst/>
                        <a:uLnTx/>
                        <a:uFillTx/>
                        <a:latin typeface="Open Sans" panose="020B0606030504020204"/>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mj-lt"/>
                        <a:buNone/>
                        <a:tabLst/>
                        <a:defRPr/>
                      </a:pPr>
                      <a:r>
                        <a:rPr kumimoji="0" lang="en-GB" sz="1200" b="0" i="1" u="none" strike="noStrike" kern="1200" cap="none" spc="0" normalizeH="0" baseline="0" noProof="0" dirty="0">
                          <a:ln>
                            <a:noFill/>
                          </a:ln>
                          <a:solidFill>
                            <a:schemeClr val="tx1"/>
                          </a:solidFill>
                          <a:effectLst/>
                          <a:uLnTx/>
                          <a:uFillTx/>
                          <a:latin typeface="Open Sans" panose="020B0606030504020204"/>
                          <a:ea typeface="+mn-ea"/>
                          <a:cs typeface="+mn-cs"/>
                        </a:rPr>
                        <a:t>e.g. Your options evening will take place on 1</a:t>
                      </a:r>
                      <a:r>
                        <a:rPr kumimoji="0" lang="en-GB" sz="1200" b="0" i="1" u="none" strike="noStrike" kern="1200" cap="none" spc="0" normalizeH="0" baseline="30000" noProof="0" dirty="0">
                          <a:ln>
                            <a:noFill/>
                          </a:ln>
                          <a:solidFill>
                            <a:schemeClr val="tx1"/>
                          </a:solidFill>
                          <a:effectLst/>
                          <a:uLnTx/>
                          <a:uFillTx/>
                          <a:latin typeface="Open Sans" panose="020B0606030504020204"/>
                          <a:ea typeface="+mn-ea"/>
                          <a:cs typeface="+mn-cs"/>
                        </a:rPr>
                        <a:t>st</a:t>
                      </a:r>
                      <a:r>
                        <a:rPr kumimoji="0" lang="en-GB" sz="1200" b="0" i="1" u="none" strike="noStrike" kern="1200" cap="none" spc="0" normalizeH="0" baseline="0" noProof="0" dirty="0">
                          <a:ln>
                            <a:noFill/>
                          </a:ln>
                          <a:solidFill>
                            <a:schemeClr val="tx1"/>
                          </a:solidFill>
                          <a:effectLst/>
                          <a:uLnTx/>
                          <a:uFillTx/>
                          <a:latin typeface="Open Sans" panose="020B0606030504020204"/>
                          <a:ea typeface="+mn-ea"/>
                          <a:cs typeface="+mn-cs"/>
                        </a:rPr>
                        <a:t> March at 4pm in the hall.</a:t>
                      </a:r>
                    </a:p>
                    <a:p>
                      <a:pPr marL="0" marR="0" lvl="0" indent="0" algn="l" defTabSz="914400" rtl="0" eaLnBrk="1" fontAlgn="auto" latinLnBrk="0" hangingPunct="1">
                        <a:lnSpc>
                          <a:spcPct val="100000"/>
                        </a:lnSpc>
                        <a:spcBef>
                          <a:spcPts val="0"/>
                        </a:spcBef>
                        <a:spcAft>
                          <a:spcPts val="0"/>
                        </a:spcAft>
                        <a:buClrTx/>
                        <a:buSzTx/>
                        <a:buFont typeface="+mj-lt"/>
                        <a:buNone/>
                        <a:tabLst/>
                        <a:defRPr/>
                      </a:pPr>
                      <a:endParaRPr kumimoji="0" lang="en-GB" sz="1200" b="0" i="1" u="none" strike="noStrike" kern="1200" cap="none" spc="0" normalizeH="0" baseline="0" noProof="0" dirty="0">
                        <a:ln>
                          <a:noFill/>
                        </a:ln>
                        <a:solidFill>
                          <a:schemeClr val="tx1"/>
                        </a:solidFill>
                        <a:effectLst/>
                        <a:uLnTx/>
                        <a:uFillTx/>
                        <a:latin typeface="Open Sans" panose="020B0606030504020204"/>
                        <a:ea typeface="+mn-ea"/>
                        <a:cs typeface="+mn-cs"/>
                      </a:endParaRPr>
                    </a:p>
                  </a:txBody>
                  <a:tcPr>
                    <a:lnL w="12700" cap="flat" cmpd="sng" algn="ctr">
                      <a:solidFill>
                        <a:schemeClr val="accent3"/>
                      </a:solidFill>
                      <a:prstDash val="solid"/>
                      <a:round/>
                      <a:headEnd type="none" w="med" len="med"/>
                      <a:tailEnd type="none" w="med" len="med"/>
                    </a:lnL>
                    <a:lnR w="12700" cap="flat" cmpd="sng" algn="ctr">
                      <a:solidFill>
                        <a:schemeClr val="accent3"/>
                      </a:solidFill>
                      <a:prstDash val="solid"/>
                      <a:round/>
                      <a:headEnd type="none" w="med" len="med"/>
                      <a:tailEnd type="none" w="med" len="med"/>
                    </a:lnR>
                    <a:lnT w="12700" cap="flat" cmpd="sng" algn="ctr">
                      <a:solidFill>
                        <a:schemeClr val="accent3"/>
                      </a:solidFill>
                      <a:prstDash val="solid"/>
                      <a:round/>
                      <a:headEnd type="none" w="med" len="med"/>
                      <a:tailEnd type="none" w="med" len="med"/>
                    </a:lnT>
                    <a:lnB w="12700" cap="flat" cmpd="sng" algn="ctr">
                      <a:solidFill>
                        <a:schemeClr val="accent3"/>
                      </a:solidFill>
                      <a:prstDash val="solid"/>
                      <a:round/>
                      <a:headEnd type="none" w="med" len="med"/>
                      <a:tailEnd type="none" w="med" len="med"/>
                    </a:lnB>
                    <a:noFill/>
                  </a:tcPr>
                </a:tc>
                <a:extLst>
                  <a:ext uri="{0D108BD9-81ED-4DB2-BD59-A6C34878D82A}">
                    <a16:rowId xmlns:a16="http://schemas.microsoft.com/office/drawing/2014/main" val="2344948777"/>
                  </a:ext>
                </a:extLst>
              </a:tr>
            </a:tbl>
          </a:graphicData>
        </a:graphic>
      </p:graphicFrame>
      <p:pic>
        <p:nvPicPr>
          <p:cNvPr id="19" name="Graphic 18">
            <a:extLst>
              <a:ext uri="{FF2B5EF4-FFF2-40B4-BE49-F238E27FC236}">
                <a16:creationId xmlns:a16="http://schemas.microsoft.com/office/drawing/2014/main" id="{D2DCD8A1-DB2D-EFA9-6EB8-1D94D923CBB8}"/>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p:blipFill>
        <p:spPr>
          <a:xfrm>
            <a:off x="11398754" y="857040"/>
            <a:ext cx="398221" cy="398221"/>
          </a:xfrm>
          <a:prstGeom prst="rect">
            <a:avLst/>
          </a:prstGeom>
        </p:spPr>
      </p:pic>
    </p:spTree>
    <p:extLst>
      <p:ext uri="{BB962C8B-B14F-4D97-AF65-F5344CB8AC3E}">
        <p14:creationId xmlns:p14="http://schemas.microsoft.com/office/powerpoint/2010/main" val="120140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FEA5E89B-CEEB-37A8-6088-614B91509B43}"/>
              </a:ext>
            </a:extLst>
          </p:cNvPr>
          <p:cNvSpPr txBox="1"/>
          <p:nvPr/>
        </p:nvSpPr>
        <p:spPr>
          <a:xfrm>
            <a:off x="8001032" y="295218"/>
            <a:ext cx="3993360" cy="4696432"/>
          </a:xfrm>
          <a:prstGeom prst="cloudCallout">
            <a:avLst>
              <a:gd name="adj1" fmla="val 26060"/>
              <a:gd name="adj2" fmla="val 58680"/>
            </a:avLst>
          </a:prstGeom>
          <a:solidFill>
            <a:srgbClr val="ECDFF5"/>
          </a:solidFill>
          <a:ln>
            <a:solidFill>
              <a:schemeClr val="tx1"/>
            </a:solidFill>
          </a:ln>
        </p:spPr>
        <p:txBody>
          <a:bodyPr wrap="square" rtlCol="0">
            <a:spAutoFit/>
          </a:bodyPr>
          <a:lstStyle/>
          <a:p>
            <a:pPr marL="457200" lvl="0" indent="-457200">
              <a:lnSpc>
                <a:spcPct val="150000"/>
              </a:lnSpc>
              <a:spcAft>
                <a:spcPts val="1200"/>
              </a:spcAft>
              <a:buFont typeface="+mj-lt"/>
              <a:buAutoNum type="alphaUcPeriod" startAt="3"/>
              <a:defRPr/>
            </a:pPr>
            <a:r>
              <a:rPr lang="en-GB" sz="2200" dirty="0">
                <a:solidFill>
                  <a:prstClr val="black"/>
                </a:solidFill>
                <a:latin typeface="Open Sans" panose="020B0606030504020204"/>
              </a:rPr>
              <a:t>I know what I’d like to study at university or what apprenticeship I’d like to do</a:t>
            </a:r>
          </a:p>
        </p:txBody>
      </p:sp>
      <p:sp>
        <p:nvSpPr>
          <p:cNvPr id="16" name="TextBox 15">
            <a:extLst>
              <a:ext uri="{FF2B5EF4-FFF2-40B4-BE49-F238E27FC236}">
                <a16:creationId xmlns:a16="http://schemas.microsoft.com/office/drawing/2014/main" id="{E52034C8-A1E3-422A-0F96-183923E7E0B2}"/>
              </a:ext>
            </a:extLst>
          </p:cNvPr>
          <p:cNvSpPr txBox="1"/>
          <p:nvPr/>
        </p:nvSpPr>
        <p:spPr>
          <a:xfrm>
            <a:off x="4142561" y="1580428"/>
            <a:ext cx="3802174" cy="3150346"/>
          </a:xfrm>
          <a:prstGeom prst="cloudCallout">
            <a:avLst>
              <a:gd name="adj1" fmla="val 26122"/>
              <a:gd name="adj2" fmla="val 67919"/>
            </a:avLst>
          </a:prstGeom>
          <a:solidFill>
            <a:srgbClr val="C9F0EF"/>
          </a:solidFill>
          <a:ln>
            <a:solidFill>
              <a:schemeClr val="tx1"/>
            </a:solidFill>
          </a:ln>
        </p:spPr>
        <p:txBody>
          <a:bodyPr wrap="square" rtlCol="0">
            <a:spAutoFit/>
          </a:bodyPr>
          <a:lstStyle/>
          <a:p>
            <a:pPr marL="457200" marR="0" lvl="0" indent="-457200" algn="l" defTabSz="914400" rtl="0" eaLnBrk="1" fontAlgn="auto" latinLnBrk="0" hangingPunct="1">
              <a:lnSpc>
                <a:spcPct val="150000"/>
              </a:lnSpc>
              <a:spcBef>
                <a:spcPts val="0"/>
              </a:spcBef>
              <a:spcAft>
                <a:spcPts val="1200"/>
              </a:spcAft>
              <a:buClrTx/>
              <a:buSzTx/>
              <a:buFont typeface="+mj-lt"/>
              <a:buAutoNum type="alphaUcPeriod" startAt="2"/>
              <a:tabLst/>
              <a:defRPr/>
            </a:pPr>
            <a:r>
              <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rPr>
              <a:t>I don’t know what I’d like to do after school</a:t>
            </a:r>
          </a:p>
        </p:txBody>
      </p:sp>
      <p:sp>
        <p:nvSpPr>
          <p:cNvPr id="15" name="TextBox 14">
            <a:extLst>
              <a:ext uri="{FF2B5EF4-FFF2-40B4-BE49-F238E27FC236}">
                <a16:creationId xmlns:a16="http://schemas.microsoft.com/office/drawing/2014/main" id="{7174AD66-1905-9945-3110-689DE7F538CF}"/>
              </a:ext>
            </a:extLst>
          </p:cNvPr>
          <p:cNvSpPr txBox="1"/>
          <p:nvPr/>
        </p:nvSpPr>
        <p:spPr>
          <a:xfrm>
            <a:off x="180654" y="1612106"/>
            <a:ext cx="3801600" cy="3150000"/>
          </a:xfrm>
          <a:prstGeom prst="cloudCallout">
            <a:avLst>
              <a:gd name="adj1" fmla="val 26805"/>
              <a:gd name="adj2" fmla="val 69897"/>
            </a:avLst>
          </a:prstGeom>
          <a:solidFill>
            <a:srgbClr val="FFD5E4"/>
          </a:solidFill>
          <a:ln>
            <a:solidFill>
              <a:schemeClr val="tx1"/>
            </a:solidFill>
          </a:ln>
        </p:spPr>
        <p:txBody>
          <a:bodyPr wrap="square" rtlCol="0">
            <a:spAutoFit/>
          </a:bodyPr>
          <a:lstStyle/>
          <a:p>
            <a:pPr marL="457200" marR="0" lvl="0" indent="-457200" algn="l" defTabSz="914400" rtl="0" eaLnBrk="1" fontAlgn="auto" latinLnBrk="0" hangingPunct="1">
              <a:lnSpc>
                <a:spcPct val="150000"/>
              </a:lnSpc>
              <a:spcBef>
                <a:spcPts val="0"/>
              </a:spcBef>
              <a:spcAft>
                <a:spcPts val="1200"/>
              </a:spcAft>
              <a:buClrTx/>
              <a:buSzTx/>
              <a:buFont typeface="+mj-lt"/>
              <a:buAutoNum type="alphaUcPeriod"/>
              <a:tabLst/>
              <a:defRPr/>
            </a:pPr>
            <a:r>
              <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rPr>
              <a:t>I know what career I’d like to have</a:t>
            </a:r>
          </a:p>
        </p:txBody>
      </p:sp>
      <p:sp>
        <p:nvSpPr>
          <p:cNvPr id="12" name="Isosceles Triangle 11">
            <a:extLst>
              <a:ext uri="{FF2B5EF4-FFF2-40B4-BE49-F238E27FC236}">
                <a16:creationId xmlns:a16="http://schemas.microsoft.com/office/drawing/2014/main" id="{5B8D2B23-C409-C315-3444-8A78E0C031AC}"/>
              </a:ext>
            </a:extLst>
          </p:cNvPr>
          <p:cNvSpPr/>
          <p:nvPr/>
        </p:nvSpPr>
        <p:spPr>
          <a:xfrm rot="7974175">
            <a:off x="10729769" y="4533775"/>
            <a:ext cx="431800" cy="915751"/>
          </a:xfrm>
          <a:prstGeom prst="triangle">
            <a:avLst>
              <a:gd name="adj" fmla="val 100000"/>
            </a:avLst>
          </a:prstGeom>
          <a:solidFill>
            <a:srgbClr val="ECDFF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Isosceles Triangle 10">
            <a:extLst>
              <a:ext uri="{FF2B5EF4-FFF2-40B4-BE49-F238E27FC236}">
                <a16:creationId xmlns:a16="http://schemas.microsoft.com/office/drawing/2014/main" id="{1934C204-90A3-FCEB-955B-13AF07267260}"/>
              </a:ext>
            </a:extLst>
          </p:cNvPr>
          <p:cNvSpPr/>
          <p:nvPr/>
        </p:nvSpPr>
        <p:spPr>
          <a:xfrm rot="7974175">
            <a:off x="6757040" y="4501530"/>
            <a:ext cx="431800" cy="915751"/>
          </a:xfrm>
          <a:prstGeom prst="triangle">
            <a:avLst>
              <a:gd name="adj" fmla="val 100000"/>
            </a:avLst>
          </a:prstGeom>
          <a:solidFill>
            <a:srgbClr val="C9F0EF"/>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Isosceles Triangle 9">
            <a:extLst>
              <a:ext uri="{FF2B5EF4-FFF2-40B4-BE49-F238E27FC236}">
                <a16:creationId xmlns:a16="http://schemas.microsoft.com/office/drawing/2014/main" id="{010B4D34-6BCE-780C-13D0-C00186F1DBC1}"/>
              </a:ext>
            </a:extLst>
          </p:cNvPr>
          <p:cNvSpPr/>
          <p:nvPr/>
        </p:nvSpPr>
        <p:spPr>
          <a:xfrm rot="7974175">
            <a:off x="2715140" y="4506391"/>
            <a:ext cx="431800" cy="915751"/>
          </a:xfrm>
          <a:prstGeom prst="triangle">
            <a:avLst>
              <a:gd name="adj" fmla="val 100000"/>
            </a:avLst>
          </a:prstGeom>
          <a:solidFill>
            <a:srgbClr val="FFD5E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grpSp>
        <p:nvGrpSpPr>
          <p:cNvPr id="6" name="Group 5">
            <a:extLst>
              <a:ext uri="{FF2B5EF4-FFF2-40B4-BE49-F238E27FC236}">
                <a16:creationId xmlns:a16="http://schemas.microsoft.com/office/drawing/2014/main" id="{36A40343-0ECD-18D1-ADB7-EE273B094774}"/>
              </a:ext>
            </a:extLst>
          </p:cNvPr>
          <p:cNvGrpSpPr/>
          <p:nvPr/>
        </p:nvGrpSpPr>
        <p:grpSpPr>
          <a:xfrm>
            <a:off x="2901220" y="4923301"/>
            <a:ext cx="1076402" cy="1076402"/>
            <a:chOff x="1421225" y="5031137"/>
            <a:chExt cx="1076402" cy="1076402"/>
          </a:xfrm>
        </p:grpSpPr>
        <p:pic>
          <p:nvPicPr>
            <p:cNvPr id="8" name="Graphic 7" descr="User with solid fill">
              <a:extLst>
                <a:ext uri="{FF2B5EF4-FFF2-40B4-BE49-F238E27FC236}">
                  <a16:creationId xmlns:a16="http://schemas.microsoft.com/office/drawing/2014/main" id="{AFA1BFC1-A5ED-DEA3-0066-AD7114C0BCE7}"/>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21225" y="5031137"/>
              <a:ext cx="1076402" cy="1076402"/>
            </a:xfrm>
            <a:prstGeom prst="rect">
              <a:avLst/>
            </a:prstGeom>
          </p:spPr>
        </p:pic>
        <p:sp>
          <p:nvSpPr>
            <p:cNvPr id="21" name="TextBox 20">
              <a:extLst>
                <a:ext uri="{FF2B5EF4-FFF2-40B4-BE49-F238E27FC236}">
                  <a16:creationId xmlns:a16="http://schemas.microsoft.com/office/drawing/2014/main" id="{599D5F43-8DCB-7AF3-A9AF-C726EE5529CD}"/>
                </a:ext>
              </a:extLst>
            </p:cNvPr>
            <p:cNvSpPr txBox="1"/>
            <p:nvPr/>
          </p:nvSpPr>
          <p:spPr>
            <a:xfrm>
              <a:off x="1605105" y="5569338"/>
              <a:ext cx="708660"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FF699F"/>
                  </a:solidFill>
                  <a:effectLst/>
                  <a:uLnTx/>
                  <a:uFillTx/>
                  <a:latin typeface="Open Sans" panose="020B0606030504020204" pitchFamily="34" charset="0"/>
                  <a:ea typeface="Open Sans" panose="020B0606030504020204" pitchFamily="34" charset="0"/>
                  <a:cs typeface="Open Sans" panose="020B0606030504020204" pitchFamily="34" charset="0"/>
                </a:rPr>
                <a:t>A</a:t>
              </a:r>
            </a:p>
          </p:txBody>
        </p:sp>
      </p:grpSp>
      <p:grpSp>
        <p:nvGrpSpPr>
          <p:cNvPr id="7" name="Group 6">
            <a:extLst>
              <a:ext uri="{FF2B5EF4-FFF2-40B4-BE49-F238E27FC236}">
                <a16:creationId xmlns:a16="http://schemas.microsoft.com/office/drawing/2014/main" id="{924C18FD-32F7-4C82-F865-497964FB9AE0}"/>
              </a:ext>
            </a:extLst>
          </p:cNvPr>
          <p:cNvGrpSpPr/>
          <p:nvPr/>
        </p:nvGrpSpPr>
        <p:grpSpPr>
          <a:xfrm>
            <a:off x="6916740" y="4923301"/>
            <a:ext cx="1076402" cy="1076402"/>
            <a:chOff x="5019598" y="5013050"/>
            <a:chExt cx="1076402" cy="1076402"/>
          </a:xfrm>
        </p:grpSpPr>
        <p:pic>
          <p:nvPicPr>
            <p:cNvPr id="19" name="Graphic 18" descr="User with solid fill">
              <a:extLst>
                <a:ext uri="{FF2B5EF4-FFF2-40B4-BE49-F238E27FC236}">
                  <a16:creationId xmlns:a16="http://schemas.microsoft.com/office/drawing/2014/main" id="{39CF53EF-611F-5F78-F8B3-3F0735763674}"/>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019598" y="5013050"/>
              <a:ext cx="1076402" cy="1076402"/>
            </a:xfrm>
            <a:prstGeom prst="rect">
              <a:avLst/>
            </a:prstGeom>
          </p:spPr>
        </p:pic>
        <p:sp>
          <p:nvSpPr>
            <p:cNvPr id="22" name="TextBox 21">
              <a:extLst>
                <a:ext uri="{FF2B5EF4-FFF2-40B4-BE49-F238E27FC236}">
                  <a16:creationId xmlns:a16="http://schemas.microsoft.com/office/drawing/2014/main" id="{247B177C-87BA-5736-6C38-36A968415A92}"/>
                </a:ext>
              </a:extLst>
            </p:cNvPr>
            <p:cNvSpPr txBox="1"/>
            <p:nvPr/>
          </p:nvSpPr>
          <p:spPr>
            <a:xfrm>
              <a:off x="5203470" y="5569338"/>
              <a:ext cx="708660"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4BC7C8"/>
                  </a:solidFill>
                  <a:effectLst/>
                  <a:uLnTx/>
                  <a:uFillTx/>
                  <a:latin typeface="Open Sans" panose="020B0606030504020204" pitchFamily="34" charset="0"/>
                  <a:ea typeface="Open Sans" panose="020B0606030504020204" pitchFamily="34" charset="0"/>
                  <a:cs typeface="Open Sans" panose="020B0606030504020204" pitchFamily="34" charset="0"/>
                </a:rPr>
                <a:t>B</a:t>
              </a:r>
            </a:p>
          </p:txBody>
        </p:sp>
      </p:grpSp>
      <p:grpSp>
        <p:nvGrpSpPr>
          <p:cNvPr id="9" name="Group 8">
            <a:extLst>
              <a:ext uri="{FF2B5EF4-FFF2-40B4-BE49-F238E27FC236}">
                <a16:creationId xmlns:a16="http://schemas.microsoft.com/office/drawing/2014/main" id="{90130A45-3490-3294-0D93-4CBFE6968043}"/>
              </a:ext>
            </a:extLst>
          </p:cNvPr>
          <p:cNvGrpSpPr/>
          <p:nvPr/>
        </p:nvGrpSpPr>
        <p:grpSpPr>
          <a:xfrm>
            <a:off x="10919164" y="4923301"/>
            <a:ext cx="1076402" cy="1076402"/>
            <a:chOff x="6874088" y="5046818"/>
            <a:chExt cx="1076402" cy="1076402"/>
          </a:xfrm>
        </p:grpSpPr>
        <p:pic>
          <p:nvPicPr>
            <p:cNvPr id="18" name="Graphic 17" descr="User with solid fill">
              <a:extLst>
                <a:ext uri="{FF2B5EF4-FFF2-40B4-BE49-F238E27FC236}">
                  <a16:creationId xmlns:a16="http://schemas.microsoft.com/office/drawing/2014/main" id="{4E36FF28-2E6A-5801-0F56-0853E6E92702}"/>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74088" y="5046818"/>
              <a:ext cx="1076402" cy="1076402"/>
            </a:xfrm>
            <a:prstGeom prst="rect">
              <a:avLst/>
            </a:prstGeom>
          </p:spPr>
        </p:pic>
        <p:sp>
          <p:nvSpPr>
            <p:cNvPr id="23" name="TextBox 22">
              <a:extLst>
                <a:ext uri="{FF2B5EF4-FFF2-40B4-BE49-F238E27FC236}">
                  <a16:creationId xmlns:a16="http://schemas.microsoft.com/office/drawing/2014/main" id="{E391FEEC-3EDA-3CE8-43E1-77502BD22910}"/>
                </a:ext>
              </a:extLst>
            </p:cNvPr>
            <p:cNvSpPr txBox="1"/>
            <p:nvPr/>
          </p:nvSpPr>
          <p:spPr>
            <a:xfrm>
              <a:off x="7057959" y="5585019"/>
              <a:ext cx="708660" cy="43088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2200" b="1" i="0" u="none" strike="noStrike" kern="1200" cap="none" spc="0" normalizeH="0" baseline="0" noProof="0" dirty="0">
                  <a:ln>
                    <a:noFill/>
                  </a:ln>
                  <a:solidFill>
                    <a:srgbClr val="BD90DC"/>
                  </a:solidFill>
                  <a:effectLst/>
                  <a:uLnTx/>
                  <a:uFillTx/>
                  <a:latin typeface="Open Sans" panose="020B0606030504020204" pitchFamily="34" charset="0"/>
                  <a:ea typeface="Open Sans" panose="020B0606030504020204" pitchFamily="34" charset="0"/>
                  <a:cs typeface="Open Sans" panose="020B0606030504020204" pitchFamily="34" charset="0"/>
                </a:rPr>
                <a:t>C</a:t>
              </a:r>
            </a:p>
          </p:txBody>
        </p:sp>
      </p:grpSp>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205367" y="264068"/>
            <a:ext cx="14122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Subjects, careers, and skills</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EA246A71-CD86-1E36-E66C-43AB65375B18}"/>
              </a:ext>
            </a:extLst>
          </p:cNvPr>
          <p:cNvSpPr txBox="1"/>
          <p:nvPr/>
        </p:nvSpPr>
        <p:spPr>
          <a:xfrm>
            <a:off x="180654" y="1040652"/>
            <a:ext cx="3810064" cy="3890360"/>
          </a:xfrm>
          <a:prstGeom prst="rect">
            <a:avLst/>
          </a:prstGeom>
          <a:solidFill>
            <a:srgbClr val="FFD5E4"/>
          </a:solidFill>
        </p:spPr>
        <p:txBody>
          <a:bodyPr wrap="square" rtlCol="0">
            <a:spAutoFit/>
          </a:bodyPr>
          <a:lstStyle/>
          <a:p>
            <a:pPr marL="342900" marR="0" lvl="0" indent="-342900" algn="l" defTabSz="914400" rtl="0" eaLnBrk="1" fontAlgn="auto" latinLnBrk="0" hangingPunct="1">
              <a:lnSpc>
                <a:spcPct val="150000"/>
              </a:lnSpc>
              <a:spcBef>
                <a:spcPts val="0"/>
              </a:spcBef>
              <a:spcAft>
                <a:spcPts val="600"/>
              </a:spcAft>
              <a:buClrTx/>
              <a:buSzTx/>
              <a:buFont typeface="Arial" panose="020B0604020202020204" pitchFamily="34" charset="0"/>
              <a:buChar char="•"/>
              <a:tabLst/>
              <a:defRPr/>
            </a:pPr>
            <a:r>
              <a:rPr kumimoji="0" lang="en-GB" sz="2000" b="0" i="0" u="none" strike="noStrike" kern="1200" cap="none" spc="0" normalizeH="0" baseline="0" noProof="0" dirty="0">
                <a:ln>
                  <a:noFill/>
                </a:ln>
                <a:solidFill>
                  <a:prstClr val="black"/>
                </a:solidFill>
                <a:effectLst/>
                <a:uLnTx/>
                <a:uFillTx/>
                <a:latin typeface="Open Sans" panose="020B0606030504020204"/>
                <a:ea typeface="+mn-ea"/>
                <a:cs typeface="+mn-cs"/>
              </a:rPr>
              <a:t>Create a mind map with the </a:t>
            </a:r>
            <a:r>
              <a:rPr kumimoji="0" lang="en-GB" sz="2000" b="1" i="0" u="none" strike="noStrike" kern="1200" cap="none" spc="0" normalizeH="0" baseline="0" noProof="0" dirty="0">
                <a:ln>
                  <a:noFill/>
                </a:ln>
                <a:solidFill>
                  <a:prstClr val="black"/>
                </a:solidFill>
                <a:effectLst/>
                <a:uLnTx/>
                <a:uFillTx/>
                <a:latin typeface="Open Sans" panose="020B0606030504020204"/>
                <a:ea typeface="+mn-ea"/>
                <a:cs typeface="+mn-cs"/>
              </a:rPr>
              <a:t>career</a:t>
            </a:r>
            <a:r>
              <a:rPr kumimoji="0" lang="en-GB" sz="2000" b="0" i="0" u="none" strike="noStrike" kern="1200" cap="none" spc="0" normalizeH="0" baseline="0" noProof="0" dirty="0">
                <a:ln>
                  <a:noFill/>
                </a:ln>
                <a:solidFill>
                  <a:prstClr val="black"/>
                </a:solidFill>
                <a:effectLst/>
                <a:uLnTx/>
                <a:uFillTx/>
                <a:latin typeface="Open Sans" panose="020B0606030504020204"/>
                <a:ea typeface="+mn-ea"/>
                <a:cs typeface="+mn-cs"/>
              </a:rPr>
              <a:t> you’d like to have in the middle.</a:t>
            </a:r>
          </a:p>
          <a:p>
            <a:pPr marL="342900" marR="0" lvl="0" indent="-342900" algn="l" defTabSz="914400" rtl="0" eaLnBrk="1" fontAlgn="auto" latinLnBrk="0" hangingPunct="1">
              <a:lnSpc>
                <a:spcPct val="150000"/>
              </a:lnSpc>
              <a:spcBef>
                <a:spcPts val="0"/>
              </a:spcBef>
              <a:spcAft>
                <a:spcPts val="600"/>
              </a:spcAft>
              <a:buClrTx/>
              <a:buSzTx/>
              <a:buFont typeface="Arial" panose="020B0604020202020204" pitchFamily="34" charset="0"/>
              <a:buChar char="•"/>
              <a:tabLst/>
              <a:defRPr/>
            </a:pPr>
            <a:r>
              <a:rPr lang="en-GB" sz="2000" dirty="0">
                <a:solidFill>
                  <a:prstClr val="black"/>
                </a:solidFill>
                <a:latin typeface="Open Sans" panose="020B0606030504020204"/>
              </a:rPr>
              <a:t>Add examples of subjects that you think would prepare you well for this career.</a:t>
            </a:r>
          </a:p>
          <a:p>
            <a:pPr marR="0" lvl="0" algn="l" defTabSz="914400" rtl="0" eaLnBrk="1" fontAlgn="auto" latinLnBrk="0" hangingPunct="1">
              <a:lnSpc>
                <a:spcPct val="150000"/>
              </a:lnSpc>
              <a:spcBef>
                <a:spcPts val="0"/>
              </a:spcBef>
              <a:spcAft>
                <a:spcPts val="600"/>
              </a:spcAft>
              <a:buClrTx/>
              <a:buSzTx/>
              <a:tabLst/>
              <a:defRPr/>
            </a:pPr>
            <a:r>
              <a:rPr kumimoji="0" lang="en-GB" sz="2000" b="0" i="1" u="none" strike="noStrike" kern="1200" cap="none" spc="0" normalizeH="0" baseline="0" noProof="0" dirty="0">
                <a:ln>
                  <a:noFill/>
                </a:ln>
                <a:solidFill>
                  <a:prstClr val="black"/>
                </a:solidFill>
                <a:effectLst/>
                <a:uLnTx/>
                <a:uFillTx/>
                <a:latin typeface="Open Sans" panose="020B0606030504020204"/>
                <a:ea typeface="+mn-ea"/>
                <a:cs typeface="+mn-cs"/>
              </a:rPr>
              <a:t>e.g. Architect:</a:t>
            </a:r>
            <a:r>
              <a:rPr kumimoji="0" lang="en-GB" sz="2000" b="0" i="1" u="none" strike="noStrike" kern="1200" cap="none" spc="0" normalizeH="0" noProof="0" dirty="0">
                <a:ln>
                  <a:noFill/>
                </a:ln>
                <a:solidFill>
                  <a:prstClr val="black"/>
                </a:solidFill>
                <a:effectLst/>
                <a:uLnTx/>
                <a:uFillTx/>
                <a:latin typeface="Open Sans" panose="020B0606030504020204"/>
                <a:ea typeface="+mn-ea"/>
                <a:cs typeface="+mn-cs"/>
              </a:rPr>
              <a:t> maths, graphics…</a:t>
            </a:r>
            <a:endParaRPr kumimoji="0" lang="en-GB" sz="2000" b="0" i="1" u="none" strike="noStrike" kern="1200" cap="none" spc="0" normalizeH="0" baseline="0" noProof="0" dirty="0">
              <a:ln>
                <a:noFill/>
              </a:ln>
              <a:solidFill>
                <a:prstClr val="black"/>
              </a:solidFill>
              <a:effectLst/>
              <a:uLnTx/>
              <a:uFillTx/>
              <a:latin typeface="Open Sans" panose="020B0606030504020204"/>
              <a:ea typeface="+mn-ea"/>
              <a:cs typeface="+mn-cs"/>
            </a:endParaRPr>
          </a:p>
        </p:txBody>
      </p:sp>
      <p:sp>
        <p:nvSpPr>
          <p:cNvPr id="2" name="TextBox 1">
            <a:extLst>
              <a:ext uri="{FF2B5EF4-FFF2-40B4-BE49-F238E27FC236}">
                <a16:creationId xmlns:a16="http://schemas.microsoft.com/office/drawing/2014/main" id="{6A08D88A-7593-7060-55F9-2C02BD1AA4F7}"/>
              </a:ext>
            </a:extLst>
          </p:cNvPr>
          <p:cNvSpPr txBox="1"/>
          <p:nvPr/>
        </p:nvSpPr>
        <p:spPr>
          <a:xfrm>
            <a:off x="4123155" y="1040652"/>
            <a:ext cx="3810064" cy="3890360"/>
          </a:xfrm>
          <a:prstGeom prst="rect">
            <a:avLst/>
          </a:prstGeom>
          <a:solidFill>
            <a:srgbClr val="C9F0EF"/>
          </a:solidFill>
        </p:spPr>
        <p:txBody>
          <a:bodyPr wrap="square" rtlCol="0">
            <a:spAutoFit/>
          </a:bodyPr>
          <a:lstStyle/>
          <a:p>
            <a:pPr marL="342900" lvl="0" indent="-342900">
              <a:lnSpc>
                <a:spcPct val="150000"/>
              </a:lnSpc>
              <a:spcAft>
                <a:spcPts val="600"/>
              </a:spcAft>
              <a:buFont typeface="Arial" panose="020B0604020202020204" pitchFamily="34" charset="0"/>
              <a:buChar char="•"/>
              <a:defRPr/>
            </a:pPr>
            <a:r>
              <a:rPr lang="en-GB" sz="2000" dirty="0">
                <a:solidFill>
                  <a:prstClr val="black"/>
                </a:solidFill>
                <a:latin typeface="Open Sans" panose="020B0606030504020204"/>
              </a:rPr>
              <a:t>Create a mind map with your </a:t>
            </a:r>
            <a:r>
              <a:rPr lang="en-GB" sz="2000" b="1" dirty="0">
                <a:solidFill>
                  <a:prstClr val="black"/>
                </a:solidFill>
                <a:latin typeface="Open Sans" panose="020B0606030504020204"/>
              </a:rPr>
              <a:t>three</a:t>
            </a:r>
            <a:r>
              <a:rPr lang="en-GB" sz="2000" dirty="0">
                <a:solidFill>
                  <a:prstClr val="black"/>
                </a:solidFill>
                <a:latin typeface="Open Sans" panose="020B0606030504020204"/>
              </a:rPr>
              <a:t> </a:t>
            </a:r>
            <a:r>
              <a:rPr lang="en-GB" sz="2000" b="1" dirty="0">
                <a:solidFill>
                  <a:prstClr val="black"/>
                </a:solidFill>
                <a:latin typeface="Open Sans" panose="020B0606030504020204"/>
              </a:rPr>
              <a:t>strongest</a:t>
            </a:r>
            <a:r>
              <a:rPr lang="en-GB" sz="2000" dirty="0">
                <a:solidFill>
                  <a:prstClr val="black"/>
                </a:solidFill>
                <a:latin typeface="Open Sans" panose="020B0606030504020204"/>
              </a:rPr>
              <a:t> </a:t>
            </a:r>
            <a:r>
              <a:rPr lang="en-GB" sz="2000" b="1" dirty="0">
                <a:solidFill>
                  <a:prstClr val="black"/>
                </a:solidFill>
                <a:latin typeface="Open Sans" panose="020B0606030504020204"/>
              </a:rPr>
              <a:t>skills</a:t>
            </a:r>
            <a:r>
              <a:rPr lang="en-GB" sz="2000" dirty="0">
                <a:solidFill>
                  <a:prstClr val="black"/>
                </a:solidFill>
                <a:latin typeface="Open Sans" panose="020B0606030504020204"/>
              </a:rPr>
              <a:t> in the middle.</a:t>
            </a:r>
          </a:p>
          <a:p>
            <a:pPr marL="342900" lvl="0" indent="-342900">
              <a:lnSpc>
                <a:spcPct val="150000"/>
              </a:lnSpc>
              <a:spcAft>
                <a:spcPts val="600"/>
              </a:spcAft>
              <a:buFont typeface="Arial" panose="020B0604020202020204" pitchFamily="34" charset="0"/>
              <a:buChar char="•"/>
              <a:defRPr/>
            </a:pPr>
            <a:r>
              <a:rPr lang="en-GB" sz="2000" dirty="0">
                <a:solidFill>
                  <a:prstClr val="black"/>
                </a:solidFill>
                <a:latin typeface="Open Sans" panose="020B0606030504020204"/>
              </a:rPr>
              <a:t>Add examples of subjects that you think require these skills.</a:t>
            </a:r>
          </a:p>
          <a:p>
            <a:pPr lvl="0">
              <a:lnSpc>
                <a:spcPct val="150000"/>
              </a:lnSpc>
              <a:spcAft>
                <a:spcPts val="600"/>
              </a:spcAft>
              <a:defRPr/>
            </a:pPr>
            <a:r>
              <a:rPr lang="en-GB" sz="2000" i="1" dirty="0">
                <a:solidFill>
                  <a:prstClr val="black"/>
                </a:solidFill>
                <a:latin typeface="Open Sans" panose="020B0606030504020204"/>
              </a:rPr>
              <a:t>e.g. Problem solving: science, psychology, computer science…</a:t>
            </a:r>
          </a:p>
        </p:txBody>
      </p:sp>
      <p:sp>
        <p:nvSpPr>
          <p:cNvPr id="5" name="TextBox 4">
            <a:extLst>
              <a:ext uri="{FF2B5EF4-FFF2-40B4-BE49-F238E27FC236}">
                <a16:creationId xmlns:a16="http://schemas.microsoft.com/office/drawing/2014/main" id="{8DAAD0F9-66D3-8258-FF2B-5B8047B64E4B}"/>
              </a:ext>
            </a:extLst>
          </p:cNvPr>
          <p:cNvSpPr txBox="1"/>
          <p:nvPr/>
        </p:nvSpPr>
        <p:spPr>
          <a:xfrm>
            <a:off x="8074731" y="417387"/>
            <a:ext cx="3961907" cy="4505914"/>
          </a:xfrm>
          <a:prstGeom prst="rect">
            <a:avLst/>
          </a:prstGeom>
          <a:solidFill>
            <a:srgbClr val="ECDFF5"/>
          </a:solidFill>
        </p:spPr>
        <p:txBody>
          <a:bodyPr wrap="square" rtlCol="0">
            <a:spAutoFit/>
          </a:bodyPr>
          <a:lstStyle/>
          <a:p>
            <a:pPr marL="342900" lvl="0" indent="-342900">
              <a:lnSpc>
                <a:spcPct val="150000"/>
              </a:lnSpc>
              <a:spcAft>
                <a:spcPts val="600"/>
              </a:spcAft>
              <a:buFont typeface="Arial" panose="020B0604020202020204" pitchFamily="34" charset="0"/>
              <a:buChar char="•"/>
              <a:defRPr/>
            </a:pPr>
            <a:r>
              <a:rPr lang="en-GB" sz="2000" dirty="0">
                <a:solidFill>
                  <a:prstClr val="black"/>
                </a:solidFill>
                <a:latin typeface="Open Sans" panose="020B0606030504020204"/>
              </a:rPr>
              <a:t>Create a mind map with the university </a:t>
            </a:r>
            <a:r>
              <a:rPr lang="en-GB" sz="2000" b="1" dirty="0">
                <a:solidFill>
                  <a:prstClr val="black"/>
                </a:solidFill>
                <a:latin typeface="Open Sans" panose="020B0606030504020204"/>
              </a:rPr>
              <a:t>subject</a:t>
            </a:r>
            <a:r>
              <a:rPr lang="en-GB" sz="2000" dirty="0">
                <a:solidFill>
                  <a:prstClr val="black"/>
                </a:solidFill>
                <a:latin typeface="Open Sans" panose="020B0606030504020204"/>
              </a:rPr>
              <a:t> or </a:t>
            </a:r>
            <a:r>
              <a:rPr lang="en-GB" sz="2000" b="1" dirty="0">
                <a:solidFill>
                  <a:prstClr val="black"/>
                </a:solidFill>
                <a:latin typeface="Open Sans" panose="020B0606030504020204"/>
              </a:rPr>
              <a:t>apprenticeship </a:t>
            </a:r>
            <a:r>
              <a:rPr lang="en-GB" sz="2000" dirty="0">
                <a:solidFill>
                  <a:prstClr val="black"/>
                </a:solidFill>
                <a:latin typeface="Open Sans" panose="020B0606030504020204"/>
              </a:rPr>
              <a:t>theme you’d like to study in the middle.</a:t>
            </a:r>
          </a:p>
          <a:p>
            <a:pPr marL="342900" lvl="0" indent="-342900">
              <a:lnSpc>
                <a:spcPct val="150000"/>
              </a:lnSpc>
              <a:spcAft>
                <a:spcPts val="600"/>
              </a:spcAft>
              <a:buFont typeface="Arial" panose="020B0604020202020204" pitchFamily="34" charset="0"/>
              <a:buChar char="•"/>
              <a:defRPr/>
            </a:pPr>
            <a:r>
              <a:rPr lang="en-GB" sz="2000" dirty="0">
                <a:solidFill>
                  <a:prstClr val="black"/>
                </a:solidFill>
                <a:latin typeface="Open Sans" panose="020B0606030504020204"/>
              </a:rPr>
              <a:t>Add examples of subjects that you think would prepare you well for this degree / apprenticeship.</a:t>
            </a:r>
          </a:p>
          <a:p>
            <a:pPr lvl="0">
              <a:lnSpc>
                <a:spcPct val="150000"/>
              </a:lnSpc>
              <a:defRPr/>
            </a:pPr>
            <a:r>
              <a:rPr lang="en-GB" sz="2000" i="1" dirty="0">
                <a:solidFill>
                  <a:prstClr val="black"/>
                </a:solidFill>
                <a:latin typeface="Open Sans" panose="020B0606030504020204"/>
              </a:rPr>
              <a:t>e.g. Law: English, law, history…</a:t>
            </a:r>
          </a:p>
        </p:txBody>
      </p:sp>
    </p:spTree>
    <p:extLst>
      <p:ext uri="{BB962C8B-B14F-4D97-AF65-F5344CB8AC3E}">
        <p14:creationId xmlns:p14="http://schemas.microsoft.com/office/powerpoint/2010/main" val="954072443"/>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3"/>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hidden"/>
                                      </p:to>
                                    </p:set>
                                  </p:childTnLst>
                                </p:cTn>
                              </p:par>
                              <p:par>
                                <p:cTn id="23" presetID="1" presetClass="entr" presetSubtype="0" fill="hold" grpId="0" nodeType="withEffect">
                                  <p:stCondLst>
                                    <p:cond delay="0"/>
                                  </p:stCondLst>
                                  <p:childTnLst>
                                    <p:set>
                                      <p:cBhvr>
                                        <p:cTn id="24" dur="1" fill="hold">
                                          <p:stCondLst>
                                            <p:cond delay="0"/>
                                          </p:stCondLst>
                                        </p:cTn>
                                        <p:tgtEl>
                                          <p:spTgt spid="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6" grpId="0" animBg="1"/>
      <p:bldP spid="15" grpId="0" animBg="1"/>
      <p:bldP spid="12" grpId="0" animBg="1"/>
      <p:bldP spid="11" grpId="0" animBg="1"/>
      <p:bldP spid="10" grpId="0" animBg="1"/>
      <p:bldP spid="3" grpId="0" animBg="1"/>
      <p:bldP spid="2" grpId="0" animBg="1"/>
      <p:bldP spid="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4122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Qualifications and subjects on offer to you (10 mins)</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a:extLst>
              <a:ext uri="{FF2B5EF4-FFF2-40B4-BE49-F238E27FC236}">
                <a16:creationId xmlns:a16="http://schemas.microsoft.com/office/drawing/2014/main" id="{BAE045F8-5BF8-54CE-9CA5-BA73386AB02E}"/>
              </a:ext>
            </a:extLst>
          </p:cNvPr>
          <p:cNvSpPr txBox="1"/>
          <p:nvPr/>
        </p:nvSpPr>
        <p:spPr>
          <a:xfrm>
            <a:off x="301637" y="1143000"/>
            <a:ext cx="4580635" cy="4572000"/>
          </a:xfrm>
          <a:prstGeom prst="roundRect">
            <a:avLst>
              <a:gd name="adj" fmla="val 0"/>
            </a:avLst>
          </a:prstGeom>
          <a:solidFill>
            <a:schemeClr val="accent2">
              <a:lumMod val="20000"/>
              <a:lumOff val="80000"/>
            </a:schemeClr>
          </a:solidFill>
          <a:ln w="38100">
            <a:solidFill>
              <a:schemeClr val="accent2"/>
            </a:solidFill>
          </a:ln>
        </p:spPr>
        <p:style>
          <a:lnRef idx="2">
            <a:schemeClr val="accent1"/>
          </a:lnRef>
          <a:fillRef idx="1">
            <a:schemeClr val="lt1"/>
          </a:fillRef>
          <a:effectRef idx="0">
            <a:schemeClr val="accent1"/>
          </a:effectRef>
          <a:fontRef idx="minor">
            <a:schemeClr val="dk1"/>
          </a:fontRef>
        </p:style>
        <p:txBody>
          <a:bodyPr wrap="square" lIns="91440" tIns="0" rIns="91440" bIns="45720" rtlCol="0" anchor="ctr" anchorCtr="0">
            <a:noAutofit/>
          </a:bodyPr>
          <a:lstStyle/>
          <a:p>
            <a:pPr marL="342900" marR="0" lvl="0" indent="-342900" defTabSz="914400" rtl="0" eaLnBrk="1" fontAlgn="auto" latinLnBrk="0" hangingPunct="1">
              <a:lnSpc>
                <a:spcPct val="150000"/>
              </a:lnSpc>
              <a:spcBef>
                <a:spcPts val="0"/>
              </a:spcBef>
              <a:spcAft>
                <a:spcPts val="0"/>
              </a:spcAft>
              <a:buClrTx/>
              <a:buSzTx/>
              <a:buFont typeface="Arial"/>
              <a:buChar char="•"/>
              <a:tabLst/>
              <a:defRPr/>
            </a:pPr>
            <a:r>
              <a:rPr lang="en-GB" sz="2200" i="1" dirty="0">
                <a:solidFill>
                  <a:srgbClr val="FF0000"/>
                </a:solidFill>
                <a:latin typeface="Open Sans"/>
                <a:ea typeface="Open Sans"/>
                <a:cs typeface="Open Sans"/>
              </a:rPr>
              <a:t>PE</a:t>
            </a:r>
            <a:endParaRPr lang="en-US" dirty="0">
              <a:ea typeface="Calibri" panose="020F0502020204030204"/>
              <a:cs typeface="Calibri" panose="020F0502020204030204"/>
            </a:endParaRPr>
          </a:p>
          <a:p>
            <a:pPr marL="342900" indent="-342900">
              <a:lnSpc>
                <a:spcPct val="150000"/>
              </a:lnSpc>
              <a:buFont typeface="Arial"/>
              <a:buChar char="•"/>
              <a:defRPr/>
            </a:pPr>
            <a:r>
              <a:rPr lang="en-GB" sz="2200" i="1" dirty="0">
                <a:solidFill>
                  <a:srgbClr val="FF0000"/>
                </a:solidFill>
                <a:latin typeface="Open Sans"/>
                <a:ea typeface="Open Sans"/>
                <a:cs typeface="Open Sans"/>
              </a:rPr>
              <a:t>Art</a:t>
            </a:r>
          </a:p>
          <a:p>
            <a:pPr marL="342900" indent="-342900">
              <a:lnSpc>
                <a:spcPct val="150000"/>
              </a:lnSpc>
              <a:buFont typeface="Arial"/>
              <a:buChar char="•"/>
              <a:defRPr/>
            </a:pPr>
            <a:r>
              <a:rPr lang="en-GB" sz="2200" i="1" dirty="0">
                <a:solidFill>
                  <a:srgbClr val="FF0000"/>
                </a:solidFill>
                <a:latin typeface="Open Sans"/>
                <a:ea typeface="Open Sans"/>
                <a:cs typeface="Open Sans"/>
              </a:rPr>
              <a:t>History</a:t>
            </a:r>
          </a:p>
          <a:p>
            <a:pPr marL="342900" indent="-342900">
              <a:lnSpc>
                <a:spcPct val="150000"/>
              </a:lnSpc>
              <a:buFont typeface="Arial"/>
              <a:buChar char="•"/>
              <a:defRPr/>
            </a:pPr>
            <a:r>
              <a:rPr lang="en-GB" sz="2200" i="1" dirty="0">
                <a:solidFill>
                  <a:srgbClr val="FF0000"/>
                </a:solidFill>
                <a:latin typeface="Open Sans"/>
                <a:ea typeface="Open Sans"/>
                <a:cs typeface="Open Sans"/>
              </a:rPr>
              <a:t>Geography </a:t>
            </a:r>
          </a:p>
          <a:p>
            <a:pPr marL="342900" indent="-342900">
              <a:lnSpc>
                <a:spcPct val="150000"/>
              </a:lnSpc>
              <a:buFont typeface="Arial"/>
              <a:buChar char="•"/>
              <a:defRPr/>
            </a:pPr>
            <a:r>
              <a:rPr lang="en-GB" sz="2200" i="1" dirty="0">
                <a:solidFill>
                  <a:srgbClr val="FF0000"/>
                </a:solidFill>
                <a:latin typeface="Open Sans"/>
                <a:ea typeface="Open Sans"/>
                <a:cs typeface="Open Sans"/>
              </a:rPr>
              <a:t>Triple science</a:t>
            </a:r>
          </a:p>
          <a:p>
            <a:pPr marL="342900" indent="-342900">
              <a:lnSpc>
                <a:spcPct val="150000"/>
              </a:lnSpc>
              <a:buFont typeface="Arial"/>
              <a:buChar char="•"/>
              <a:defRPr/>
            </a:pPr>
            <a:r>
              <a:rPr lang="en-GB" sz="2200" i="1" dirty="0">
                <a:solidFill>
                  <a:srgbClr val="FF0000"/>
                </a:solidFill>
                <a:latin typeface="Open Sans"/>
                <a:ea typeface="Open Sans"/>
                <a:cs typeface="Open Sans"/>
              </a:rPr>
              <a:t>French</a:t>
            </a:r>
            <a:endParaRPr lang="en-GB" sz="2200" i="1"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a:p>
            <a:pPr marL="342900" indent="-342900">
              <a:lnSpc>
                <a:spcPct val="150000"/>
              </a:lnSpc>
              <a:buFont typeface="Arial"/>
              <a:buChar char="•"/>
              <a:defRPr/>
            </a:pPr>
            <a:r>
              <a:rPr lang="en-GB" sz="2200" i="1" dirty="0">
                <a:solidFill>
                  <a:srgbClr val="FF0000"/>
                </a:solidFill>
                <a:latin typeface="Open Sans"/>
                <a:ea typeface="Open Sans"/>
                <a:cs typeface="Open Sans"/>
              </a:rPr>
              <a:t>Music</a:t>
            </a:r>
          </a:p>
          <a:p>
            <a:pPr algn="ctr">
              <a:lnSpc>
                <a:spcPct val="150000"/>
              </a:lnSpc>
              <a:defRPr/>
            </a:pPr>
            <a:endParaRPr lang="en-GB" sz="2200" i="1"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
        <p:nvSpPr>
          <p:cNvPr id="2" name="TextBox 1">
            <a:extLst>
              <a:ext uri="{FF2B5EF4-FFF2-40B4-BE49-F238E27FC236}">
                <a16:creationId xmlns:a16="http://schemas.microsoft.com/office/drawing/2014/main" id="{614C9A4A-62F8-B184-FB7F-11EF7CEAA286}"/>
              </a:ext>
            </a:extLst>
          </p:cNvPr>
          <p:cNvSpPr txBox="1"/>
          <p:nvPr/>
        </p:nvSpPr>
        <p:spPr>
          <a:xfrm>
            <a:off x="7067273" y="1143000"/>
            <a:ext cx="4580635" cy="4572000"/>
          </a:xfrm>
          <a:prstGeom prst="roundRect">
            <a:avLst>
              <a:gd name="adj" fmla="val 0"/>
            </a:avLst>
          </a:prstGeom>
          <a:solidFill>
            <a:schemeClr val="accent2">
              <a:lumMod val="20000"/>
              <a:lumOff val="80000"/>
            </a:schemeClr>
          </a:solidFill>
          <a:ln w="38100">
            <a:solidFill>
              <a:schemeClr val="accent2"/>
            </a:solidFill>
          </a:ln>
        </p:spPr>
        <p:style>
          <a:lnRef idx="2">
            <a:schemeClr val="accent1"/>
          </a:lnRef>
          <a:fillRef idx="1">
            <a:schemeClr val="lt1"/>
          </a:fillRef>
          <a:effectRef idx="0">
            <a:schemeClr val="accent1"/>
          </a:effectRef>
          <a:fontRef idx="minor">
            <a:schemeClr val="dk1"/>
          </a:fontRef>
        </p:style>
        <p:txBody>
          <a:bodyPr wrap="square" lIns="91440" tIns="0" rIns="91440" bIns="45720" rtlCol="0" anchor="ctr" anchorCtr="0">
            <a:noAutofit/>
          </a:bodyPr>
          <a:lstStyle/>
          <a:p>
            <a:pPr marL="342900" indent="-342900">
              <a:lnSpc>
                <a:spcPct val="150000"/>
              </a:lnSpc>
              <a:buFont typeface="Arial"/>
              <a:buChar char="•"/>
              <a:defRPr/>
            </a:pPr>
            <a:r>
              <a:rPr lang="en-GB" sz="2200" i="1" dirty="0">
                <a:solidFill>
                  <a:srgbClr val="FF0000"/>
                </a:solidFill>
                <a:latin typeface="Open Sans"/>
                <a:ea typeface="Open Sans"/>
                <a:cs typeface="Open Sans"/>
              </a:rPr>
              <a:t>Media</a:t>
            </a:r>
          </a:p>
          <a:p>
            <a:pPr marL="342900" indent="-342900">
              <a:lnSpc>
                <a:spcPct val="150000"/>
              </a:lnSpc>
              <a:buFont typeface="Arial"/>
              <a:buChar char="•"/>
              <a:defRPr/>
            </a:pPr>
            <a:r>
              <a:rPr lang="en-GB" sz="2200" i="1" dirty="0">
                <a:solidFill>
                  <a:srgbClr val="FF0000"/>
                </a:solidFill>
                <a:latin typeface="Open Sans"/>
                <a:ea typeface="Open Sans"/>
                <a:cs typeface="Open Sans"/>
              </a:rPr>
              <a:t>Business</a:t>
            </a:r>
          </a:p>
          <a:p>
            <a:pPr marL="342900" indent="-342900">
              <a:lnSpc>
                <a:spcPct val="150000"/>
              </a:lnSpc>
              <a:buFont typeface="Arial"/>
              <a:buChar char="•"/>
              <a:defRPr/>
            </a:pPr>
            <a:r>
              <a:rPr lang="en-GB" sz="2200" i="1" dirty="0">
                <a:solidFill>
                  <a:srgbClr val="FF0000"/>
                </a:solidFill>
                <a:latin typeface="Open Sans"/>
                <a:ea typeface="Open Sans"/>
                <a:cs typeface="Open Sans"/>
              </a:rPr>
              <a:t>Food tech</a:t>
            </a:r>
          </a:p>
          <a:p>
            <a:pPr marL="342900" indent="-342900">
              <a:lnSpc>
                <a:spcPct val="150000"/>
              </a:lnSpc>
              <a:buFont typeface="Arial"/>
              <a:buChar char="•"/>
              <a:defRPr/>
            </a:pPr>
            <a:r>
              <a:rPr lang="en-GB" sz="2200" i="1" dirty="0">
                <a:solidFill>
                  <a:srgbClr val="FF0000"/>
                </a:solidFill>
                <a:latin typeface="Open Sans"/>
                <a:ea typeface="Open Sans"/>
                <a:cs typeface="Open Sans"/>
              </a:rPr>
              <a:t>Design tech</a:t>
            </a:r>
            <a:endParaRPr lang="en-GB" sz="2200" i="1"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a:p>
            <a:pPr marL="342900" indent="-342900">
              <a:lnSpc>
                <a:spcPct val="150000"/>
              </a:lnSpc>
              <a:buFont typeface="Arial"/>
              <a:buChar char="•"/>
              <a:defRPr/>
            </a:pPr>
            <a:r>
              <a:rPr lang="en-GB" sz="2200" i="1" dirty="0">
                <a:solidFill>
                  <a:srgbClr val="FF0000"/>
                </a:solidFill>
                <a:latin typeface="Open Sans"/>
                <a:ea typeface="Open Sans"/>
                <a:cs typeface="Open Sans"/>
              </a:rPr>
              <a:t>RE</a:t>
            </a:r>
          </a:p>
          <a:p>
            <a:pPr algn="ctr">
              <a:lnSpc>
                <a:spcPct val="150000"/>
              </a:lnSpc>
              <a:defRPr/>
            </a:pPr>
            <a:endParaRPr lang="en-GB" sz="2200" i="1" dirty="0">
              <a:solidFill>
                <a:srgbClr val="FF0000"/>
              </a:solidFill>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0504123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4122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Qualifications and subjects on offer to you </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a:extLst>
              <a:ext uri="{FF2B5EF4-FFF2-40B4-BE49-F238E27FC236}">
                <a16:creationId xmlns:a16="http://schemas.microsoft.com/office/drawing/2014/main" id="{BAE045F8-5BF8-54CE-9CA5-BA73386AB02E}"/>
              </a:ext>
            </a:extLst>
          </p:cNvPr>
          <p:cNvSpPr txBox="1"/>
          <p:nvPr/>
        </p:nvSpPr>
        <p:spPr>
          <a:xfrm>
            <a:off x="301637" y="1143000"/>
            <a:ext cx="11588725" cy="3348990"/>
          </a:xfrm>
          <a:prstGeom prst="roundRect">
            <a:avLst>
              <a:gd name="adj" fmla="val 0"/>
            </a:avLst>
          </a:prstGeom>
          <a:solidFill>
            <a:schemeClr val="accent2">
              <a:lumMod val="20000"/>
              <a:lumOff val="80000"/>
            </a:schemeClr>
          </a:solidFill>
          <a:ln w="38100">
            <a:solidFill>
              <a:schemeClr val="accent2"/>
            </a:solidFill>
          </a:ln>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marR="0" lvl="0" algn="ctr" defTabSz="914400" rtl="0" eaLnBrk="1" fontAlgn="auto" latinLnBrk="0" hangingPunct="1">
              <a:lnSpc>
                <a:spcPct val="150000"/>
              </a:lnSpc>
              <a:spcBef>
                <a:spcPts val="0"/>
              </a:spcBef>
              <a:spcAft>
                <a:spcPts val="0"/>
              </a:spcAft>
              <a:buClrTx/>
              <a:buSzTx/>
              <a:tabLst/>
              <a:defRPr/>
            </a:pPr>
            <a:r>
              <a:rPr lang="en-GB" sz="2200" i="1" dirty="0">
                <a:solidFill>
                  <a:srgbClr val="FF0000"/>
                </a:solidFill>
                <a:latin typeface="Open Sans" panose="020B0606030504020204" pitchFamily="34" charset="0"/>
                <a:ea typeface="Open Sans" panose="020B0606030504020204" pitchFamily="34" charset="0"/>
                <a:cs typeface="Open Sans" panose="020B0606030504020204" pitchFamily="34" charset="0"/>
              </a:rPr>
              <a:t>Edit this slide to contain information about the </a:t>
            </a:r>
            <a:r>
              <a:rPr lang="en-GB" sz="2200" b="1" i="1" dirty="0">
                <a:solidFill>
                  <a:srgbClr val="FF0000"/>
                </a:solidFill>
                <a:latin typeface="Open Sans" panose="020B0606030504020204" pitchFamily="34" charset="0"/>
                <a:ea typeface="Open Sans" panose="020B0606030504020204" pitchFamily="34" charset="0"/>
                <a:cs typeface="Open Sans" panose="020B0606030504020204" pitchFamily="34" charset="0"/>
              </a:rPr>
              <a:t>subjects</a:t>
            </a:r>
            <a:r>
              <a:rPr lang="en-GB" sz="2200" i="1" dirty="0">
                <a:solidFill>
                  <a:srgbClr val="FF0000"/>
                </a:solidFill>
                <a:latin typeface="Open Sans" panose="020B0606030504020204" pitchFamily="34" charset="0"/>
                <a:ea typeface="Open Sans" panose="020B0606030504020204" pitchFamily="34" charset="0"/>
                <a:cs typeface="Open Sans" panose="020B0606030504020204" pitchFamily="34" charset="0"/>
              </a:rPr>
              <a:t> on offer to students and the </a:t>
            </a:r>
            <a:r>
              <a:rPr lang="en-GB" sz="2200" b="1" i="1" dirty="0">
                <a:solidFill>
                  <a:srgbClr val="FF0000"/>
                </a:solidFill>
                <a:latin typeface="Open Sans" panose="020B0606030504020204" pitchFamily="34" charset="0"/>
                <a:ea typeface="Open Sans" panose="020B0606030504020204" pitchFamily="34" charset="0"/>
                <a:cs typeface="Open Sans" panose="020B0606030504020204" pitchFamily="34" charset="0"/>
              </a:rPr>
              <a:t>option block timetable</a:t>
            </a:r>
            <a:r>
              <a:rPr lang="en-GB" sz="2200" i="1" dirty="0">
                <a:solidFill>
                  <a:srgbClr val="FF0000"/>
                </a:solidFill>
                <a:latin typeface="Open Sans" panose="020B0606030504020204" pitchFamily="34" charset="0"/>
                <a:ea typeface="Open Sans" panose="020B0606030504020204" pitchFamily="34" charset="0"/>
                <a:cs typeface="Open Sans" panose="020B0606030504020204" pitchFamily="34" charset="0"/>
              </a:rPr>
              <a:t>.</a:t>
            </a:r>
          </a:p>
        </p:txBody>
      </p:sp>
      <p:sp>
        <p:nvSpPr>
          <p:cNvPr id="2" name="TextBox 1">
            <a:extLst>
              <a:ext uri="{FF2B5EF4-FFF2-40B4-BE49-F238E27FC236}">
                <a16:creationId xmlns:a16="http://schemas.microsoft.com/office/drawing/2014/main" id="{5472791F-7B48-7C05-D5C2-C841FE3A5EF6}"/>
              </a:ext>
            </a:extLst>
          </p:cNvPr>
          <p:cNvSpPr txBox="1"/>
          <p:nvPr/>
        </p:nvSpPr>
        <p:spPr>
          <a:xfrm>
            <a:off x="301637" y="4674870"/>
            <a:ext cx="11588725" cy="1203960"/>
          </a:xfrm>
          <a:prstGeom prst="roundRect">
            <a:avLst>
              <a:gd name="adj" fmla="val 0"/>
            </a:avLst>
          </a:prstGeom>
          <a:solidFill>
            <a:schemeClr val="accent2">
              <a:lumMod val="40000"/>
              <a:lumOff val="60000"/>
            </a:schemeClr>
          </a:solidFill>
          <a:ln w="38100">
            <a:solidFill>
              <a:schemeClr val="accent2"/>
            </a:solidFill>
          </a:ln>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marR="0" lvl="0" algn="ctr" defTabSz="914400" rtl="0" eaLnBrk="1" fontAlgn="auto" latinLnBrk="0" hangingPunct="1">
              <a:lnSpc>
                <a:spcPct val="150000"/>
              </a:lnSpc>
              <a:spcBef>
                <a:spcPts val="0"/>
              </a:spcBef>
              <a:spcAft>
                <a:spcPts val="0"/>
              </a:spcAft>
              <a:buClrTx/>
              <a:buSzTx/>
              <a:tabLst/>
              <a:defRPr/>
            </a:pPr>
            <a:r>
              <a:rPr lang="en-GB" sz="2200" dirty="0">
                <a:solidFill>
                  <a:schemeClr val="tx1"/>
                </a:solidFill>
                <a:latin typeface="Open Sans" panose="020B0606030504020204" pitchFamily="34" charset="0"/>
                <a:ea typeface="Open Sans" panose="020B0606030504020204" pitchFamily="34" charset="0"/>
                <a:cs typeface="Open Sans" panose="020B0606030504020204" pitchFamily="34" charset="0"/>
              </a:rPr>
              <a:t>Review the subjects on offer and sort them into three lists:</a:t>
            </a:r>
          </a:p>
          <a:p>
            <a:pPr marR="0" lvl="0" algn="ctr" defTabSz="914400" rtl="0" eaLnBrk="1" fontAlgn="auto" latinLnBrk="0" hangingPunct="1">
              <a:lnSpc>
                <a:spcPct val="150000"/>
              </a:lnSpc>
              <a:spcBef>
                <a:spcPts val="0"/>
              </a:spcBef>
              <a:spcAft>
                <a:spcPts val="0"/>
              </a:spcAft>
              <a:buClrTx/>
              <a:buSzTx/>
              <a:tabLst/>
              <a:defRPr/>
            </a:pPr>
            <a:r>
              <a:rPr lang="en-GB" sz="2200" b="1" dirty="0">
                <a:solidFill>
                  <a:srgbClr val="00B050"/>
                </a:solidFill>
                <a:latin typeface="Open Sans" panose="020B0606030504020204" pitchFamily="34" charset="0"/>
                <a:ea typeface="Open Sans" panose="020B0606030504020204" pitchFamily="34" charset="0"/>
                <a:cs typeface="Open Sans" panose="020B0606030504020204" pitchFamily="34" charset="0"/>
              </a:rPr>
              <a:t>A.</a:t>
            </a:r>
            <a:r>
              <a:rPr lang="en-GB" sz="2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 Would love to study                    </a:t>
            </a:r>
            <a:r>
              <a:rPr lang="en-GB" sz="2200" b="1" dirty="0">
                <a:solidFill>
                  <a:schemeClr val="accent3"/>
                </a:solidFill>
                <a:latin typeface="Open Sans" panose="020B0606030504020204" pitchFamily="34" charset="0"/>
                <a:ea typeface="Open Sans" panose="020B0606030504020204" pitchFamily="34" charset="0"/>
                <a:cs typeface="Open Sans" panose="020B0606030504020204" pitchFamily="34" charset="0"/>
              </a:rPr>
              <a:t> B. </a:t>
            </a:r>
            <a:r>
              <a:rPr lang="en-GB" sz="2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Undecided                     </a:t>
            </a:r>
            <a:r>
              <a:rPr lang="en-GB" sz="2200" b="1" dirty="0">
                <a:solidFill>
                  <a:srgbClr val="FF0000"/>
                </a:solidFill>
                <a:latin typeface="Open Sans" panose="020B0606030504020204" pitchFamily="34" charset="0"/>
                <a:ea typeface="Open Sans" panose="020B0606030504020204" pitchFamily="34" charset="0"/>
                <a:cs typeface="Open Sans" panose="020B0606030504020204" pitchFamily="34" charset="0"/>
              </a:rPr>
              <a:t>C. </a:t>
            </a:r>
            <a:r>
              <a:rPr lang="en-GB" sz="2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Don’t want to study</a:t>
            </a:r>
          </a:p>
        </p:txBody>
      </p:sp>
    </p:spTree>
    <p:extLst>
      <p:ext uri="{BB962C8B-B14F-4D97-AF65-F5344CB8AC3E}">
        <p14:creationId xmlns:p14="http://schemas.microsoft.com/office/powerpoint/2010/main" val="39213864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4122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Qualifications and subjects on offer to you </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2" name="TextBox 1">
            <a:extLst>
              <a:ext uri="{FF2B5EF4-FFF2-40B4-BE49-F238E27FC236}">
                <a16:creationId xmlns:a16="http://schemas.microsoft.com/office/drawing/2014/main" id="{5472791F-7B48-7C05-D5C2-C841FE3A5EF6}"/>
              </a:ext>
            </a:extLst>
          </p:cNvPr>
          <p:cNvSpPr txBox="1"/>
          <p:nvPr/>
        </p:nvSpPr>
        <p:spPr>
          <a:xfrm>
            <a:off x="301637" y="1143000"/>
            <a:ext cx="11588725" cy="1203960"/>
          </a:xfrm>
          <a:prstGeom prst="roundRect">
            <a:avLst>
              <a:gd name="adj" fmla="val 0"/>
            </a:avLst>
          </a:prstGeom>
          <a:solidFill>
            <a:schemeClr val="accent2">
              <a:lumMod val="40000"/>
              <a:lumOff val="60000"/>
            </a:schemeClr>
          </a:solidFill>
          <a:ln w="38100">
            <a:solidFill>
              <a:schemeClr val="accent2"/>
            </a:solidFill>
          </a:ln>
        </p:spPr>
        <p:style>
          <a:lnRef idx="2">
            <a:schemeClr val="accent1"/>
          </a:lnRef>
          <a:fillRef idx="1">
            <a:schemeClr val="lt1"/>
          </a:fillRef>
          <a:effectRef idx="0">
            <a:schemeClr val="accent1"/>
          </a:effectRef>
          <a:fontRef idx="minor">
            <a:schemeClr val="dk1"/>
          </a:fontRef>
        </p:style>
        <p:txBody>
          <a:bodyPr wrap="square" lIns="720000" tIns="0" rIns="720000" rtlCol="0" anchor="ctr" anchorCtr="0">
            <a:noAutofit/>
          </a:bodyPr>
          <a:lstStyle/>
          <a:p>
            <a:pPr marR="0" lvl="0" algn="ctr" defTabSz="914400" rtl="0" eaLnBrk="1" fontAlgn="auto" latinLnBrk="0" hangingPunct="1">
              <a:lnSpc>
                <a:spcPct val="150000"/>
              </a:lnSpc>
              <a:spcBef>
                <a:spcPts val="0"/>
              </a:spcBef>
              <a:spcAft>
                <a:spcPts val="0"/>
              </a:spcAft>
              <a:buClrTx/>
              <a:buSzTx/>
              <a:tabLst/>
              <a:defRPr/>
            </a:pPr>
            <a:r>
              <a:rPr lang="en-GB" sz="2200" dirty="0">
                <a:solidFill>
                  <a:schemeClr val="tx1"/>
                </a:solidFill>
                <a:latin typeface="Open Sans" panose="020B0606030504020204" pitchFamily="34" charset="0"/>
                <a:ea typeface="Open Sans" panose="020B0606030504020204" pitchFamily="34" charset="0"/>
                <a:cs typeface="Open Sans" panose="020B0606030504020204" pitchFamily="34" charset="0"/>
              </a:rPr>
              <a:t>For at least one subject you’d </a:t>
            </a:r>
            <a:r>
              <a:rPr lang="en-GB" sz="2200" b="1" dirty="0">
                <a:solidFill>
                  <a:srgbClr val="00B050"/>
                </a:solidFill>
                <a:latin typeface="Open Sans" panose="020B0606030504020204" pitchFamily="34" charset="0"/>
                <a:ea typeface="Open Sans" panose="020B0606030504020204" pitchFamily="34" charset="0"/>
                <a:cs typeface="Open Sans" panose="020B0606030504020204" pitchFamily="34" charset="0"/>
              </a:rPr>
              <a:t>love to study</a:t>
            </a:r>
            <a:r>
              <a:rPr lang="en-GB" sz="2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 </a:t>
            </a:r>
            <a:r>
              <a:rPr lang="en-GB" sz="2200" dirty="0">
                <a:solidFill>
                  <a:schemeClr val="tx1"/>
                </a:solidFill>
                <a:latin typeface="Open Sans" panose="020B0606030504020204" pitchFamily="34" charset="0"/>
                <a:ea typeface="Open Sans" panose="020B0606030504020204" pitchFamily="34" charset="0"/>
                <a:cs typeface="Open Sans" panose="020B0606030504020204" pitchFamily="34" charset="0"/>
              </a:rPr>
              <a:t>write down one reason why you’re keen to study it. </a:t>
            </a:r>
            <a:r>
              <a:rPr lang="en-GB" sz="2200" i="1" dirty="0">
                <a:solidFill>
                  <a:schemeClr val="tx1"/>
                </a:solidFill>
                <a:latin typeface="Open Sans" panose="020B0606030504020204" pitchFamily="34" charset="0"/>
                <a:ea typeface="Open Sans" panose="020B0606030504020204" pitchFamily="34" charset="0"/>
                <a:cs typeface="Open Sans" panose="020B0606030504020204" pitchFamily="34" charset="0"/>
              </a:rPr>
              <a:t>You can use the examples below to help you.</a:t>
            </a:r>
            <a:endParaRPr lang="en-GB" sz="2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17FA884B-4635-8886-5293-55220E038D68}"/>
              </a:ext>
            </a:extLst>
          </p:cNvPr>
          <p:cNvSpPr txBox="1"/>
          <p:nvPr/>
        </p:nvSpPr>
        <p:spPr>
          <a:xfrm>
            <a:off x="301637" y="3634740"/>
            <a:ext cx="3561703" cy="2205990"/>
          </a:xfrm>
          <a:prstGeom prst="foldedCorner">
            <a:avLst/>
          </a:prstGeom>
          <a:solidFill>
            <a:schemeClr val="accent5">
              <a:lumMod val="40000"/>
              <a:lumOff val="60000"/>
            </a:schemeClr>
          </a:solidFill>
          <a:ln w="12700">
            <a:solidFill>
              <a:srgbClr val="5B9BD5"/>
            </a:solid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lvl="0" algn="ctr">
              <a:lnSpc>
                <a:spcPct val="150000"/>
              </a:lnSpc>
              <a:defRPr/>
            </a:pPr>
            <a:r>
              <a:rPr lang="en-GB" sz="2200" dirty="0">
                <a:solidFill>
                  <a:schemeClr val="tx1"/>
                </a:solidFill>
                <a:latin typeface="MV Boli" panose="02000500030200090000" pitchFamily="2" charset="0"/>
                <a:ea typeface="Open Sans" panose="020B0606030504020204" pitchFamily="34" charset="0"/>
                <a:cs typeface="MV Boli" panose="02000500030200090000" pitchFamily="2" charset="0"/>
              </a:rPr>
              <a:t>I really enjoy PE lessons and I’m keen to learn more about fitness</a:t>
            </a:r>
            <a:r>
              <a:rPr lang="en-GB" sz="2200" dirty="0">
                <a:solidFill>
                  <a:schemeClr val="tx1"/>
                </a:solidFill>
                <a:ea typeface="Open Sans" panose="020B0606030504020204" pitchFamily="34" charset="0"/>
                <a:cs typeface="MV Boli" panose="02000500030200090000" pitchFamily="2" charset="0"/>
              </a:rPr>
              <a:t>.</a:t>
            </a:r>
            <a:endParaRPr lang="en-GB" sz="2200" dirty="0">
              <a:solidFill>
                <a:schemeClr val="tx1"/>
              </a:solidFill>
              <a:latin typeface="MV Boli" panose="02000500030200090000" pitchFamily="2" charset="0"/>
              <a:ea typeface="Open Sans" panose="020B0606030504020204" pitchFamily="34" charset="0"/>
              <a:cs typeface="MV Boli" panose="02000500030200090000" pitchFamily="2" charset="0"/>
            </a:endParaRPr>
          </a:p>
        </p:txBody>
      </p:sp>
      <p:sp>
        <p:nvSpPr>
          <p:cNvPr id="5" name="TextBox 4">
            <a:extLst>
              <a:ext uri="{FF2B5EF4-FFF2-40B4-BE49-F238E27FC236}">
                <a16:creationId xmlns:a16="http://schemas.microsoft.com/office/drawing/2014/main" id="{526B2287-2D38-B1CB-78F2-C08854836D17}"/>
              </a:ext>
            </a:extLst>
          </p:cNvPr>
          <p:cNvSpPr txBox="1"/>
          <p:nvPr/>
        </p:nvSpPr>
        <p:spPr>
          <a:xfrm>
            <a:off x="4315799" y="3634740"/>
            <a:ext cx="3560400" cy="2205990"/>
          </a:xfrm>
          <a:prstGeom prst="foldedCorner">
            <a:avLst/>
          </a:prstGeom>
          <a:solidFill>
            <a:srgbClr val="DAE9F6"/>
          </a:solidFill>
          <a:ln w="12700">
            <a:solidFill>
              <a:srgbClr val="5B9BD5"/>
            </a:solid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marR="0" lvl="0" algn="ctr" defTabSz="914400" rtl="0" eaLnBrk="1" fontAlgn="auto" latinLnBrk="0" hangingPunct="1">
              <a:lnSpc>
                <a:spcPct val="150000"/>
              </a:lnSpc>
              <a:spcBef>
                <a:spcPts val="0"/>
              </a:spcBef>
              <a:spcAft>
                <a:spcPts val="0"/>
              </a:spcAft>
              <a:buClrTx/>
              <a:buSzTx/>
              <a:tabLst/>
              <a:defRPr/>
            </a:pPr>
            <a:r>
              <a:rPr lang="en-GB" sz="2200" dirty="0">
                <a:solidFill>
                  <a:schemeClr val="tx1"/>
                </a:solidFill>
                <a:latin typeface="MV Boli" panose="02000500030200090000" pitchFamily="2" charset="0"/>
                <a:ea typeface="Open Sans" panose="020B0606030504020204" pitchFamily="34" charset="0"/>
                <a:cs typeface="MV Boli" panose="02000500030200090000" pitchFamily="2" charset="0"/>
              </a:rPr>
              <a:t>This course involves lots of practical learning, which I love</a:t>
            </a:r>
            <a:r>
              <a:rPr lang="en-GB" sz="2200" dirty="0">
                <a:solidFill>
                  <a:schemeClr val="tx1"/>
                </a:solidFill>
                <a:latin typeface="+mj-lt"/>
                <a:ea typeface="Open Sans" panose="020B0606030504020204" pitchFamily="34" charset="0"/>
                <a:cs typeface="MV Boli" panose="02000500030200090000" pitchFamily="2" charset="0"/>
              </a:rPr>
              <a:t>.</a:t>
            </a:r>
          </a:p>
        </p:txBody>
      </p:sp>
      <p:sp>
        <p:nvSpPr>
          <p:cNvPr id="6" name="TextBox 5">
            <a:extLst>
              <a:ext uri="{FF2B5EF4-FFF2-40B4-BE49-F238E27FC236}">
                <a16:creationId xmlns:a16="http://schemas.microsoft.com/office/drawing/2014/main" id="{24AAA3B5-B406-E9A7-F652-5BC3BC1FA77F}"/>
              </a:ext>
            </a:extLst>
          </p:cNvPr>
          <p:cNvSpPr txBox="1"/>
          <p:nvPr/>
        </p:nvSpPr>
        <p:spPr>
          <a:xfrm>
            <a:off x="8328659" y="3634740"/>
            <a:ext cx="3561703" cy="2205990"/>
          </a:xfrm>
          <a:prstGeom prst="foldedCorner">
            <a:avLst/>
          </a:prstGeom>
          <a:solidFill>
            <a:schemeClr val="accent5">
              <a:lumMod val="60000"/>
              <a:lumOff val="40000"/>
            </a:schemeClr>
          </a:solidFill>
          <a:ln w="12700">
            <a:solidFill>
              <a:srgbClr val="5B9BD5"/>
            </a:solid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marR="0" lvl="0" algn="ctr" defTabSz="914400" rtl="0" eaLnBrk="1" fontAlgn="auto" latinLnBrk="0" hangingPunct="1">
              <a:lnSpc>
                <a:spcPct val="150000"/>
              </a:lnSpc>
              <a:spcBef>
                <a:spcPts val="0"/>
              </a:spcBef>
              <a:spcAft>
                <a:spcPts val="0"/>
              </a:spcAft>
              <a:buClrTx/>
              <a:buSzTx/>
              <a:tabLst/>
              <a:defRPr/>
            </a:pPr>
            <a:r>
              <a:rPr lang="en-GB" sz="2200" dirty="0">
                <a:solidFill>
                  <a:schemeClr val="tx1"/>
                </a:solidFill>
                <a:latin typeface="MV Boli" panose="02000500030200090000" pitchFamily="2" charset="0"/>
                <a:ea typeface="Open Sans" panose="020B0606030504020204" pitchFamily="34" charset="0"/>
                <a:cs typeface="MV Boli" panose="02000500030200090000" pitchFamily="2" charset="0"/>
              </a:rPr>
              <a:t>This subject will help me prepare for a career in marketing</a:t>
            </a:r>
            <a:r>
              <a:rPr lang="en-GB" sz="2200" dirty="0">
                <a:solidFill>
                  <a:schemeClr val="tx1"/>
                </a:solidFill>
                <a:latin typeface="+mj-lt"/>
                <a:ea typeface="Open Sans" panose="020B0606030504020204" pitchFamily="34" charset="0"/>
                <a:cs typeface="MV Boli" panose="02000500030200090000" pitchFamily="2" charset="0"/>
              </a:rPr>
              <a:t>.</a:t>
            </a:r>
          </a:p>
        </p:txBody>
      </p:sp>
      <p:sp>
        <p:nvSpPr>
          <p:cNvPr id="12" name="Arrow: Down 11">
            <a:extLst>
              <a:ext uri="{FF2B5EF4-FFF2-40B4-BE49-F238E27FC236}">
                <a16:creationId xmlns:a16="http://schemas.microsoft.com/office/drawing/2014/main" id="{A4656EEC-E82D-9B9B-7146-6EF20BD40E7E}"/>
              </a:ext>
            </a:extLst>
          </p:cNvPr>
          <p:cNvSpPr/>
          <p:nvPr/>
        </p:nvSpPr>
        <p:spPr>
          <a:xfrm>
            <a:off x="1749033" y="3200397"/>
            <a:ext cx="668215" cy="548638"/>
          </a:xfrm>
          <a:prstGeom prst="downArrow">
            <a:avLst/>
          </a:prstGeom>
          <a:solidFill>
            <a:srgbClr val="5B9BD5"/>
          </a:solidFill>
          <a:ln>
            <a:solidFill>
              <a:srgbClr val="5B9BD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Arrow: Down 12">
            <a:extLst>
              <a:ext uri="{FF2B5EF4-FFF2-40B4-BE49-F238E27FC236}">
                <a16:creationId xmlns:a16="http://schemas.microsoft.com/office/drawing/2014/main" id="{6DDB64BC-38FA-8F38-DE09-122EF5AB1BF6}"/>
              </a:ext>
            </a:extLst>
          </p:cNvPr>
          <p:cNvSpPr/>
          <p:nvPr/>
        </p:nvSpPr>
        <p:spPr>
          <a:xfrm>
            <a:off x="5761891" y="3200397"/>
            <a:ext cx="668215" cy="548638"/>
          </a:xfrm>
          <a:prstGeom prst="downArrow">
            <a:avLst/>
          </a:prstGeom>
          <a:solidFill>
            <a:srgbClr val="5B9BD5"/>
          </a:solidFill>
          <a:ln>
            <a:solidFill>
              <a:srgbClr val="5B9BD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Arrow: Down 13">
            <a:extLst>
              <a:ext uri="{FF2B5EF4-FFF2-40B4-BE49-F238E27FC236}">
                <a16:creationId xmlns:a16="http://schemas.microsoft.com/office/drawing/2014/main" id="{5A16E3EA-147E-3FA0-90CF-658A60BBA460}"/>
              </a:ext>
            </a:extLst>
          </p:cNvPr>
          <p:cNvSpPr/>
          <p:nvPr/>
        </p:nvSpPr>
        <p:spPr>
          <a:xfrm>
            <a:off x="9778970" y="3200397"/>
            <a:ext cx="668215" cy="548638"/>
          </a:xfrm>
          <a:prstGeom prst="downArrow">
            <a:avLst/>
          </a:prstGeom>
          <a:solidFill>
            <a:srgbClr val="5B9BD5"/>
          </a:solidFill>
          <a:ln>
            <a:solidFill>
              <a:srgbClr val="5B9BD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51969A59-C2BD-B381-0114-EBCD4F39F7CB}"/>
              </a:ext>
            </a:extLst>
          </p:cNvPr>
          <p:cNvSpPr txBox="1"/>
          <p:nvPr/>
        </p:nvSpPr>
        <p:spPr>
          <a:xfrm>
            <a:off x="301637" y="2674622"/>
            <a:ext cx="3561704" cy="548638"/>
          </a:xfrm>
          <a:prstGeom prst="roundRect">
            <a:avLst>
              <a:gd name="adj" fmla="val 0"/>
            </a:avLst>
          </a:prstGeom>
          <a:solidFill>
            <a:schemeClr val="accent5">
              <a:lumMod val="40000"/>
              <a:lumOff val="60000"/>
            </a:schemeClr>
          </a:solidFill>
          <a:ln w="12700">
            <a:solidFill>
              <a:srgbClr val="5B9BD5"/>
            </a:solidFill>
          </a:ln>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marR="0" lvl="0" algn="ctr" defTabSz="914400" rtl="0" eaLnBrk="1" fontAlgn="auto" latinLnBrk="0" hangingPunct="1">
              <a:lnSpc>
                <a:spcPct val="150000"/>
              </a:lnSpc>
              <a:spcBef>
                <a:spcPts val="0"/>
              </a:spcBef>
              <a:spcAft>
                <a:spcPts val="0"/>
              </a:spcAft>
              <a:buClrTx/>
              <a:buSzTx/>
              <a:tabLst/>
              <a:defRPr/>
            </a:pPr>
            <a:r>
              <a:rPr lang="en-GB" sz="2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Sport</a:t>
            </a:r>
          </a:p>
        </p:txBody>
      </p:sp>
      <p:sp>
        <p:nvSpPr>
          <p:cNvPr id="9" name="TextBox 8">
            <a:extLst>
              <a:ext uri="{FF2B5EF4-FFF2-40B4-BE49-F238E27FC236}">
                <a16:creationId xmlns:a16="http://schemas.microsoft.com/office/drawing/2014/main" id="{646F400E-9002-B3E1-5488-22E1EB73079F}"/>
              </a:ext>
            </a:extLst>
          </p:cNvPr>
          <p:cNvSpPr txBox="1"/>
          <p:nvPr/>
        </p:nvSpPr>
        <p:spPr>
          <a:xfrm>
            <a:off x="4315799" y="2674621"/>
            <a:ext cx="3561704" cy="548638"/>
          </a:xfrm>
          <a:prstGeom prst="roundRect">
            <a:avLst>
              <a:gd name="adj" fmla="val 0"/>
            </a:avLst>
          </a:prstGeom>
          <a:solidFill>
            <a:srgbClr val="DAE9F6"/>
          </a:solidFill>
          <a:ln w="12700">
            <a:solidFill>
              <a:srgbClr val="5B9BD5"/>
            </a:solidFill>
          </a:ln>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marR="0" lvl="0" algn="ctr" defTabSz="914400" rtl="0" eaLnBrk="1" fontAlgn="auto" latinLnBrk="0" hangingPunct="1">
              <a:lnSpc>
                <a:spcPct val="150000"/>
              </a:lnSpc>
              <a:spcBef>
                <a:spcPts val="0"/>
              </a:spcBef>
              <a:spcAft>
                <a:spcPts val="0"/>
              </a:spcAft>
              <a:buClrTx/>
              <a:buSzTx/>
              <a:tabLst/>
              <a:defRPr/>
            </a:pPr>
            <a:r>
              <a:rPr lang="en-GB" sz="2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Health and social care</a:t>
            </a:r>
          </a:p>
        </p:txBody>
      </p:sp>
      <p:sp>
        <p:nvSpPr>
          <p:cNvPr id="10" name="TextBox 9">
            <a:extLst>
              <a:ext uri="{FF2B5EF4-FFF2-40B4-BE49-F238E27FC236}">
                <a16:creationId xmlns:a16="http://schemas.microsoft.com/office/drawing/2014/main" id="{8986D9F4-134C-63F9-E19E-971FC1334433}"/>
              </a:ext>
            </a:extLst>
          </p:cNvPr>
          <p:cNvSpPr txBox="1"/>
          <p:nvPr/>
        </p:nvSpPr>
        <p:spPr>
          <a:xfrm>
            <a:off x="8328659" y="2674620"/>
            <a:ext cx="3561704" cy="548638"/>
          </a:xfrm>
          <a:prstGeom prst="roundRect">
            <a:avLst>
              <a:gd name="adj" fmla="val 0"/>
            </a:avLst>
          </a:prstGeom>
          <a:solidFill>
            <a:schemeClr val="accent5">
              <a:lumMod val="60000"/>
              <a:lumOff val="40000"/>
            </a:schemeClr>
          </a:solidFill>
          <a:ln w="12700">
            <a:solidFill>
              <a:srgbClr val="5B9BD5"/>
            </a:solidFill>
          </a:ln>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marR="0" lvl="0" algn="ctr" defTabSz="914400" rtl="0" eaLnBrk="1" fontAlgn="auto" latinLnBrk="0" hangingPunct="1">
              <a:lnSpc>
                <a:spcPct val="150000"/>
              </a:lnSpc>
              <a:spcBef>
                <a:spcPts val="0"/>
              </a:spcBef>
              <a:spcAft>
                <a:spcPts val="0"/>
              </a:spcAft>
              <a:buClrTx/>
              <a:buSzTx/>
              <a:tabLst/>
              <a:defRPr/>
            </a:pPr>
            <a:r>
              <a:rPr lang="en-GB" sz="2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Business studies</a:t>
            </a:r>
          </a:p>
        </p:txBody>
      </p:sp>
    </p:spTree>
    <p:extLst>
      <p:ext uri="{BB962C8B-B14F-4D97-AF65-F5344CB8AC3E}">
        <p14:creationId xmlns:p14="http://schemas.microsoft.com/office/powerpoint/2010/main" val="747783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12" grpId="0" animBg="1"/>
      <p:bldP spid="13" grpId="0" animBg="1"/>
      <p:bldP spid="14" grpId="0" animBg="1"/>
      <p:bldP spid="8" grpId="0" animBg="1"/>
      <p:bldP spid="9" grpId="0" animBg="1"/>
      <p:bldP spid="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4122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Qualifications and subjects on offer to you </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2" name="TextBox 1">
            <a:extLst>
              <a:ext uri="{FF2B5EF4-FFF2-40B4-BE49-F238E27FC236}">
                <a16:creationId xmlns:a16="http://schemas.microsoft.com/office/drawing/2014/main" id="{5472791F-7B48-7C05-D5C2-C841FE3A5EF6}"/>
              </a:ext>
            </a:extLst>
          </p:cNvPr>
          <p:cNvSpPr txBox="1"/>
          <p:nvPr/>
        </p:nvSpPr>
        <p:spPr>
          <a:xfrm>
            <a:off x="301637" y="1143000"/>
            <a:ext cx="11588725" cy="1203960"/>
          </a:xfrm>
          <a:prstGeom prst="roundRect">
            <a:avLst>
              <a:gd name="adj" fmla="val 0"/>
            </a:avLst>
          </a:prstGeom>
          <a:solidFill>
            <a:schemeClr val="accent2">
              <a:lumMod val="40000"/>
              <a:lumOff val="60000"/>
            </a:schemeClr>
          </a:solidFill>
          <a:ln w="38100">
            <a:solidFill>
              <a:schemeClr val="accent2"/>
            </a:solidFill>
          </a:ln>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marR="0" lvl="0" algn="ctr" defTabSz="914400" rtl="0" eaLnBrk="1" fontAlgn="auto" latinLnBrk="0" hangingPunct="1">
              <a:lnSpc>
                <a:spcPct val="150000"/>
              </a:lnSpc>
              <a:spcBef>
                <a:spcPts val="0"/>
              </a:spcBef>
              <a:spcAft>
                <a:spcPts val="0"/>
              </a:spcAft>
              <a:buClrTx/>
              <a:buSzTx/>
              <a:tabLst/>
              <a:defRPr/>
            </a:pPr>
            <a:r>
              <a:rPr lang="en-GB" sz="2200" dirty="0">
                <a:solidFill>
                  <a:schemeClr val="tx1"/>
                </a:solidFill>
                <a:latin typeface="Open Sans" panose="020B0606030504020204" pitchFamily="34" charset="0"/>
                <a:ea typeface="Open Sans" panose="020B0606030504020204" pitchFamily="34" charset="0"/>
                <a:cs typeface="Open Sans" panose="020B0606030504020204" pitchFamily="34" charset="0"/>
              </a:rPr>
              <a:t>For the subjects you’re currently </a:t>
            </a:r>
            <a:r>
              <a:rPr lang="en-GB" sz="2200" b="1" dirty="0">
                <a:solidFill>
                  <a:schemeClr val="accent3"/>
                </a:solidFill>
                <a:latin typeface="Open Sans" panose="020B0606030504020204" pitchFamily="34" charset="0"/>
                <a:ea typeface="Open Sans" panose="020B0606030504020204" pitchFamily="34" charset="0"/>
                <a:cs typeface="Open Sans" panose="020B0606030504020204" pitchFamily="34" charset="0"/>
              </a:rPr>
              <a:t>undecided</a:t>
            </a:r>
            <a:r>
              <a:rPr lang="en-GB" sz="2200" dirty="0">
                <a:solidFill>
                  <a:schemeClr val="tx1"/>
                </a:solidFill>
                <a:latin typeface="Open Sans" panose="020B0606030504020204" pitchFamily="34" charset="0"/>
                <a:ea typeface="Open Sans" panose="020B0606030504020204" pitchFamily="34" charset="0"/>
                <a:cs typeface="Open Sans" panose="020B0606030504020204" pitchFamily="34" charset="0"/>
              </a:rPr>
              <a:t> about, write down one reason why </a:t>
            </a:r>
          </a:p>
          <a:p>
            <a:pPr marR="0" lvl="0" algn="ctr" defTabSz="914400" rtl="0" eaLnBrk="1" fontAlgn="auto" latinLnBrk="0" hangingPunct="1">
              <a:lnSpc>
                <a:spcPct val="150000"/>
              </a:lnSpc>
              <a:spcBef>
                <a:spcPts val="0"/>
              </a:spcBef>
              <a:spcAft>
                <a:spcPts val="0"/>
              </a:spcAft>
              <a:buClrTx/>
              <a:buSzTx/>
              <a:tabLst/>
              <a:defRPr/>
            </a:pPr>
            <a:r>
              <a:rPr lang="en-GB" sz="2200" dirty="0">
                <a:solidFill>
                  <a:schemeClr val="tx1"/>
                </a:solidFill>
                <a:latin typeface="Open Sans" panose="020B0606030504020204" pitchFamily="34" charset="0"/>
                <a:ea typeface="Open Sans" panose="020B0606030504020204" pitchFamily="34" charset="0"/>
                <a:cs typeface="Open Sans" panose="020B0606030504020204" pitchFamily="34" charset="0"/>
              </a:rPr>
              <a:t>you’re undecided about them. </a:t>
            </a:r>
            <a:r>
              <a:rPr lang="en-GB" sz="2200" i="1" dirty="0">
                <a:solidFill>
                  <a:schemeClr val="tx1"/>
                </a:solidFill>
                <a:latin typeface="Open Sans" panose="020B0606030504020204" pitchFamily="34" charset="0"/>
                <a:ea typeface="Open Sans" panose="020B0606030504020204" pitchFamily="34" charset="0"/>
                <a:cs typeface="Open Sans" panose="020B0606030504020204" pitchFamily="34" charset="0"/>
              </a:rPr>
              <a:t>You can use the examples below to help you.</a:t>
            </a:r>
            <a:endParaRPr lang="en-GB" sz="2200" dirty="0">
              <a:solidFill>
                <a:schemeClr val="tx1"/>
              </a:solidFill>
              <a:latin typeface="Open Sans" panose="020B0606030504020204" pitchFamily="34" charset="0"/>
              <a:ea typeface="Open Sans" panose="020B0606030504020204" pitchFamily="34" charset="0"/>
              <a:cs typeface="Open Sans" panose="020B0606030504020204" pitchFamily="34" charset="0"/>
            </a:endParaRPr>
          </a:p>
        </p:txBody>
      </p:sp>
      <p:sp>
        <p:nvSpPr>
          <p:cNvPr id="3" name="TextBox 2">
            <a:extLst>
              <a:ext uri="{FF2B5EF4-FFF2-40B4-BE49-F238E27FC236}">
                <a16:creationId xmlns:a16="http://schemas.microsoft.com/office/drawing/2014/main" id="{17FA884B-4635-8886-5293-55220E038D68}"/>
              </a:ext>
            </a:extLst>
          </p:cNvPr>
          <p:cNvSpPr txBox="1"/>
          <p:nvPr/>
        </p:nvSpPr>
        <p:spPr>
          <a:xfrm>
            <a:off x="301637" y="3634740"/>
            <a:ext cx="3561703" cy="2205990"/>
          </a:xfrm>
          <a:prstGeom prst="foldedCorner">
            <a:avLst/>
          </a:prstGeom>
          <a:solidFill>
            <a:schemeClr val="accent5">
              <a:lumMod val="40000"/>
              <a:lumOff val="60000"/>
            </a:schemeClr>
          </a:solidFill>
          <a:ln w="12700">
            <a:solidFill>
              <a:srgbClr val="5B9BD5"/>
            </a:solid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marR="0" lvl="0" algn="ctr" defTabSz="914400" rtl="0" eaLnBrk="1" fontAlgn="auto" latinLnBrk="0" hangingPunct="1">
              <a:lnSpc>
                <a:spcPct val="150000"/>
              </a:lnSpc>
              <a:spcBef>
                <a:spcPts val="0"/>
              </a:spcBef>
              <a:spcAft>
                <a:spcPts val="0"/>
              </a:spcAft>
              <a:buClrTx/>
              <a:buSzTx/>
              <a:tabLst/>
              <a:defRPr/>
            </a:pPr>
            <a:r>
              <a:rPr lang="en-GB" sz="2200" dirty="0">
                <a:solidFill>
                  <a:schemeClr val="tx1"/>
                </a:solidFill>
                <a:latin typeface="MV Boli" panose="02000500030200090000" pitchFamily="2" charset="0"/>
                <a:ea typeface="Open Sans" panose="020B0606030504020204" pitchFamily="34" charset="0"/>
                <a:cs typeface="MV Boli" panose="02000500030200090000" pitchFamily="2" charset="0"/>
              </a:rPr>
              <a:t>I’m not sure what topics we’d cover and whether they’d interest me</a:t>
            </a:r>
            <a:r>
              <a:rPr lang="en-GB" sz="2200" dirty="0">
                <a:solidFill>
                  <a:schemeClr val="tx1"/>
                </a:solidFill>
                <a:latin typeface="+mj-lt"/>
                <a:ea typeface="Open Sans" panose="020B0606030504020204" pitchFamily="34" charset="0"/>
                <a:cs typeface="MV Boli" panose="02000500030200090000" pitchFamily="2" charset="0"/>
              </a:rPr>
              <a:t>. </a:t>
            </a:r>
            <a:endParaRPr lang="en-GB" sz="2200" dirty="0">
              <a:solidFill>
                <a:schemeClr val="tx1"/>
              </a:solidFill>
              <a:latin typeface="MV Boli" panose="02000500030200090000" pitchFamily="2" charset="0"/>
              <a:ea typeface="Open Sans" panose="020B0606030504020204" pitchFamily="34" charset="0"/>
              <a:cs typeface="MV Boli" panose="02000500030200090000" pitchFamily="2" charset="0"/>
            </a:endParaRPr>
          </a:p>
        </p:txBody>
      </p:sp>
      <p:sp>
        <p:nvSpPr>
          <p:cNvPr id="5" name="TextBox 4">
            <a:extLst>
              <a:ext uri="{FF2B5EF4-FFF2-40B4-BE49-F238E27FC236}">
                <a16:creationId xmlns:a16="http://schemas.microsoft.com/office/drawing/2014/main" id="{526B2287-2D38-B1CB-78F2-C08854836D17}"/>
              </a:ext>
            </a:extLst>
          </p:cNvPr>
          <p:cNvSpPr txBox="1"/>
          <p:nvPr/>
        </p:nvSpPr>
        <p:spPr>
          <a:xfrm>
            <a:off x="4315799" y="3634740"/>
            <a:ext cx="3560400" cy="2205990"/>
          </a:xfrm>
          <a:prstGeom prst="foldedCorner">
            <a:avLst/>
          </a:prstGeom>
          <a:solidFill>
            <a:srgbClr val="DAE9F6"/>
          </a:solidFill>
          <a:ln w="12700">
            <a:solidFill>
              <a:srgbClr val="5B9BD5"/>
            </a:solid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marR="0" lvl="0" algn="ctr" defTabSz="914400" rtl="0" eaLnBrk="1" fontAlgn="auto" latinLnBrk="0" hangingPunct="1">
              <a:lnSpc>
                <a:spcPct val="150000"/>
              </a:lnSpc>
              <a:spcBef>
                <a:spcPts val="0"/>
              </a:spcBef>
              <a:spcAft>
                <a:spcPts val="0"/>
              </a:spcAft>
              <a:buClrTx/>
              <a:buSzTx/>
              <a:tabLst/>
              <a:defRPr/>
            </a:pPr>
            <a:r>
              <a:rPr lang="en-GB" sz="2200" dirty="0">
                <a:solidFill>
                  <a:schemeClr val="tx1"/>
                </a:solidFill>
                <a:latin typeface="MV Boli" panose="02000500030200090000" pitchFamily="2" charset="0"/>
                <a:ea typeface="Open Sans" panose="020B0606030504020204" pitchFamily="34" charset="0"/>
                <a:cs typeface="MV Boli" panose="02000500030200090000" pitchFamily="2" charset="0"/>
              </a:rPr>
              <a:t>I’m not sure what this subject is about as I don’t study it now</a:t>
            </a:r>
            <a:r>
              <a:rPr lang="en-GB" sz="2200" dirty="0">
                <a:solidFill>
                  <a:schemeClr val="tx1"/>
                </a:solidFill>
                <a:latin typeface="+mj-lt"/>
                <a:ea typeface="Open Sans" panose="020B0606030504020204" pitchFamily="34" charset="0"/>
                <a:cs typeface="MV Boli" panose="02000500030200090000" pitchFamily="2" charset="0"/>
              </a:rPr>
              <a:t>.</a:t>
            </a:r>
            <a:endParaRPr lang="en-GB" sz="2200" dirty="0">
              <a:solidFill>
                <a:schemeClr val="tx1"/>
              </a:solidFill>
              <a:latin typeface="MV Boli" panose="02000500030200090000" pitchFamily="2" charset="0"/>
              <a:ea typeface="Open Sans" panose="020B0606030504020204" pitchFamily="34" charset="0"/>
              <a:cs typeface="MV Boli" panose="02000500030200090000" pitchFamily="2" charset="0"/>
            </a:endParaRPr>
          </a:p>
        </p:txBody>
      </p:sp>
      <p:sp>
        <p:nvSpPr>
          <p:cNvPr id="6" name="TextBox 5">
            <a:extLst>
              <a:ext uri="{FF2B5EF4-FFF2-40B4-BE49-F238E27FC236}">
                <a16:creationId xmlns:a16="http://schemas.microsoft.com/office/drawing/2014/main" id="{24AAA3B5-B406-E9A7-F652-5BC3BC1FA77F}"/>
              </a:ext>
            </a:extLst>
          </p:cNvPr>
          <p:cNvSpPr txBox="1"/>
          <p:nvPr/>
        </p:nvSpPr>
        <p:spPr>
          <a:xfrm>
            <a:off x="8328659" y="3634740"/>
            <a:ext cx="3561703" cy="2205990"/>
          </a:xfrm>
          <a:prstGeom prst="foldedCorner">
            <a:avLst/>
          </a:prstGeom>
          <a:solidFill>
            <a:schemeClr val="accent5">
              <a:lumMod val="60000"/>
              <a:lumOff val="40000"/>
            </a:schemeClr>
          </a:solidFill>
          <a:ln w="12700">
            <a:solidFill>
              <a:srgbClr val="5B9BD5"/>
            </a:solid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marR="0" lvl="0" algn="ctr" defTabSz="914400" rtl="0" eaLnBrk="1" fontAlgn="auto" latinLnBrk="0" hangingPunct="1">
              <a:lnSpc>
                <a:spcPct val="150000"/>
              </a:lnSpc>
              <a:spcBef>
                <a:spcPts val="0"/>
              </a:spcBef>
              <a:spcAft>
                <a:spcPts val="0"/>
              </a:spcAft>
              <a:buClrTx/>
              <a:buSzTx/>
              <a:tabLst/>
              <a:defRPr/>
            </a:pPr>
            <a:r>
              <a:rPr lang="en-GB" sz="2200" dirty="0">
                <a:solidFill>
                  <a:schemeClr val="tx1"/>
                </a:solidFill>
                <a:latin typeface="MV Boli" panose="02000500030200090000" pitchFamily="2" charset="0"/>
                <a:ea typeface="Open Sans" panose="020B0606030504020204" pitchFamily="34" charset="0"/>
                <a:cs typeface="MV Boli" panose="02000500030200090000" pitchFamily="2" charset="0"/>
              </a:rPr>
              <a:t>I’m not sure whether this subject would suit my skills</a:t>
            </a:r>
            <a:r>
              <a:rPr lang="en-GB" sz="2200" dirty="0">
                <a:solidFill>
                  <a:schemeClr val="tx1"/>
                </a:solidFill>
                <a:latin typeface="+mj-lt"/>
                <a:ea typeface="Open Sans" panose="020B0606030504020204" pitchFamily="34" charset="0"/>
                <a:cs typeface="MV Boli" panose="02000500030200090000" pitchFamily="2" charset="0"/>
              </a:rPr>
              <a:t>.</a:t>
            </a:r>
          </a:p>
        </p:txBody>
      </p:sp>
      <p:sp>
        <p:nvSpPr>
          <p:cNvPr id="12" name="Arrow: Down 11">
            <a:extLst>
              <a:ext uri="{FF2B5EF4-FFF2-40B4-BE49-F238E27FC236}">
                <a16:creationId xmlns:a16="http://schemas.microsoft.com/office/drawing/2014/main" id="{A4656EEC-E82D-9B9B-7146-6EF20BD40E7E}"/>
              </a:ext>
            </a:extLst>
          </p:cNvPr>
          <p:cNvSpPr/>
          <p:nvPr/>
        </p:nvSpPr>
        <p:spPr>
          <a:xfrm>
            <a:off x="1749033" y="3200397"/>
            <a:ext cx="668215" cy="548638"/>
          </a:xfrm>
          <a:prstGeom prst="downArrow">
            <a:avLst/>
          </a:prstGeom>
          <a:solidFill>
            <a:srgbClr val="5B9BD5"/>
          </a:solidFill>
          <a:ln>
            <a:solidFill>
              <a:srgbClr val="5B9BD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Arrow: Down 12">
            <a:extLst>
              <a:ext uri="{FF2B5EF4-FFF2-40B4-BE49-F238E27FC236}">
                <a16:creationId xmlns:a16="http://schemas.microsoft.com/office/drawing/2014/main" id="{6DDB64BC-38FA-8F38-DE09-122EF5AB1BF6}"/>
              </a:ext>
            </a:extLst>
          </p:cNvPr>
          <p:cNvSpPr/>
          <p:nvPr/>
        </p:nvSpPr>
        <p:spPr>
          <a:xfrm>
            <a:off x="5761891" y="3200397"/>
            <a:ext cx="668215" cy="548638"/>
          </a:xfrm>
          <a:prstGeom prst="downArrow">
            <a:avLst/>
          </a:prstGeom>
          <a:solidFill>
            <a:srgbClr val="5B9BD5"/>
          </a:solidFill>
          <a:ln>
            <a:solidFill>
              <a:srgbClr val="5B9BD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Arrow: Down 13">
            <a:extLst>
              <a:ext uri="{FF2B5EF4-FFF2-40B4-BE49-F238E27FC236}">
                <a16:creationId xmlns:a16="http://schemas.microsoft.com/office/drawing/2014/main" id="{5A16E3EA-147E-3FA0-90CF-658A60BBA460}"/>
              </a:ext>
            </a:extLst>
          </p:cNvPr>
          <p:cNvSpPr/>
          <p:nvPr/>
        </p:nvSpPr>
        <p:spPr>
          <a:xfrm>
            <a:off x="9778970" y="3200397"/>
            <a:ext cx="668215" cy="548638"/>
          </a:xfrm>
          <a:prstGeom prst="downArrow">
            <a:avLst/>
          </a:prstGeom>
          <a:solidFill>
            <a:srgbClr val="5B9BD5"/>
          </a:solidFill>
          <a:ln>
            <a:solidFill>
              <a:srgbClr val="5B9BD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51969A59-C2BD-B381-0114-EBCD4F39F7CB}"/>
              </a:ext>
            </a:extLst>
          </p:cNvPr>
          <p:cNvSpPr txBox="1"/>
          <p:nvPr/>
        </p:nvSpPr>
        <p:spPr>
          <a:xfrm>
            <a:off x="301637" y="2674622"/>
            <a:ext cx="3561704" cy="548638"/>
          </a:xfrm>
          <a:prstGeom prst="roundRect">
            <a:avLst>
              <a:gd name="adj" fmla="val 0"/>
            </a:avLst>
          </a:prstGeom>
          <a:solidFill>
            <a:schemeClr val="accent5">
              <a:lumMod val="40000"/>
              <a:lumOff val="60000"/>
            </a:schemeClr>
          </a:solidFill>
          <a:ln w="12700">
            <a:solidFill>
              <a:srgbClr val="5B9BD5"/>
            </a:solidFill>
          </a:ln>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marR="0" lvl="0" algn="ctr" defTabSz="914400" rtl="0" eaLnBrk="1" fontAlgn="auto" latinLnBrk="0" hangingPunct="1">
              <a:lnSpc>
                <a:spcPct val="150000"/>
              </a:lnSpc>
              <a:spcBef>
                <a:spcPts val="0"/>
              </a:spcBef>
              <a:spcAft>
                <a:spcPts val="0"/>
              </a:spcAft>
              <a:buClrTx/>
              <a:buSzTx/>
              <a:tabLst/>
              <a:defRPr/>
            </a:pPr>
            <a:r>
              <a:rPr lang="en-GB" sz="2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History</a:t>
            </a:r>
          </a:p>
        </p:txBody>
      </p:sp>
      <p:sp>
        <p:nvSpPr>
          <p:cNvPr id="9" name="TextBox 8">
            <a:extLst>
              <a:ext uri="{FF2B5EF4-FFF2-40B4-BE49-F238E27FC236}">
                <a16:creationId xmlns:a16="http://schemas.microsoft.com/office/drawing/2014/main" id="{646F400E-9002-B3E1-5488-22E1EB73079F}"/>
              </a:ext>
            </a:extLst>
          </p:cNvPr>
          <p:cNvSpPr txBox="1"/>
          <p:nvPr/>
        </p:nvSpPr>
        <p:spPr>
          <a:xfrm>
            <a:off x="4315799" y="2674621"/>
            <a:ext cx="3561704" cy="548638"/>
          </a:xfrm>
          <a:prstGeom prst="roundRect">
            <a:avLst>
              <a:gd name="adj" fmla="val 0"/>
            </a:avLst>
          </a:prstGeom>
          <a:solidFill>
            <a:srgbClr val="DAE9F6"/>
          </a:solidFill>
          <a:ln w="12700">
            <a:solidFill>
              <a:srgbClr val="5B9BD5"/>
            </a:solidFill>
          </a:ln>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marR="0" lvl="0" algn="ctr" defTabSz="914400" rtl="0" eaLnBrk="1" fontAlgn="auto" latinLnBrk="0" hangingPunct="1">
              <a:lnSpc>
                <a:spcPct val="150000"/>
              </a:lnSpc>
              <a:spcBef>
                <a:spcPts val="0"/>
              </a:spcBef>
              <a:spcAft>
                <a:spcPts val="0"/>
              </a:spcAft>
              <a:buClrTx/>
              <a:buSzTx/>
              <a:tabLst/>
              <a:defRPr/>
            </a:pPr>
            <a:r>
              <a:rPr lang="en-GB" sz="2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Sociology</a:t>
            </a:r>
          </a:p>
        </p:txBody>
      </p:sp>
      <p:sp>
        <p:nvSpPr>
          <p:cNvPr id="10" name="TextBox 9">
            <a:extLst>
              <a:ext uri="{FF2B5EF4-FFF2-40B4-BE49-F238E27FC236}">
                <a16:creationId xmlns:a16="http://schemas.microsoft.com/office/drawing/2014/main" id="{8986D9F4-134C-63F9-E19E-971FC1334433}"/>
              </a:ext>
            </a:extLst>
          </p:cNvPr>
          <p:cNvSpPr txBox="1"/>
          <p:nvPr/>
        </p:nvSpPr>
        <p:spPr>
          <a:xfrm>
            <a:off x="8328659" y="2674620"/>
            <a:ext cx="3561704" cy="548638"/>
          </a:xfrm>
          <a:prstGeom prst="roundRect">
            <a:avLst>
              <a:gd name="adj" fmla="val 0"/>
            </a:avLst>
          </a:prstGeom>
          <a:solidFill>
            <a:schemeClr val="accent5">
              <a:lumMod val="60000"/>
              <a:lumOff val="40000"/>
            </a:schemeClr>
          </a:solidFill>
          <a:ln w="12700">
            <a:solidFill>
              <a:srgbClr val="5B9BD5"/>
            </a:solidFill>
          </a:ln>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marR="0" lvl="0" algn="ctr" defTabSz="914400" rtl="0" eaLnBrk="1" fontAlgn="auto" latinLnBrk="0" hangingPunct="1">
              <a:lnSpc>
                <a:spcPct val="150000"/>
              </a:lnSpc>
              <a:spcBef>
                <a:spcPts val="0"/>
              </a:spcBef>
              <a:spcAft>
                <a:spcPts val="0"/>
              </a:spcAft>
              <a:buClrTx/>
              <a:buSzTx/>
              <a:tabLst/>
              <a:defRPr/>
            </a:pPr>
            <a:r>
              <a:rPr lang="en-GB" sz="2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Graphic design</a:t>
            </a:r>
          </a:p>
        </p:txBody>
      </p:sp>
    </p:spTree>
    <p:extLst>
      <p:ext uri="{BB962C8B-B14F-4D97-AF65-F5344CB8AC3E}">
        <p14:creationId xmlns:p14="http://schemas.microsoft.com/office/powerpoint/2010/main" val="3084953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12" grpId="0" animBg="1"/>
      <p:bldP spid="13" grpId="0" animBg="1"/>
      <p:bldP spid="14" grpId="0" animBg="1"/>
      <p:bldP spid="8" grpId="0" animBg="1"/>
      <p:bldP spid="9" grpId="0" animBg="1"/>
      <p:bldP spid="10"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4122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Qualifications and subjects on offer to you</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a:extLst>
              <a:ext uri="{FF2B5EF4-FFF2-40B4-BE49-F238E27FC236}">
                <a16:creationId xmlns:a16="http://schemas.microsoft.com/office/drawing/2014/main" id="{BAE045F8-5BF8-54CE-9CA5-BA73386AB02E}"/>
              </a:ext>
            </a:extLst>
          </p:cNvPr>
          <p:cNvSpPr txBox="1"/>
          <p:nvPr/>
        </p:nvSpPr>
        <p:spPr>
          <a:xfrm>
            <a:off x="301637" y="1143000"/>
            <a:ext cx="11588725" cy="4572000"/>
          </a:xfrm>
          <a:prstGeom prst="roundRect">
            <a:avLst>
              <a:gd name="adj" fmla="val 0"/>
            </a:avLst>
          </a:prstGeom>
          <a:solidFill>
            <a:schemeClr val="accent2">
              <a:lumMod val="20000"/>
              <a:lumOff val="80000"/>
            </a:schemeClr>
          </a:solidFill>
          <a:ln w="38100">
            <a:solidFill>
              <a:schemeClr val="accent2"/>
            </a:solidFill>
          </a:ln>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marR="0" lvl="0" algn="ctr" defTabSz="914400" rtl="0" eaLnBrk="1" fontAlgn="auto" latinLnBrk="0" hangingPunct="1">
              <a:lnSpc>
                <a:spcPct val="150000"/>
              </a:lnSpc>
              <a:spcBef>
                <a:spcPts val="0"/>
              </a:spcBef>
              <a:spcAft>
                <a:spcPts val="0"/>
              </a:spcAft>
              <a:buClrTx/>
              <a:buSzTx/>
              <a:tabLst/>
              <a:defRPr/>
            </a:pPr>
            <a:r>
              <a:rPr lang="en-GB" sz="2200" i="1" dirty="0">
                <a:solidFill>
                  <a:srgbClr val="FF0000"/>
                </a:solidFill>
                <a:latin typeface="Open Sans" panose="020B0606030504020204" pitchFamily="34" charset="0"/>
                <a:ea typeface="Open Sans" panose="020B0606030504020204" pitchFamily="34" charset="0"/>
                <a:cs typeface="Open Sans" panose="020B0606030504020204" pitchFamily="34" charset="0"/>
              </a:rPr>
              <a:t>Edit this slide to contain information about </a:t>
            </a:r>
            <a:r>
              <a:rPr lang="en-GB" sz="2200" b="1" i="1" dirty="0">
                <a:solidFill>
                  <a:srgbClr val="FF0000"/>
                </a:solidFill>
                <a:latin typeface="Open Sans" panose="020B0606030504020204" pitchFamily="34" charset="0"/>
                <a:ea typeface="Open Sans" panose="020B0606030504020204" pitchFamily="34" charset="0"/>
                <a:cs typeface="Open Sans" panose="020B0606030504020204" pitchFamily="34" charset="0"/>
              </a:rPr>
              <a:t>subject choice deadlines.</a:t>
            </a:r>
          </a:p>
        </p:txBody>
      </p:sp>
    </p:spTree>
    <p:extLst>
      <p:ext uri="{BB962C8B-B14F-4D97-AF65-F5344CB8AC3E}">
        <p14:creationId xmlns:p14="http://schemas.microsoft.com/office/powerpoint/2010/main" val="13012338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C0338C94-1CC8-4B8D-8023-B2C0506E7C3E}"/>
              </a:ext>
            </a:extLst>
          </p:cNvPr>
          <p:cNvSpPr txBox="1"/>
          <p:nvPr/>
        </p:nvSpPr>
        <p:spPr>
          <a:xfrm>
            <a:off x="317958" y="1035051"/>
            <a:ext cx="10934242" cy="5178084"/>
          </a:xfrm>
          <a:prstGeom prst="rect">
            <a:avLst/>
          </a:prstGeom>
          <a:noFill/>
        </p:spPr>
        <p:txBody>
          <a:bodyPr wrap="square" rtlCol="0">
            <a:spAutoFit/>
          </a:bodyPr>
          <a:lstStyle/>
          <a:p>
            <a:pPr marR="0" lvl="0" algn="l" defTabSz="914400" rtl="0" eaLnBrk="1" fontAlgn="auto" latinLnBrk="0" hangingPunct="1">
              <a:lnSpc>
                <a:spcPct val="150000"/>
              </a:lnSpc>
              <a:spcAft>
                <a:spcPts val="1200"/>
              </a:spcAft>
              <a:buClrTx/>
              <a:buSzTx/>
              <a:tabLst/>
              <a:defRPr/>
            </a:pPr>
            <a:r>
              <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rPr>
              <a:t>After this lesson, you may wish to explore</a:t>
            </a:r>
            <a:r>
              <a:rPr kumimoji="0" lang="en-GB" sz="2200" b="0" i="0" u="none" strike="noStrike" kern="1200" cap="none" spc="0" normalizeH="0" noProof="0" dirty="0">
                <a:ln>
                  <a:noFill/>
                </a:ln>
                <a:solidFill>
                  <a:prstClr val="black"/>
                </a:solidFill>
                <a:effectLst/>
                <a:uLnTx/>
                <a:uFillTx/>
                <a:latin typeface="Open Sans" panose="020B0606030504020204"/>
                <a:ea typeface="+mn-ea"/>
                <a:cs typeface="+mn-cs"/>
              </a:rPr>
              <a:t> the following Unifrog tools:</a:t>
            </a:r>
          </a:p>
          <a:p>
            <a:pPr marR="0" lvl="0" algn="l" defTabSz="914400" rtl="0" eaLnBrk="1" fontAlgn="auto" latinLnBrk="0" hangingPunct="1">
              <a:lnSpc>
                <a:spcPct val="150000"/>
              </a:lnSpc>
              <a:spcAft>
                <a:spcPts val="1200"/>
              </a:spcAft>
              <a:buClrTx/>
              <a:buSzTx/>
              <a:tabLst/>
              <a:defRPr/>
            </a:pPr>
            <a:endParaRPr kumimoji="0" lang="en-GB" sz="1400" b="0" i="0" u="none" strike="noStrike" kern="1200" cap="none" spc="0" normalizeH="0" noProof="0" dirty="0">
              <a:ln>
                <a:noFill/>
              </a:ln>
              <a:solidFill>
                <a:prstClr val="black"/>
              </a:solidFill>
              <a:effectLst/>
              <a:uLnTx/>
              <a:uFillTx/>
              <a:latin typeface="Open Sans" panose="020B0606030504020204"/>
              <a:ea typeface="+mn-ea"/>
              <a:cs typeface="+mn-cs"/>
            </a:endParaRPr>
          </a:p>
          <a:p>
            <a:pPr marL="342900" lvl="0" indent="-342900">
              <a:lnSpc>
                <a:spcPct val="150000"/>
              </a:lnSpc>
              <a:spcAft>
                <a:spcPts val="1200"/>
              </a:spcAft>
              <a:buFont typeface="Arial" panose="020B0604020202020204" pitchFamily="34" charset="0"/>
              <a:buChar char="•"/>
              <a:defRPr/>
            </a:pPr>
            <a:r>
              <a:rPr lang="en-GB" sz="2200" b="1" dirty="0">
                <a:solidFill>
                  <a:prstClr val="black"/>
                </a:solidFill>
                <a:latin typeface="Open Sans" panose="020B0606030504020204"/>
              </a:rPr>
              <a:t>Know-how library</a:t>
            </a:r>
          </a:p>
          <a:p>
            <a:pPr marL="342900" lvl="0" indent="-342900">
              <a:lnSpc>
                <a:spcPct val="150000"/>
              </a:lnSpc>
              <a:spcAft>
                <a:spcPts val="1200"/>
              </a:spcAft>
              <a:buFont typeface="Arial" panose="020B0604020202020204" pitchFamily="34" charset="0"/>
              <a:buChar char="•"/>
              <a:defRPr/>
            </a:pPr>
            <a:endParaRPr kumimoji="0" lang="en-GB" sz="2200" b="1" i="0" u="none" strike="noStrike" kern="1200" cap="none" spc="0" normalizeH="0" noProof="0" dirty="0">
              <a:ln>
                <a:noFill/>
              </a:ln>
              <a:solidFill>
                <a:prstClr val="black"/>
              </a:solidFill>
              <a:effectLst/>
              <a:uLnTx/>
              <a:uFillTx/>
              <a:latin typeface="Open Sans" panose="020B0606030504020204"/>
            </a:endParaRPr>
          </a:p>
          <a:p>
            <a:pPr marL="342900" lvl="0" indent="-342900">
              <a:lnSpc>
                <a:spcPct val="150000"/>
              </a:lnSpc>
              <a:spcAft>
                <a:spcPts val="1200"/>
              </a:spcAft>
              <a:buFont typeface="Arial" panose="020B0604020202020204" pitchFamily="34" charset="0"/>
              <a:buChar char="•"/>
              <a:defRPr/>
            </a:pPr>
            <a:r>
              <a:rPr lang="en-GB" sz="2200" b="1" dirty="0" err="1">
                <a:solidFill>
                  <a:prstClr val="black"/>
                </a:solidFill>
                <a:latin typeface="Open Sans" panose="020B0606030504020204"/>
              </a:rPr>
              <a:t>Unifrog</a:t>
            </a:r>
            <a:r>
              <a:rPr lang="en-GB" sz="2200" b="1" dirty="0">
                <a:solidFill>
                  <a:prstClr val="black"/>
                </a:solidFill>
                <a:latin typeface="Open Sans" panose="020B0606030504020204"/>
              </a:rPr>
              <a:t> events tool</a:t>
            </a:r>
          </a:p>
          <a:p>
            <a:pPr marL="342900" lvl="0" indent="-342900">
              <a:lnSpc>
                <a:spcPct val="150000"/>
              </a:lnSpc>
              <a:spcAft>
                <a:spcPts val="1200"/>
              </a:spcAft>
              <a:buFont typeface="Arial" panose="020B0604020202020204" pitchFamily="34" charset="0"/>
              <a:buChar char="•"/>
              <a:defRPr/>
            </a:pPr>
            <a:endParaRPr kumimoji="0" lang="en-GB" sz="2200" b="1" i="0" u="none" strike="noStrike" kern="1200" cap="none" spc="0" normalizeH="0" noProof="0" dirty="0">
              <a:ln>
                <a:noFill/>
              </a:ln>
              <a:solidFill>
                <a:prstClr val="black"/>
              </a:solidFill>
              <a:effectLst/>
              <a:uLnTx/>
              <a:uFillTx/>
              <a:latin typeface="Open Sans" panose="020B0606030504020204"/>
            </a:endParaRPr>
          </a:p>
          <a:p>
            <a:pPr marL="342900" lvl="0" indent="-342900">
              <a:lnSpc>
                <a:spcPct val="150000"/>
              </a:lnSpc>
              <a:spcAft>
                <a:spcPts val="1200"/>
              </a:spcAft>
              <a:buFont typeface="Arial" panose="020B0604020202020204" pitchFamily="34" charset="0"/>
              <a:buChar char="•"/>
              <a:defRPr/>
            </a:pPr>
            <a:r>
              <a:rPr lang="en-GB" sz="2200" b="1" dirty="0">
                <a:solidFill>
                  <a:prstClr val="black"/>
                </a:solidFill>
                <a:latin typeface="Open Sans" panose="020B0606030504020204"/>
              </a:rPr>
              <a:t>Subjects library </a:t>
            </a:r>
            <a:endParaRPr kumimoji="0" lang="en-GB" sz="2200" b="1" i="0" u="none" strike="noStrike" kern="1200" cap="none" spc="0" normalizeH="0" noProof="0" dirty="0">
              <a:ln>
                <a:noFill/>
              </a:ln>
              <a:solidFill>
                <a:prstClr val="black"/>
              </a:solidFill>
              <a:effectLst/>
              <a:uLnTx/>
              <a:uFillTx/>
              <a:latin typeface="Open Sans" panose="020B0606030504020204"/>
            </a:endParaRPr>
          </a:p>
          <a:p>
            <a:pPr marL="342900" marR="0" lvl="0" indent="-342900" algn="l" defTabSz="914400" rtl="0" eaLnBrk="1" fontAlgn="auto" latinLnBrk="0" hangingPunct="1">
              <a:lnSpc>
                <a:spcPct val="150000"/>
              </a:lnSpc>
              <a:spcBef>
                <a:spcPts val="0"/>
              </a:spcBef>
              <a:spcAft>
                <a:spcPts val="1200"/>
              </a:spcAft>
              <a:buClrTx/>
              <a:buSzTx/>
              <a:buFont typeface="Arial" panose="020B0604020202020204" pitchFamily="34" charset="0"/>
              <a:buChar char="•"/>
              <a:tabLst/>
              <a:defRPr/>
            </a:pPr>
            <a:endPar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endParaRPr>
          </a:p>
        </p:txBody>
      </p:sp>
      <p:sp>
        <p:nvSpPr>
          <p:cNvPr id="7" name="Title 1">
            <a:extLst>
              <a:ext uri="{FF2B5EF4-FFF2-40B4-BE49-F238E27FC236}">
                <a16:creationId xmlns:a16="http://schemas.microsoft.com/office/drawing/2014/main" id="{B8E25A91-92D7-F692-5E4F-78277A034A25}"/>
              </a:ext>
            </a:extLst>
          </p:cNvPr>
          <p:cNvSpPr txBox="1">
            <a:spLocks/>
          </p:cNvSpPr>
          <p:nvPr/>
        </p:nvSpPr>
        <p:spPr>
          <a:xfrm>
            <a:off x="317958" y="365863"/>
            <a:ext cx="11595774" cy="66918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107000"/>
              </a:lnSpc>
              <a:spcBef>
                <a:spcPct val="0"/>
              </a:spcBef>
              <a:spcAft>
                <a:spcPts val="800"/>
              </a:spcAft>
              <a:buClrTx/>
              <a:buSzTx/>
              <a:buFontTx/>
              <a:buNone/>
              <a:tabLst/>
              <a:defRPr/>
            </a:pPr>
            <a:r>
              <a:rPr kumimoji="0" lang="en-GB" sz="3200" b="1" i="0" u="none" strike="noStrike" kern="1200" cap="none" spc="0" normalizeH="0" baseline="0" noProof="0" dirty="0">
                <a:ln>
                  <a:noFill/>
                </a:ln>
                <a:solidFill>
                  <a:prstClr val="black"/>
                </a:solidFill>
                <a:effectLst/>
                <a:uLnTx/>
                <a:uFillTx/>
                <a:latin typeface="Open Sans" panose="020B0606030504020204"/>
                <a:ea typeface="+mj-ea"/>
                <a:cs typeface="+mj-cs"/>
              </a:rPr>
              <a:t>Finding out more about subject options</a:t>
            </a:r>
            <a:endParaRPr kumimoji="0" lang="en-GB" sz="3200" b="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pic>
        <p:nvPicPr>
          <p:cNvPr id="6" name="Picture 5">
            <a:extLst>
              <a:ext uri="{FF2B5EF4-FFF2-40B4-BE49-F238E27FC236}">
                <a16:creationId xmlns:a16="http://schemas.microsoft.com/office/drawing/2014/main" id="{78DAF238-B497-4C66-5190-5D7079494398}"/>
              </a:ext>
            </a:extLst>
          </p:cNvPr>
          <p:cNvPicPr>
            <a:picLocks noChangeAspect="1"/>
          </p:cNvPicPr>
          <p:nvPr/>
        </p:nvPicPr>
        <p:blipFill>
          <a:blip r:embed="rId3"/>
          <a:stretch>
            <a:fillRect/>
          </a:stretch>
        </p:blipFill>
        <p:spPr>
          <a:xfrm>
            <a:off x="3818846" y="1770685"/>
            <a:ext cx="2502505" cy="1241949"/>
          </a:xfrm>
          <a:prstGeom prst="rect">
            <a:avLst/>
          </a:prstGeom>
          <a:ln>
            <a:noFill/>
          </a:ln>
          <a:effectLst>
            <a:outerShdw blurRad="292100" dist="139700" dir="2700000" algn="tl" rotWithShape="0">
              <a:srgbClr val="333333">
                <a:alpha val="65000"/>
              </a:srgbClr>
            </a:outerShdw>
          </a:effectLst>
        </p:spPr>
      </p:pic>
      <p:pic>
        <p:nvPicPr>
          <p:cNvPr id="11" name="Picture 10">
            <a:extLst>
              <a:ext uri="{FF2B5EF4-FFF2-40B4-BE49-F238E27FC236}">
                <a16:creationId xmlns:a16="http://schemas.microsoft.com/office/drawing/2014/main" id="{0DE9F329-4330-C468-0189-0E0D872C673F}"/>
              </a:ext>
            </a:extLst>
          </p:cNvPr>
          <p:cNvPicPr>
            <a:picLocks noChangeAspect="1"/>
          </p:cNvPicPr>
          <p:nvPr/>
        </p:nvPicPr>
        <p:blipFill rotWithShape="1">
          <a:blip r:embed="rId4"/>
          <a:srcRect l="1103" t="3609" b="1"/>
          <a:stretch/>
        </p:blipFill>
        <p:spPr>
          <a:xfrm>
            <a:off x="3818845" y="4585501"/>
            <a:ext cx="2502505" cy="1241949"/>
          </a:xfrm>
          <a:prstGeom prst="rect">
            <a:avLst/>
          </a:prstGeom>
          <a:ln>
            <a:noFill/>
          </a:ln>
          <a:effectLst>
            <a:outerShdw blurRad="292100" dist="139700" dir="2700000" algn="tl" rotWithShape="0">
              <a:srgbClr val="333333">
                <a:alpha val="65000"/>
              </a:srgbClr>
            </a:outerShdw>
          </a:effectLst>
        </p:spPr>
      </p:pic>
      <p:pic>
        <p:nvPicPr>
          <p:cNvPr id="13" name="Picture 12">
            <a:extLst>
              <a:ext uri="{FF2B5EF4-FFF2-40B4-BE49-F238E27FC236}">
                <a16:creationId xmlns:a16="http://schemas.microsoft.com/office/drawing/2014/main" id="{E19561CC-2C24-BB03-1919-1C0404473637}"/>
              </a:ext>
            </a:extLst>
          </p:cNvPr>
          <p:cNvPicPr>
            <a:picLocks noChangeAspect="1"/>
          </p:cNvPicPr>
          <p:nvPr/>
        </p:nvPicPr>
        <p:blipFill rotWithShape="1">
          <a:blip r:embed="rId5">
            <a:extLst>
              <a:ext uri="{28A0092B-C50C-407E-A947-70E740481C1C}">
                <a14:useLocalDpi xmlns:a14="http://schemas.microsoft.com/office/drawing/2010/main" val="0"/>
              </a:ext>
            </a:extLst>
          </a:blip>
          <a:srcRect t="1183" b="1183"/>
          <a:stretch/>
        </p:blipFill>
        <p:spPr>
          <a:xfrm>
            <a:off x="3818846" y="3178093"/>
            <a:ext cx="2516460" cy="1241949"/>
          </a:xfrm>
          <a:prstGeom prst="rect">
            <a:avLst/>
          </a:prstGeom>
          <a:ln>
            <a:noFill/>
          </a:ln>
          <a:effectLst>
            <a:outerShdw blurRad="292100" dist="139700" dir="2700000" algn="tl" rotWithShape="0">
              <a:srgbClr val="333333">
                <a:alpha val="65000"/>
              </a:srgbClr>
            </a:outerShdw>
          </a:effectLst>
        </p:spPr>
      </p:pic>
      <p:pic>
        <p:nvPicPr>
          <p:cNvPr id="23" name="Picture 22">
            <a:extLst>
              <a:ext uri="{FF2B5EF4-FFF2-40B4-BE49-F238E27FC236}">
                <a16:creationId xmlns:a16="http://schemas.microsoft.com/office/drawing/2014/main" id="{DD438494-8658-15DA-EF0A-6EFBDBBE2E32}"/>
              </a:ext>
            </a:extLst>
          </p:cNvPr>
          <p:cNvPicPr>
            <a:picLocks noChangeAspect="1"/>
          </p:cNvPicPr>
          <p:nvPr/>
        </p:nvPicPr>
        <p:blipFill>
          <a:blip r:embed="rId6"/>
          <a:stretch>
            <a:fillRect/>
          </a:stretch>
        </p:blipFill>
        <p:spPr>
          <a:xfrm>
            <a:off x="7375346" y="2043202"/>
            <a:ext cx="3486329" cy="3511730"/>
          </a:xfrm>
          <a:prstGeom prst="rect">
            <a:avLst/>
          </a:prstGeom>
          <a:ln>
            <a:noFill/>
          </a:ln>
          <a:effectLst>
            <a:outerShdw blurRad="292100" dist="139700" dir="2700000" algn="tl" rotWithShape="0">
              <a:srgbClr val="333333">
                <a:alpha val="65000"/>
              </a:srgbClr>
            </a:outerShdw>
          </a:effectLst>
        </p:spPr>
      </p:pic>
      <p:pic>
        <p:nvPicPr>
          <p:cNvPr id="15" name="Picture 14">
            <a:extLst>
              <a:ext uri="{FF2B5EF4-FFF2-40B4-BE49-F238E27FC236}">
                <a16:creationId xmlns:a16="http://schemas.microsoft.com/office/drawing/2014/main" id="{2388934A-80B6-A9CB-0388-CA3E887ED263}"/>
              </a:ext>
            </a:extLst>
          </p:cNvPr>
          <p:cNvPicPr>
            <a:picLocks noChangeAspect="1"/>
          </p:cNvPicPr>
          <p:nvPr/>
        </p:nvPicPr>
        <p:blipFill>
          <a:blip r:embed="rId7"/>
          <a:stretch>
            <a:fillRect/>
          </a:stretch>
        </p:blipFill>
        <p:spPr>
          <a:xfrm>
            <a:off x="7394397" y="2262288"/>
            <a:ext cx="3467278" cy="3073558"/>
          </a:xfrm>
          <a:prstGeom prst="rect">
            <a:avLst/>
          </a:prstGeom>
          <a:ln>
            <a:noFill/>
          </a:ln>
          <a:effectLst>
            <a:outerShdw blurRad="292100" dist="139700" dir="2700000" algn="tl" rotWithShape="0">
              <a:srgbClr val="333333">
                <a:alpha val="65000"/>
              </a:srgbClr>
            </a:outerShdw>
          </a:effectLst>
        </p:spPr>
      </p:pic>
      <p:pic>
        <p:nvPicPr>
          <p:cNvPr id="21" name="Picture 20">
            <a:extLst>
              <a:ext uri="{FF2B5EF4-FFF2-40B4-BE49-F238E27FC236}">
                <a16:creationId xmlns:a16="http://schemas.microsoft.com/office/drawing/2014/main" id="{8601CFAE-9BD8-692D-83D6-FD119426FB5B}"/>
              </a:ext>
            </a:extLst>
          </p:cNvPr>
          <p:cNvPicPr>
            <a:picLocks noChangeAspect="1"/>
          </p:cNvPicPr>
          <p:nvPr/>
        </p:nvPicPr>
        <p:blipFill>
          <a:blip r:embed="rId8"/>
          <a:stretch>
            <a:fillRect/>
          </a:stretch>
        </p:blipFill>
        <p:spPr>
          <a:xfrm>
            <a:off x="6561777" y="1765146"/>
            <a:ext cx="2074223" cy="1687439"/>
          </a:xfrm>
          <a:prstGeom prst="rect">
            <a:avLst/>
          </a:prstGeom>
          <a:ln>
            <a:noFill/>
          </a:ln>
          <a:effectLst>
            <a:outerShdw blurRad="292100" dist="139700" dir="2700000" algn="tl" rotWithShape="0">
              <a:srgbClr val="333333">
                <a:alpha val="65000"/>
              </a:srgbClr>
            </a:outerShdw>
          </a:effectLst>
        </p:spPr>
      </p:pic>
      <p:pic>
        <p:nvPicPr>
          <p:cNvPr id="19" name="Picture 18">
            <a:extLst>
              <a:ext uri="{FF2B5EF4-FFF2-40B4-BE49-F238E27FC236}">
                <a16:creationId xmlns:a16="http://schemas.microsoft.com/office/drawing/2014/main" id="{BCE4B079-A620-EC14-85F0-5889359F7B46}"/>
              </a:ext>
            </a:extLst>
          </p:cNvPr>
          <p:cNvPicPr>
            <a:picLocks noChangeAspect="1"/>
          </p:cNvPicPr>
          <p:nvPr/>
        </p:nvPicPr>
        <p:blipFill>
          <a:blip r:embed="rId9"/>
          <a:stretch>
            <a:fillRect/>
          </a:stretch>
        </p:blipFill>
        <p:spPr>
          <a:xfrm>
            <a:off x="7020970" y="3567486"/>
            <a:ext cx="4821866" cy="2266194"/>
          </a:xfrm>
          <a:prstGeom prst="rect">
            <a:avLst/>
          </a:prstGeom>
          <a:ln>
            <a:noFill/>
          </a:ln>
          <a:effectLst>
            <a:outerShdw blurRad="292100" dist="139700" dir="2700000" algn="tl" rotWithShape="0">
              <a:srgbClr val="333333">
                <a:alpha val="65000"/>
              </a:srgbClr>
            </a:outerShdw>
          </a:effectLst>
        </p:spPr>
      </p:pic>
      <p:pic>
        <p:nvPicPr>
          <p:cNvPr id="25" name="Graphic 24" descr="Line arrow: Clockwise curve with solid fill">
            <a:extLst>
              <a:ext uri="{FF2B5EF4-FFF2-40B4-BE49-F238E27FC236}">
                <a16:creationId xmlns:a16="http://schemas.microsoft.com/office/drawing/2014/main" id="{46BAA2B0-794A-E4CB-F3C8-45E44172AF08}"/>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9406544">
            <a:off x="8691197" y="2684629"/>
            <a:ext cx="914400" cy="914400"/>
          </a:xfrm>
          <a:prstGeom prst="rect">
            <a:avLst/>
          </a:prstGeom>
        </p:spPr>
      </p:pic>
    </p:spTree>
    <p:extLst>
      <p:ext uri="{BB962C8B-B14F-4D97-AF65-F5344CB8AC3E}">
        <p14:creationId xmlns:p14="http://schemas.microsoft.com/office/powerpoint/2010/main" val="6516739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xit" presetSubtype="0" fill="hold" nodeType="withEffect">
                                  <p:stCondLst>
                                    <p:cond delay="0"/>
                                  </p:stCondLst>
                                  <p:childTnLst>
                                    <p:set>
                                      <p:cBhvr>
                                        <p:cTn id="20" dur="1" fill="hold">
                                          <p:stCondLst>
                                            <p:cond delay="0"/>
                                          </p:stCondLst>
                                        </p:cTn>
                                        <p:tgtEl>
                                          <p:spTgt spid="2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1"/>
                                        </p:tgtEl>
                                        <p:attrNameLst>
                                          <p:attrName>style.visibility</p:attrName>
                                        </p:attrNameLst>
                                      </p:cBhvr>
                                      <p:to>
                                        <p:strVal val="visible"/>
                                      </p:to>
                                    </p:set>
                                  </p:childTnLst>
                                </p:cTn>
                              </p:par>
                              <p:par>
                                <p:cTn id="31" presetID="1" presetClass="exit" presetSubtype="0" fill="hold" nodeType="withEffect">
                                  <p:stCondLst>
                                    <p:cond delay="0"/>
                                  </p:stCondLst>
                                  <p:childTnLst>
                                    <p:set>
                                      <p:cBhvr>
                                        <p:cTn id="32" dur="1" fill="hold">
                                          <p:stCondLst>
                                            <p:cond delay="0"/>
                                          </p:stCondLst>
                                        </p:cTn>
                                        <p:tgtEl>
                                          <p:spTgt spid="15"/>
                                        </p:tgtEl>
                                        <p:attrNameLst>
                                          <p:attrName>style.visibility</p:attrName>
                                        </p:attrNameLst>
                                      </p:cBhvr>
                                      <p:to>
                                        <p:strVal val="hidden"/>
                                      </p:to>
                                    </p:set>
                                  </p:childTnLst>
                                </p:cTn>
                              </p:par>
                              <p:par>
                                <p:cTn id="33" presetID="1" presetClass="entr" presetSubtype="0" fill="hold" nodeType="with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1419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What would I like to find out next? (5 mins)</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2" name="TextBox 1">
            <a:extLst>
              <a:ext uri="{FF2B5EF4-FFF2-40B4-BE49-F238E27FC236}">
                <a16:creationId xmlns:a16="http://schemas.microsoft.com/office/drawing/2014/main" id="{3050C9F8-0849-8AF3-442D-EC68B89F5560}"/>
              </a:ext>
            </a:extLst>
          </p:cNvPr>
          <p:cNvSpPr txBox="1"/>
          <p:nvPr/>
        </p:nvSpPr>
        <p:spPr>
          <a:xfrm>
            <a:off x="0" y="1808846"/>
            <a:ext cx="12192000" cy="1561710"/>
          </a:xfrm>
          <a:prstGeom prst="rect">
            <a:avLst/>
          </a:prstGeom>
          <a:noFill/>
        </p:spPr>
        <p:txBody>
          <a:bodyPr wrap="square" rtlCol="0">
            <a:spAutoFit/>
          </a:bodyPr>
          <a:lstStyle/>
          <a:p>
            <a:pPr marR="0" lvl="0" algn="ctr" defTabSz="914400" rtl="0" eaLnBrk="1" fontAlgn="auto" latinLnBrk="0" hangingPunct="1">
              <a:lnSpc>
                <a:spcPct val="150000"/>
              </a:lnSpc>
              <a:buClrTx/>
              <a:buSzTx/>
              <a:tabLst/>
              <a:defRPr/>
            </a:pPr>
            <a:r>
              <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rPr>
              <a:t>To prepare, write down at least </a:t>
            </a:r>
            <a:r>
              <a:rPr kumimoji="0" lang="en-GB" sz="2200" b="1" i="0" u="none" strike="noStrike" kern="1200" cap="none" spc="0" normalizeH="0" baseline="0" noProof="0" dirty="0">
                <a:ln>
                  <a:noFill/>
                </a:ln>
                <a:solidFill>
                  <a:prstClr val="black"/>
                </a:solidFill>
                <a:effectLst/>
                <a:uLnTx/>
                <a:uFillTx/>
                <a:latin typeface="Open Sans" panose="020B0606030504020204"/>
                <a:ea typeface="+mn-ea"/>
                <a:cs typeface="+mn-cs"/>
              </a:rPr>
              <a:t>three</a:t>
            </a:r>
            <a:r>
              <a:rPr kumimoji="0" lang="en-GB" sz="2200" i="0" u="none" strike="noStrike" kern="1200" cap="none" spc="0" normalizeH="0" noProof="0" dirty="0">
                <a:ln>
                  <a:noFill/>
                </a:ln>
                <a:solidFill>
                  <a:prstClr val="black"/>
                </a:solidFill>
                <a:effectLst/>
                <a:uLnTx/>
                <a:uFillTx/>
                <a:latin typeface="Open Sans" panose="020B0606030504020204"/>
                <a:ea typeface="+mn-ea"/>
                <a:cs typeface="+mn-cs"/>
              </a:rPr>
              <a:t> questions you’d like to ask at this event.</a:t>
            </a:r>
          </a:p>
          <a:p>
            <a:pPr marR="0" lvl="0" algn="ctr" defTabSz="914400" rtl="0" eaLnBrk="1" fontAlgn="auto" latinLnBrk="0" hangingPunct="1">
              <a:lnSpc>
                <a:spcPct val="150000"/>
              </a:lnSpc>
              <a:buClrTx/>
              <a:buSzTx/>
              <a:tabLst/>
              <a:defRPr/>
            </a:pPr>
            <a:r>
              <a:rPr lang="en-GB" sz="2200" b="0" dirty="0">
                <a:solidFill>
                  <a:prstClr val="black"/>
                </a:solidFill>
                <a:latin typeface="Open Sans" panose="020B0606030504020204"/>
              </a:rPr>
              <a:t>Use the notes you made about your </a:t>
            </a:r>
            <a:r>
              <a:rPr lang="en-GB" sz="2200" b="1" dirty="0">
                <a:solidFill>
                  <a:schemeClr val="accent3"/>
                </a:solidFill>
                <a:latin typeface="Open Sans" panose="020B0606030504020204"/>
              </a:rPr>
              <a:t>undecided</a:t>
            </a:r>
            <a:r>
              <a:rPr lang="en-GB" sz="2200" b="0" dirty="0">
                <a:solidFill>
                  <a:prstClr val="black"/>
                </a:solidFill>
                <a:latin typeface="Open Sans" panose="020B0606030504020204"/>
              </a:rPr>
              <a:t> subjects and the examples to help you.</a:t>
            </a:r>
            <a:endParaRPr kumimoji="0" lang="en-GB" sz="2200" b="0" i="0" u="none" strike="noStrike" kern="1200" cap="none" spc="0" normalizeH="0" noProof="0" dirty="0">
              <a:ln>
                <a:noFill/>
              </a:ln>
              <a:solidFill>
                <a:prstClr val="black"/>
              </a:solidFill>
              <a:effectLst/>
              <a:uLnTx/>
              <a:uFillTx/>
              <a:latin typeface="Open Sans" panose="020B0606030504020204"/>
              <a:ea typeface="+mn-ea"/>
              <a:cs typeface="+mn-cs"/>
            </a:endParaRPr>
          </a:p>
          <a:p>
            <a:pPr marR="0" lvl="0" algn="l" defTabSz="914400" rtl="0" eaLnBrk="1" fontAlgn="auto" latinLnBrk="0" hangingPunct="1">
              <a:lnSpc>
                <a:spcPct val="150000"/>
              </a:lnSpc>
              <a:spcBef>
                <a:spcPts val="0"/>
              </a:spcBef>
              <a:spcAft>
                <a:spcPts val="1200"/>
              </a:spcAft>
              <a:buClrTx/>
              <a:buSzTx/>
              <a:tabLst/>
              <a:defRPr/>
            </a:pPr>
            <a:endPar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endParaRPr>
          </a:p>
        </p:txBody>
      </p:sp>
      <p:sp>
        <p:nvSpPr>
          <p:cNvPr id="3" name="TextBox 2">
            <a:extLst>
              <a:ext uri="{FF2B5EF4-FFF2-40B4-BE49-F238E27FC236}">
                <a16:creationId xmlns:a16="http://schemas.microsoft.com/office/drawing/2014/main" id="{24AE3498-F8F0-ACBE-6110-8C93721E94FA}"/>
              </a:ext>
            </a:extLst>
          </p:cNvPr>
          <p:cNvSpPr txBox="1"/>
          <p:nvPr/>
        </p:nvSpPr>
        <p:spPr>
          <a:xfrm>
            <a:off x="301637" y="1041400"/>
            <a:ext cx="11588725" cy="669189"/>
          </a:xfrm>
          <a:prstGeom prst="roundRect">
            <a:avLst>
              <a:gd name="adj" fmla="val 0"/>
            </a:avLst>
          </a:prstGeom>
          <a:solidFill>
            <a:schemeClr val="accent2">
              <a:lumMod val="20000"/>
              <a:lumOff val="80000"/>
            </a:schemeClr>
          </a:solidFill>
          <a:ln w="38100">
            <a:solidFill>
              <a:schemeClr val="accent2"/>
            </a:solidFill>
          </a:ln>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marR="0" lvl="0" algn="ctr" defTabSz="914400" rtl="0" eaLnBrk="1" fontAlgn="auto" latinLnBrk="0" hangingPunct="1">
              <a:lnSpc>
                <a:spcPct val="150000"/>
              </a:lnSpc>
              <a:spcBef>
                <a:spcPts val="0"/>
              </a:spcBef>
              <a:spcAft>
                <a:spcPts val="0"/>
              </a:spcAft>
              <a:buClrTx/>
              <a:buSzTx/>
              <a:tabLst/>
              <a:defRPr/>
            </a:pPr>
            <a:r>
              <a:rPr lang="en-GB" sz="2200" i="1" dirty="0">
                <a:solidFill>
                  <a:srgbClr val="FF0000"/>
                </a:solidFill>
                <a:latin typeface="Open Sans" panose="020B0606030504020204" pitchFamily="34" charset="0"/>
                <a:ea typeface="Open Sans" panose="020B0606030504020204" pitchFamily="34" charset="0"/>
                <a:cs typeface="Open Sans" panose="020B0606030504020204" pitchFamily="34" charset="0"/>
              </a:rPr>
              <a:t>Your options evening will take place on….</a:t>
            </a:r>
          </a:p>
        </p:txBody>
      </p:sp>
      <p:pic>
        <p:nvPicPr>
          <p:cNvPr id="13" name="Graphic 12" descr="Daily calendar with solid fill">
            <a:extLst>
              <a:ext uri="{FF2B5EF4-FFF2-40B4-BE49-F238E27FC236}">
                <a16:creationId xmlns:a16="http://schemas.microsoft.com/office/drawing/2014/main" id="{0F61BE1E-9445-4A35-8494-4F9DBBF5B13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403237" y="1064338"/>
            <a:ext cx="612763" cy="612763"/>
          </a:xfrm>
          <a:prstGeom prst="rect">
            <a:avLst/>
          </a:prstGeom>
        </p:spPr>
      </p:pic>
      <p:pic>
        <p:nvPicPr>
          <p:cNvPr id="14" name="Graphic 13" descr="Daily calendar with solid fill">
            <a:extLst>
              <a:ext uri="{FF2B5EF4-FFF2-40B4-BE49-F238E27FC236}">
                <a16:creationId xmlns:a16="http://schemas.microsoft.com/office/drawing/2014/main" id="{43A9318B-AF46-E7B2-11FC-4ACBE3D6F8E8}"/>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176000" y="1043968"/>
            <a:ext cx="612763" cy="612763"/>
          </a:xfrm>
          <a:prstGeom prst="rect">
            <a:avLst/>
          </a:prstGeom>
        </p:spPr>
      </p:pic>
      <p:sp>
        <p:nvSpPr>
          <p:cNvPr id="15" name="TextBox 14">
            <a:extLst>
              <a:ext uri="{FF2B5EF4-FFF2-40B4-BE49-F238E27FC236}">
                <a16:creationId xmlns:a16="http://schemas.microsoft.com/office/drawing/2014/main" id="{A66186D9-71D7-BA05-3816-832C8E67BFAD}"/>
              </a:ext>
            </a:extLst>
          </p:cNvPr>
          <p:cNvSpPr txBox="1"/>
          <p:nvPr/>
        </p:nvSpPr>
        <p:spPr>
          <a:xfrm>
            <a:off x="403237" y="4088186"/>
            <a:ext cx="3561703" cy="1766514"/>
          </a:xfrm>
          <a:prstGeom prst="foldedCorner">
            <a:avLst/>
          </a:prstGeom>
          <a:solidFill>
            <a:schemeClr val="accent5">
              <a:lumMod val="40000"/>
              <a:lumOff val="60000"/>
            </a:schemeClr>
          </a:solidFill>
          <a:ln w="12700">
            <a:solidFill>
              <a:srgbClr val="5B9BD5"/>
            </a:solid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marR="0" lvl="0" algn="ctr" defTabSz="914400" rtl="0" eaLnBrk="1" fontAlgn="auto" latinLnBrk="0" hangingPunct="1">
              <a:lnSpc>
                <a:spcPct val="150000"/>
              </a:lnSpc>
              <a:spcBef>
                <a:spcPts val="0"/>
              </a:spcBef>
              <a:spcAft>
                <a:spcPts val="0"/>
              </a:spcAft>
              <a:buClrTx/>
              <a:buSzTx/>
              <a:tabLst/>
              <a:defRPr/>
            </a:pPr>
            <a:r>
              <a:rPr lang="en-GB" sz="2000" dirty="0">
                <a:solidFill>
                  <a:schemeClr val="tx1"/>
                </a:solidFill>
                <a:latin typeface="MV Boli" panose="02000500030200090000" pitchFamily="2" charset="0"/>
                <a:ea typeface="Open Sans" panose="020B0606030504020204" pitchFamily="34" charset="0"/>
                <a:cs typeface="MV Boli" panose="02000500030200090000" pitchFamily="2" charset="0"/>
              </a:rPr>
              <a:t>Is there any required fieldwork?</a:t>
            </a:r>
          </a:p>
        </p:txBody>
      </p:sp>
      <p:sp>
        <p:nvSpPr>
          <p:cNvPr id="16" name="TextBox 15">
            <a:extLst>
              <a:ext uri="{FF2B5EF4-FFF2-40B4-BE49-F238E27FC236}">
                <a16:creationId xmlns:a16="http://schemas.microsoft.com/office/drawing/2014/main" id="{4E0D957D-0FD6-08E5-E6D6-289D07FB7D60}"/>
              </a:ext>
            </a:extLst>
          </p:cNvPr>
          <p:cNvSpPr txBox="1"/>
          <p:nvPr/>
        </p:nvSpPr>
        <p:spPr>
          <a:xfrm>
            <a:off x="4417399" y="4088186"/>
            <a:ext cx="3560400" cy="1766514"/>
          </a:xfrm>
          <a:prstGeom prst="foldedCorner">
            <a:avLst/>
          </a:prstGeom>
          <a:solidFill>
            <a:srgbClr val="DAE9F6"/>
          </a:solidFill>
          <a:ln w="12700">
            <a:solidFill>
              <a:srgbClr val="5B9BD5"/>
            </a:solid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marR="0" lvl="0" algn="ctr" defTabSz="914400" rtl="0" eaLnBrk="1" fontAlgn="auto" latinLnBrk="0" hangingPunct="1">
              <a:lnSpc>
                <a:spcPct val="150000"/>
              </a:lnSpc>
              <a:spcBef>
                <a:spcPts val="600"/>
              </a:spcBef>
              <a:spcAft>
                <a:spcPts val="0"/>
              </a:spcAft>
              <a:buClrTx/>
              <a:buSzTx/>
              <a:tabLst/>
              <a:defRPr/>
            </a:pPr>
            <a:endParaRPr lang="en-GB" sz="2000" dirty="0">
              <a:solidFill>
                <a:schemeClr val="tx1"/>
              </a:solidFill>
              <a:latin typeface="MV Boli" panose="02000500030200090000" pitchFamily="2" charset="0"/>
              <a:ea typeface="Open Sans" panose="020B0606030504020204" pitchFamily="34" charset="0"/>
              <a:cs typeface="MV Boli" panose="02000500030200090000" pitchFamily="2" charset="0"/>
            </a:endParaRPr>
          </a:p>
        </p:txBody>
      </p:sp>
      <p:sp>
        <p:nvSpPr>
          <p:cNvPr id="18" name="TextBox 17">
            <a:extLst>
              <a:ext uri="{FF2B5EF4-FFF2-40B4-BE49-F238E27FC236}">
                <a16:creationId xmlns:a16="http://schemas.microsoft.com/office/drawing/2014/main" id="{C34ADFCA-E3E5-2ACA-5E83-54A5C06527CE}"/>
              </a:ext>
            </a:extLst>
          </p:cNvPr>
          <p:cNvSpPr txBox="1"/>
          <p:nvPr/>
        </p:nvSpPr>
        <p:spPr>
          <a:xfrm>
            <a:off x="8430259" y="4088186"/>
            <a:ext cx="3561703" cy="1766514"/>
          </a:xfrm>
          <a:prstGeom prst="foldedCorner">
            <a:avLst/>
          </a:prstGeom>
          <a:solidFill>
            <a:schemeClr val="accent5">
              <a:lumMod val="60000"/>
              <a:lumOff val="40000"/>
            </a:schemeClr>
          </a:solidFill>
          <a:ln w="12700">
            <a:solidFill>
              <a:srgbClr val="5B9BD5"/>
            </a:solidFill>
          </a:ln>
          <a:effectLst>
            <a:outerShdw blurRad="50800" dist="38100" dir="2700000" algn="tl" rotWithShape="0">
              <a:prstClr val="black">
                <a:alpha val="40000"/>
              </a:prstClr>
            </a:outerShdw>
          </a:effectLst>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marR="0" lvl="0" algn="ctr" defTabSz="914400" rtl="0" eaLnBrk="1" fontAlgn="auto" latinLnBrk="0" hangingPunct="1">
              <a:lnSpc>
                <a:spcPct val="150000"/>
              </a:lnSpc>
              <a:spcBef>
                <a:spcPts val="0"/>
              </a:spcBef>
              <a:spcAft>
                <a:spcPts val="0"/>
              </a:spcAft>
              <a:buClrTx/>
              <a:buSzTx/>
              <a:tabLst/>
              <a:defRPr/>
            </a:pPr>
            <a:r>
              <a:rPr lang="en-GB" sz="2000" dirty="0">
                <a:solidFill>
                  <a:schemeClr val="tx1"/>
                </a:solidFill>
                <a:latin typeface="MV Boli" panose="02000500030200090000" pitchFamily="2" charset="0"/>
                <a:ea typeface="Open Sans" panose="020B0606030504020204" pitchFamily="34" charset="0"/>
                <a:cs typeface="MV Boli" panose="02000500030200090000" pitchFamily="2" charset="0"/>
              </a:rPr>
              <a:t>What equipment will I learn how to use?</a:t>
            </a:r>
            <a:endParaRPr lang="en-GB" sz="2000" dirty="0">
              <a:solidFill>
                <a:schemeClr val="tx1"/>
              </a:solidFill>
              <a:latin typeface="+mj-lt"/>
              <a:ea typeface="Open Sans" panose="020B0606030504020204" pitchFamily="34" charset="0"/>
              <a:cs typeface="MV Boli" panose="02000500030200090000" pitchFamily="2" charset="0"/>
            </a:endParaRPr>
          </a:p>
        </p:txBody>
      </p:sp>
      <p:sp>
        <p:nvSpPr>
          <p:cNvPr id="20" name="Arrow: Down 19">
            <a:extLst>
              <a:ext uri="{FF2B5EF4-FFF2-40B4-BE49-F238E27FC236}">
                <a16:creationId xmlns:a16="http://schemas.microsoft.com/office/drawing/2014/main" id="{A84D9537-58B2-8DB2-EF2B-3A8DE8A24953}"/>
              </a:ext>
            </a:extLst>
          </p:cNvPr>
          <p:cNvSpPr/>
          <p:nvPr/>
        </p:nvSpPr>
        <p:spPr>
          <a:xfrm>
            <a:off x="1850633" y="3653843"/>
            <a:ext cx="668215" cy="548638"/>
          </a:xfrm>
          <a:prstGeom prst="downArrow">
            <a:avLst/>
          </a:prstGeom>
          <a:solidFill>
            <a:srgbClr val="5B9BD5"/>
          </a:solidFill>
          <a:ln>
            <a:solidFill>
              <a:srgbClr val="5B9BD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Arrow: Down 20">
            <a:extLst>
              <a:ext uri="{FF2B5EF4-FFF2-40B4-BE49-F238E27FC236}">
                <a16:creationId xmlns:a16="http://schemas.microsoft.com/office/drawing/2014/main" id="{AF7EC6BF-1729-846B-5E97-C5F50227DBD0}"/>
              </a:ext>
            </a:extLst>
          </p:cNvPr>
          <p:cNvSpPr/>
          <p:nvPr/>
        </p:nvSpPr>
        <p:spPr>
          <a:xfrm>
            <a:off x="5863491" y="3653843"/>
            <a:ext cx="668215" cy="548638"/>
          </a:xfrm>
          <a:prstGeom prst="downArrow">
            <a:avLst/>
          </a:prstGeom>
          <a:solidFill>
            <a:srgbClr val="5B9BD5"/>
          </a:solidFill>
          <a:ln>
            <a:solidFill>
              <a:srgbClr val="5B9BD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Arrow: Down 22">
            <a:extLst>
              <a:ext uri="{FF2B5EF4-FFF2-40B4-BE49-F238E27FC236}">
                <a16:creationId xmlns:a16="http://schemas.microsoft.com/office/drawing/2014/main" id="{2B6D7515-089B-B684-0ECF-0B8D5003E1C5}"/>
              </a:ext>
            </a:extLst>
          </p:cNvPr>
          <p:cNvSpPr/>
          <p:nvPr/>
        </p:nvSpPr>
        <p:spPr>
          <a:xfrm>
            <a:off x="9880570" y="3653843"/>
            <a:ext cx="668215" cy="548638"/>
          </a:xfrm>
          <a:prstGeom prst="downArrow">
            <a:avLst/>
          </a:prstGeom>
          <a:solidFill>
            <a:srgbClr val="5B9BD5"/>
          </a:solidFill>
          <a:ln>
            <a:solidFill>
              <a:srgbClr val="5B9BD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a:extLst>
              <a:ext uri="{FF2B5EF4-FFF2-40B4-BE49-F238E27FC236}">
                <a16:creationId xmlns:a16="http://schemas.microsoft.com/office/drawing/2014/main" id="{37F5BA09-78F1-B620-D646-0638890DEDB9}"/>
              </a:ext>
            </a:extLst>
          </p:cNvPr>
          <p:cNvSpPr txBox="1"/>
          <p:nvPr/>
        </p:nvSpPr>
        <p:spPr>
          <a:xfrm>
            <a:off x="403237" y="3128068"/>
            <a:ext cx="3561704" cy="548638"/>
          </a:xfrm>
          <a:prstGeom prst="roundRect">
            <a:avLst>
              <a:gd name="adj" fmla="val 0"/>
            </a:avLst>
          </a:prstGeom>
          <a:solidFill>
            <a:schemeClr val="accent5">
              <a:lumMod val="40000"/>
              <a:lumOff val="60000"/>
            </a:schemeClr>
          </a:solidFill>
          <a:ln w="12700">
            <a:solidFill>
              <a:srgbClr val="5B9BD5"/>
            </a:solidFill>
          </a:ln>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marR="0" lvl="0" algn="ctr" defTabSz="914400" rtl="0" eaLnBrk="1" fontAlgn="auto" latinLnBrk="0" hangingPunct="1">
              <a:lnSpc>
                <a:spcPct val="150000"/>
              </a:lnSpc>
              <a:spcBef>
                <a:spcPts val="0"/>
              </a:spcBef>
              <a:spcAft>
                <a:spcPts val="0"/>
              </a:spcAft>
              <a:buClrTx/>
              <a:buSzTx/>
              <a:tabLst/>
              <a:defRPr/>
            </a:pPr>
            <a:r>
              <a:rPr lang="en-GB" sz="2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Geography</a:t>
            </a:r>
          </a:p>
        </p:txBody>
      </p:sp>
      <p:sp>
        <p:nvSpPr>
          <p:cNvPr id="25" name="TextBox 24">
            <a:extLst>
              <a:ext uri="{FF2B5EF4-FFF2-40B4-BE49-F238E27FC236}">
                <a16:creationId xmlns:a16="http://schemas.microsoft.com/office/drawing/2014/main" id="{D6E7AD80-A52C-13AF-3860-24E9CB529D2F}"/>
              </a:ext>
            </a:extLst>
          </p:cNvPr>
          <p:cNvSpPr txBox="1"/>
          <p:nvPr/>
        </p:nvSpPr>
        <p:spPr>
          <a:xfrm>
            <a:off x="4417399" y="3128067"/>
            <a:ext cx="3561704" cy="548638"/>
          </a:xfrm>
          <a:prstGeom prst="roundRect">
            <a:avLst>
              <a:gd name="adj" fmla="val 0"/>
            </a:avLst>
          </a:prstGeom>
          <a:solidFill>
            <a:srgbClr val="DAE9F6"/>
          </a:solidFill>
          <a:ln w="12700">
            <a:solidFill>
              <a:srgbClr val="5B9BD5"/>
            </a:solidFill>
          </a:ln>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marR="0" lvl="0" algn="ctr" defTabSz="914400" rtl="0" eaLnBrk="1" fontAlgn="auto" latinLnBrk="0" hangingPunct="1">
              <a:lnSpc>
                <a:spcPct val="150000"/>
              </a:lnSpc>
              <a:spcBef>
                <a:spcPts val="0"/>
              </a:spcBef>
              <a:spcAft>
                <a:spcPts val="0"/>
              </a:spcAft>
              <a:buClrTx/>
              <a:buSzTx/>
              <a:tabLst/>
              <a:defRPr/>
            </a:pPr>
            <a:r>
              <a:rPr lang="en-GB" sz="2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French</a:t>
            </a:r>
          </a:p>
        </p:txBody>
      </p:sp>
      <p:sp>
        <p:nvSpPr>
          <p:cNvPr id="27" name="TextBox 26">
            <a:extLst>
              <a:ext uri="{FF2B5EF4-FFF2-40B4-BE49-F238E27FC236}">
                <a16:creationId xmlns:a16="http://schemas.microsoft.com/office/drawing/2014/main" id="{C04C8AE6-8886-994D-9710-59C8E48584B5}"/>
              </a:ext>
            </a:extLst>
          </p:cNvPr>
          <p:cNvSpPr txBox="1"/>
          <p:nvPr/>
        </p:nvSpPr>
        <p:spPr>
          <a:xfrm>
            <a:off x="8430259" y="3128066"/>
            <a:ext cx="3561704" cy="548638"/>
          </a:xfrm>
          <a:prstGeom prst="roundRect">
            <a:avLst>
              <a:gd name="adj" fmla="val 0"/>
            </a:avLst>
          </a:prstGeom>
          <a:solidFill>
            <a:schemeClr val="accent5">
              <a:lumMod val="60000"/>
              <a:lumOff val="40000"/>
            </a:schemeClr>
          </a:solidFill>
          <a:ln w="12700">
            <a:solidFill>
              <a:srgbClr val="5B9BD5"/>
            </a:solidFill>
          </a:ln>
        </p:spPr>
        <p:style>
          <a:lnRef idx="2">
            <a:schemeClr val="accent1"/>
          </a:lnRef>
          <a:fillRef idx="1">
            <a:schemeClr val="lt1"/>
          </a:fillRef>
          <a:effectRef idx="0">
            <a:schemeClr val="accent1"/>
          </a:effectRef>
          <a:fontRef idx="minor">
            <a:schemeClr val="dk1"/>
          </a:fontRef>
        </p:style>
        <p:txBody>
          <a:bodyPr wrap="square" tIns="0" rtlCol="0" anchor="ctr" anchorCtr="0">
            <a:noAutofit/>
          </a:bodyPr>
          <a:lstStyle/>
          <a:p>
            <a:pPr marR="0" lvl="0" algn="ctr" defTabSz="914400" rtl="0" eaLnBrk="1" fontAlgn="auto" latinLnBrk="0" hangingPunct="1">
              <a:lnSpc>
                <a:spcPct val="150000"/>
              </a:lnSpc>
              <a:spcBef>
                <a:spcPts val="0"/>
              </a:spcBef>
              <a:spcAft>
                <a:spcPts val="0"/>
              </a:spcAft>
              <a:buClrTx/>
              <a:buSzTx/>
              <a:tabLst/>
              <a:defRPr/>
            </a:pPr>
            <a:r>
              <a:rPr lang="en-GB" sz="2200" b="1" dirty="0">
                <a:solidFill>
                  <a:schemeClr val="tx1"/>
                </a:solidFill>
                <a:latin typeface="Open Sans" panose="020B0606030504020204" pitchFamily="34" charset="0"/>
                <a:ea typeface="Open Sans" panose="020B0606030504020204" pitchFamily="34" charset="0"/>
                <a:cs typeface="Open Sans" panose="020B0606030504020204" pitchFamily="34" charset="0"/>
              </a:rPr>
              <a:t>Media studies</a:t>
            </a:r>
          </a:p>
        </p:txBody>
      </p:sp>
      <p:sp>
        <p:nvSpPr>
          <p:cNvPr id="31" name="TextBox 30">
            <a:extLst>
              <a:ext uri="{FF2B5EF4-FFF2-40B4-BE49-F238E27FC236}">
                <a16:creationId xmlns:a16="http://schemas.microsoft.com/office/drawing/2014/main" id="{D7228A20-7E6A-3420-568E-78DA66DC3204}"/>
              </a:ext>
            </a:extLst>
          </p:cNvPr>
          <p:cNvSpPr txBox="1"/>
          <p:nvPr/>
        </p:nvSpPr>
        <p:spPr>
          <a:xfrm>
            <a:off x="4292600" y="4309163"/>
            <a:ext cx="3835400" cy="1438855"/>
          </a:xfrm>
          <a:prstGeom prst="rect">
            <a:avLst/>
          </a:prstGeom>
          <a:noFill/>
        </p:spPr>
        <p:txBody>
          <a:bodyPr wrap="square">
            <a:spAutoFit/>
          </a:bodyPr>
          <a:lstStyle/>
          <a:p>
            <a:pPr marR="0" lvl="0" algn="ctr" defTabSz="914400" rtl="0" eaLnBrk="1" fontAlgn="auto" latinLnBrk="0" hangingPunct="1">
              <a:lnSpc>
                <a:spcPct val="150000"/>
              </a:lnSpc>
              <a:spcBef>
                <a:spcPts val="600"/>
              </a:spcBef>
              <a:spcAft>
                <a:spcPts val="0"/>
              </a:spcAft>
              <a:buClrTx/>
              <a:buSzTx/>
              <a:tabLst/>
              <a:defRPr/>
            </a:pPr>
            <a:r>
              <a:rPr lang="en-GB" sz="2000" dirty="0">
                <a:solidFill>
                  <a:schemeClr val="tx1"/>
                </a:solidFill>
                <a:latin typeface="MV Boli" panose="02000500030200090000" pitchFamily="2" charset="0"/>
                <a:ea typeface="Open Sans" panose="020B0606030504020204" pitchFamily="34" charset="0"/>
                <a:cs typeface="MV Boli" panose="02000500030200090000" pitchFamily="2" charset="0"/>
              </a:rPr>
              <a:t>What do current students find most challenging about the course?</a:t>
            </a:r>
          </a:p>
        </p:txBody>
      </p:sp>
    </p:spTree>
    <p:extLst>
      <p:ext uri="{BB962C8B-B14F-4D97-AF65-F5344CB8AC3E}">
        <p14:creationId xmlns:p14="http://schemas.microsoft.com/office/powerpoint/2010/main" val="3567835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5" grpId="0" animBg="1"/>
      <p:bldP spid="16" grpId="0" animBg="1"/>
      <p:bldP spid="18" grpId="0" animBg="1"/>
      <p:bldP spid="20" grpId="0" animBg="1"/>
      <p:bldP spid="21" grpId="0" animBg="1"/>
      <p:bldP spid="23" grpId="0" animBg="1"/>
      <p:bldP spid="24" grpId="0" animBg="1"/>
      <p:bldP spid="25" grpId="0" animBg="1"/>
      <p:bldP spid="27" grpId="0" animBg="1"/>
      <p:bldP spid="31" grpId="0"/>
    </p:bld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00116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A99C96D-E9B1-41A7-82FD-190A1F26198A}"/>
              </a:ext>
            </a:extLst>
          </p:cNvPr>
          <p:cNvSpPr>
            <a:spLocks noGrp="1"/>
          </p:cNvSpPr>
          <p:nvPr>
            <p:ph type="subTitle" idx="1"/>
          </p:nvPr>
        </p:nvSpPr>
        <p:spPr>
          <a:xfrm>
            <a:off x="1524000" y="3055280"/>
            <a:ext cx="9144000" cy="1655762"/>
          </a:xfrm>
        </p:spPr>
        <p:txBody>
          <a:bodyPr>
            <a:normAutofit/>
          </a:bodyPr>
          <a:lstStyle/>
          <a:p>
            <a:pPr algn="l"/>
            <a:r>
              <a:rPr lang="en-GB" sz="5600" dirty="0">
                <a:solidFill>
                  <a:schemeClr val="bg1"/>
                </a:solidFill>
                <a:latin typeface="Open Sans" panose="020B0606030504020204" pitchFamily="34" charset="0"/>
                <a:ea typeface="Open Sans" panose="020B0606030504020204" pitchFamily="34" charset="0"/>
                <a:cs typeface="Open Sans" panose="020B0606030504020204" pitchFamily="34" charset="0"/>
              </a:rPr>
              <a:t>Decision making: choosing what to study at KS4</a:t>
            </a:r>
          </a:p>
        </p:txBody>
      </p:sp>
    </p:spTree>
    <p:extLst>
      <p:ext uri="{BB962C8B-B14F-4D97-AF65-F5344CB8AC3E}">
        <p14:creationId xmlns:p14="http://schemas.microsoft.com/office/powerpoint/2010/main" val="18410999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1419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Making decisions: factors to consider (10 mins)</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9" name="TextBox 8">
            <a:extLst>
              <a:ext uri="{FF2B5EF4-FFF2-40B4-BE49-F238E27FC236}">
                <a16:creationId xmlns:a16="http://schemas.microsoft.com/office/drawing/2014/main" id="{94C29CD6-B0E6-2727-BF31-26D3C55D470B}"/>
              </a:ext>
            </a:extLst>
          </p:cNvPr>
          <p:cNvSpPr txBox="1"/>
          <p:nvPr/>
        </p:nvSpPr>
        <p:spPr>
          <a:xfrm>
            <a:off x="240632" y="966015"/>
            <a:ext cx="11704320" cy="1623182"/>
          </a:xfrm>
          <a:prstGeom prst="roundRect">
            <a:avLst>
              <a:gd name="adj" fmla="val 4267"/>
            </a:avLst>
          </a:prstGeom>
          <a:solidFill>
            <a:schemeClr val="accent2">
              <a:lumMod val="20000"/>
              <a:lumOff val="80000"/>
            </a:schemeClr>
          </a:solidFill>
          <a:ln w="19050">
            <a:solidFill>
              <a:schemeClr val="accent2"/>
            </a:solidFill>
          </a:ln>
        </p:spPr>
        <p:txBody>
          <a:bodyPr wrap="square" anchor="ctr" anchorCtr="0">
            <a:noAutofit/>
          </a:bodyPr>
          <a:lstStyle/>
          <a:p>
            <a:pPr marR="0" lvl="0" defTabSz="914400" rtl="0" eaLnBrk="1" fontAlgn="auto" latinLnBrk="0" hangingPunct="1">
              <a:lnSpc>
                <a:spcPct val="125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Below are factors you might consider when choosing your Key </a:t>
            </a: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S</a:t>
            </a:r>
            <a:r>
              <a:rPr kumimoji="0" lang="en-GB" sz="2200" i="0" u="none" strike="noStrike" kern="1200" cap="none" spc="0" normalizeH="0" baseline="0" noProof="0" dirty="0" err="1">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tage</a:t>
            </a: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4 subjects.</a:t>
            </a:r>
          </a:p>
          <a:p>
            <a:pPr marL="342900" marR="0" lvl="0" indent="-342900" defTabSz="914400" rtl="0" eaLnBrk="1" fontAlgn="auto" latinLnBrk="0" hangingPunct="1">
              <a:lnSpc>
                <a:spcPct val="125000"/>
              </a:lnSpc>
              <a:spcBef>
                <a:spcPts val="0"/>
              </a:spcBef>
              <a:spcAft>
                <a:spcPts val="800"/>
              </a:spcAft>
              <a:buClrTx/>
              <a:buSzTx/>
              <a:buFont typeface="Arial" panose="020B0604020202020204" pitchFamily="34" charset="0"/>
              <a:buChar char="•"/>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Which do you think are</a:t>
            </a:r>
            <a:r>
              <a:rPr kumimoji="0" lang="en-GB" sz="2200" i="0" u="none" strike="noStrike" kern="1200" cap="none" spc="0" normalizeH="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the </a:t>
            </a:r>
            <a:r>
              <a:rPr kumimoji="0" lang="en-GB" sz="2200" b="1" i="0" u="none" strike="noStrike" kern="1200" cap="none" spc="0" normalizeH="0" noProof="0" dirty="0">
                <a:ln>
                  <a:noFill/>
                </a:ln>
                <a:solidFill>
                  <a:srgbClr val="00B050"/>
                </a:solidFill>
                <a:effectLst/>
                <a:uLnTx/>
                <a:uFillTx/>
                <a:latin typeface="Open Sans" panose="020B0606030504020204" pitchFamily="34" charset="0"/>
                <a:ea typeface="Open Sans" panose="020B0606030504020204" pitchFamily="34" charset="0"/>
                <a:cs typeface="Open Sans" panose="020B0606030504020204" pitchFamily="34" charset="0"/>
              </a:rPr>
              <a:t>three most important</a:t>
            </a:r>
            <a:r>
              <a:rPr kumimoji="0" lang="en-GB" sz="2200" i="0" u="none" strike="noStrike" kern="1200" cap="none" spc="0" normalizeH="0" noProof="0" dirty="0">
                <a:ln>
                  <a:noFill/>
                </a:ln>
                <a:solidFill>
                  <a:srgbClr val="00B050"/>
                </a:solidFill>
                <a:effectLst/>
                <a:uLnTx/>
                <a:uFillTx/>
                <a:latin typeface="Open Sans" panose="020B0606030504020204" pitchFamily="34" charset="0"/>
                <a:ea typeface="Open Sans" panose="020B0606030504020204" pitchFamily="34" charset="0"/>
                <a:cs typeface="Open Sans" panose="020B0606030504020204" pitchFamily="34" charset="0"/>
              </a:rPr>
              <a:t> </a:t>
            </a:r>
            <a:r>
              <a:rPr kumimoji="0" lang="en-GB" sz="2200" i="0" u="none" strike="noStrike" kern="1200" cap="none" spc="0" normalizeH="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factors to consider </a:t>
            </a:r>
            <a:r>
              <a:rPr kumimoji="0" lang="en-GB" sz="2200" i="0" u="none" strike="noStrike" kern="1200" cap="none" spc="0" normalizeH="0" noProof="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and why?</a:t>
            </a:r>
            <a:endPar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a:p>
            <a:pPr marL="342900" marR="0" lvl="0" indent="-342900" defTabSz="914400" rtl="0" eaLnBrk="1" fontAlgn="auto" latinLnBrk="0" hangingPunct="1">
              <a:lnSpc>
                <a:spcPct val="125000"/>
              </a:lnSpc>
              <a:spcBef>
                <a:spcPts val="0"/>
              </a:spcBef>
              <a:spcAft>
                <a:spcPts val="800"/>
              </a:spcAft>
              <a:buClrTx/>
              <a:buSzTx/>
              <a:buFont typeface="Arial" panose="020B0604020202020204" pitchFamily="34" charset="0"/>
              <a:buChar char="•"/>
              <a:tabLst/>
              <a:defRPr/>
            </a:pPr>
            <a:r>
              <a:rPr lang="en-GB" sz="2200" baseline="0" dirty="0">
                <a:solidFill>
                  <a:prstClr val="black"/>
                </a:solidFill>
                <a:latin typeface="Open Sans" panose="020B0606030504020204" pitchFamily="34" charset="0"/>
                <a:ea typeface="Open Sans" panose="020B0606030504020204" pitchFamily="34" charset="0"/>
                <a:cs typeface="Open Sans" panose="020B0606030504020204" pitchFamily="34" charset="0"/>
              </a:rPr>
              <a:t>Which</a:t>
            </a: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 do you think are the </a:t>
            </a:r>
            <a:r>
              <a:rPr lang="en-GB" sz="2200" b="1" dirty="0">
                <a:solidFill>
                  <a:srgbClr val="FF0000"/>
                </a:solidFill>
                <a:latin typeface="Open Sans" panose="020B0606030504020204" pitchFamily="34" charset="0"/>
                <a:ea typeface="Open Sans" panose="020B0606030504020204" pitchFamily="34" charset="0"/>
                <a:cs typeface="Open Sans" panose="020B0606030504020204" pitchFamily="34" charset="0"/>
              </a:rPr>
              <a:t>three least</a:t>
            </a:r>
            <a:r>
              <a:rPr lang="en-GB" sz="2200" dirty="0">
                <a:solidFill>
                  <a:srgbClr val="FF0000"/>
                </a:solidFill>
                <a:latin typeface="Open Sans" panose="020B0606030504020204" pitchFamily="34" charset="0"/>
                <a:ea typeface="Open Sans" panose="020B0606030504020204" pitchFamily="34" charset="0"/>
                <a:cs typeface="Open Sans" panose="020B0606030504020204" pitchFamily="34" charset="0"/>
              </a:rPr>
              <a:t> </a:t>
            </a:r>
            <a:r>
              <a:rPr lang="en-GB" sz="2200" b="1" dirty="0">
                <a:solidFill>
                  <a:srgbClr val="FF0000"/>
                </a:solidFill>
                <a:latin typeface="Open Sans" panose="020B0606030504020204" pitchFamily="34" charset="0"/>
                <a:ea typeface="Open Sans" panose="020B0606030504020204" pitchFamily="34" charset="0"/>
                <a:cs typeface="Open Sans" panose="020B0606030504020204" pitchFamily="34" charset="0"/>
              </a:rPr>
              <a:t>important</a:t>
            </a:r>
            <a:r>
              <a:rPr lang="en-GB" sz="2200" dirty="0">
                <a:solidFill>
                  <a:srgbClr val="FF0000"/>
                </a:solidFill>
                <a:latin typeface="Open Sans" panose="020B0606030504020204" pitchFamily="34" charset="0"/>
                <a:ea typeface="Open Sans" panose="020B0606030504020204" pitchFamily="34" charset="0"/>
                <a:cs typeface="Open Sans" panose="020B0606030504020204" pitchFamily="34" charset="0"/>
              </a:rPr>
              <a:t> </a:t>
            </a: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factors to consider and why?</a:t>
            </a:r>
            <a:endPar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pic>
        <p:nvPicPr>
          <p:cNvPr id="23" name="Graphic 22" descr="Confused person with solid fill">
            <a:extLst>
              <a:ext uri="{FF2B5EF4-FFF2-40B4-BE49-F238E27FC236}">
                <a16:creationId xmlns:a16="http://schemas.microsoft.com/office/drawing/2014/main" id="{E02DA745-A8E1-EFF5-A535-AA2AECB4EA75}"/>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787022" y="550551"/>
            <a:ext cx="1084652" cy="1084652"/>
          </a:xfrm>
          <a:prstGeom prst="rect">
            <a:avLst/>
          </a:prstGeom>
        </p:spPr>
      </p:pic>
      <p:grpSp>
        <p:nvGrpSpPr>
          <p:cNvPr id="2" name="Group 1">
            <a:extLst>
              <a:ext uri="{FF2B5EF4-FFF2-40B4-BE49-F238E27FC236}">
                <a16:creationId xmlns:a16="http://schemas.microsoft.com/office/drawing/2014/main" id="{58840991-5703-636F-41DA-3293916F345B}"/>
              </a:ext>
            </a:extLst>
          </p:cNvPr>
          <p:cNvGrpSpPr/>
          <p:nvPr/>
        </p:nvGrpSpPr>
        <p:grpSpPr>
          <a:xfrm>
            <a:off x="926025" y="5508529"/>
            <a:ext cx="10333532" cy="383456"/>
            <a:chOff x="637090" y="5535291"/>
            <a:chExt cx="10333532" cy="383456"/>
          </a:xfrm>
        </p:grpSpPr>
        <p:sp>
          <p:nvSpPr>
            <p:cNvPr id="21" name="TextBox 20">
              <a:extLst>
                <a:ext uri="{FF2B5EF4-FFF2-40B4-BE49-F238E27FC236}">
                  <a16:creationId xmlns:a16="http://schemas.microsoft.com/office/drawing/2014/main" id="{7E470464-DE8B-3BAF-A91A-2C3CF0D9678D}"/>
                </a:ext>
              </a:extLst>
            </p:cNvPr>
            <p:cNvSpPr txBox="1"/>
            <p:nvPr/>
          </p:nvSpPr>
          <p:spPr>
            <a:xfrm>
              <a:off x="6092791" y="5535291"/>
              <a:ext cx="4877831" cy="383456"/>
            </a:xfrm>
            <a:prstGeom prst="roundRect">
              <a:avLst/>
            </a:prstGeom>
            <a:solidFill>
              <a:schemeClr val="bg1">
                <a:lumMod val="95000"/>
              </a:schemeClr>
            </a:solidFill>
            <a:ln w="19050">
              <a:solidFill>
                <a:schemeClr val="bg1">
                  <a:lumMod val="65000"/>
                </a:schemeClr>
              </a:solidFill>
            </a:ln>
          </p:spPr>
          <p:txBody>
            <a:bodyPr wrap="square" lIns="46800" rIns="46800" anchor="ctr" anchorCtr="0">
              <a:noAutofit/>
            </a:bodyPr>
            <a:lstStyle/>
            <a:p>
              <a:pPr marL="457200" marR="0" lvl="0" indent="-457200" defTabSz="914400" rtl="0" eaLnBrk="1" fontAlgn="auto" latinLnBrk="0" hangingPunct="1">
                <a:lnSpc>
                  <a:spcPct val="120000"/>
                </a:lnSpc>
                <a:spcBef>
                  <a:spcPts val="0"/>
                </a:spcBef>
                <a:buClrTx/>
                <a:buSzTx/>
                <a:buFont typeface="+mj-lt"/>
                <a:buAutoNum type="alphaLcParenR" startAt="15"/>
                <a:tabLst/>
                <a:defRPr/>
              </a:pPr>
              <a:r>
                <a:rPr kumimoji="0" lang="en-GB" sz="185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Subject timetable and potential clashes</a:t>
              </a:r>
            </a:p>
          </p:txBody>
        </p:sp>
        <p:sp>
          <p:nvSpPr>
            <p:cNvPr id="29" name="TextBox 28">
              <a:extLst>
                <a:ext uri="{FF2B5EF4-FFF2-40B4-BE49-F238E27FC236}">
                  <a16:creationId xmlns:a16="http://schemas.microsoft.com/office/drawing/2014/main" id="{2D3A3C09-5A3C-3A72-2414-2138A0DD3BD3}"/>
                </a:ext>
              </a:extLst>
            </p:cNvPr>
            <p:cNvSpPr txBox="1"/>
            <p:nvPr/>
          </p:nvSpPr>
          <p:spPr>
            <a:xfrm>
              <a:off x="637090" y="5535291"/>
              <a:ext cx="5273719" cy="383456"/>
            </a:xfrm>
            <a:prstGeom prst="roundRect">
              <a:avLst/>
            </a:prstGeom>
            <a:solidFill>
              <a:schemeClr val="bg1">
                <a:lumMod val="95000"/>
              </a:schemeClr>
            </a:solidFill>
            <a:ln w="19050">
              <a:solidFill>
                <a:schemeClr val="bg1">
                  <a:lumMod val="65000"/>
                </a:schemeClr>
              </a:solidFill>
            </a:ln>
          </p:spPr>
          <p:txBody>
            <a:bodyPr wrap="square" lIns="46800" rIns="46800" anchor="ctr" anchorCtr="0">
              <a:noAutofit/>
            </a:bodyPr>
            <a:lstStyle/>
            <a:p>
              <a:pPr marL="457200" marR="0" lvl="0" indent="-457200" defTabSz="914400" rtl="0" eaLnBrk="1" fontAlgn="auto" latinLnBrk="0" hangingPunct="1">
                <a:lnSpc>
                  <a:spcPct val="120000"/>
                </a:lnSpc>
                <a:spcBef>
                  <a:spcPts val="0"/>
                </a:spcBef>
                <a:buClrTx/>
                <a:buSzTx/>
                <a:buFont typeface="+mj-lt"/>
                <a:buAutoNum type="alphaLcParenR" startAt="14"/>
                <a:tabLst/>
                <a:defRPr/>
              </a:pPr>
              <a:r>
                <a:rPr kumimoji="0" lang="en-GB" sz="185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Type of qualification (academic/vocational)</a:t>
              </a:r>
            </a:p>
          </p:txBody>
        </p:sp>
      </p:grpSp>
      <p:grpSp>
        <p:nvGrpSpPr>
          <p:cNvPr id="3" name="Group 2">
            <a:extLst>
              <a:ext uri="{FF2B5EF4-FFF2-40B4-BE49-F238E27FC236}">
                <a16:creationId xmlns:a16="http://schemas.microsoft.com/office/drawing/2014/main" id="{EBF3E366-FEC5-5A78-C911-50F02D0CBF09}"/>
              </a:ext>
            </a:extLst>
          </p:cNvPr>
          <p:cNvGrpSpPr/>
          <p:nvPr/>
        </p:nvGrpSpPr>
        <p:grpSpPr>
          <a:xfrm>
            <a:off x="526786" y="4590916"/>
            <a:ext cx="11132011" cy="760943"/>
            <a:chOff x="240632" y="4610095"/>
            <a:chExt cx="11132011" cy="760943"/>
          </a:xfrm>
        </p:grpSpPr>
        <p:sp>
          <p:nvSpPr>
            <p:cNvPr id="27" name="TextBox 26">
              <a:extLst>
                <a:ext uri="{FF2B5EF4-FFF2-40B4-BE49-F238E27FC236}">
                  <a16:creationId xmlns:a16="http://schemas.microsoft.com/office/drawing/2014/main" id="{90D7B060-E07E-60B8-3906-4EFA689EA16F}"/>
                </a:ext>
              </a:extLst>
            </p:cNvPr>
            <p:cNvSpPr txBox="1"/>
            <p:nvPr/>
          </p:nvSpPr>
          <p:spPr>
            <a:xfrm>
              <a:off x="6239828" y="4610095"/>
              <a:ext cx="3022222" cy="754674"/>
            </a:xfrm>
            <a:prstGeom prst="roundRect">
              <a:avLst/>
            </a:prstGeom>
            <a:solidFill>
              <a:schemeClr val="bg1">
                <a:lumMod val="95000"/>
              </a:schemeClr>
            </a:solidFill>
            <a:ln w="19050">
              <a:solidFill>
                <a:schemeClr val="bg1">
                  <a:lumMod val="65000"/>
                </a:schemeClr>
              </a:solidFill>
            </a:ln>
          </p:spPr>
          <p:txBody>
            <a:bodyPr wrap="square" lIns="46800" rIns="46800" anchor="ctr" anchorCtr="0">
              <a:noAutofit/>
            </a:bodyPr>
            <a:lstStyle/>
            <a:p>
              <a:pPr marL="457200" marR="0" lvl="0" indent="-457200" defTabSz="914400" rtl="0" eaLnBrk="1" fontAlgn="auto" latinLnBrk="0" hangingPunct="1">
                <a:lnSpc>
                  <a:spcPct val="120000"/>
                </a:lnSpc>
                <a:spcBef>
                  <a:spcPts val="0"/>
                </a:spcBef>
                <a:buClrTx/>
                <a:buSzTx/>
                <a:buFont typeface="+mj-lt"/>
                <a:buAutoNum type="alphaLcParenR" startAt="12"/>
                <a:tabLst/>
                <a:defRPr/>
              </a:pPr>
              <a:r>
                <a:rPr kumimoji="0" lang="en-GB" sz="185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Post 16 qualifications you’re interested in</a:t>
              </a:r>
            </a:p>
          </p:txBody>
        </p:sp>
        <p:sp>
          <p:nvSpPr>
            <p:cNvPr id="31" name="TextBox 30">
              <a:extLst>
                <a:ext uri="{FF2B5EF4-FFF2-40B4-BE49-F238E27FC236}">
                  <a16:creationId xmlns:a16="http://schemas.microsoft.com/office/drawing/2014/main" id="{8223D62E-948D-9CFF-2417-66F0157DE5F5}"/>
                </a:ext>
              </a:extLst>
            </p:cNvPr>
            <p:cNvSpPr txBox="1"/>
            <p:nvPr/>
          </p:nvSpPr>
          <p:spPr>
            <a:xfrm>
              <a:off x="9405254" y="4610095"/>
              <a:ext cx="1967389" cy="754674"/>
            </a:xfrm>
            <a:prstGeom prst="roundRect">
              <a:avLst/>
            </a:prstGeom>
            <a:solidFill>
              <a:schemeClr val="bg1">
                <a:lumMod val="95000"/>
              </a:schemeClr>
            </a:solidFill>
            <a:ln w="19050">
              <a:solidFill>
                <a:schemeClr val="bg1">
                  <a:lumMod val="65000"/>
                </a:schemeClr>
              </a:solidFill>
            </a:ln>
          </p:spPr>
          <p:txBody>
            <a:bodyPr wrap="square" lIns="46800" rIns="46800" anchor="ctr" anchorCtr="0">
              <a:noAutofit/>
            </a:bodyPr>
            <a:lstStyle/>
            <a:p>
              <a:pPr marL="457200" marR="0" lvl="0" indent="-457200" defTabSz="914400" rtl="0" eaLnBrk="1" fontAlgn="auto" latinLnBrk="0" hangingPunct="1">
                <a:lnSpc>
                  <a:spcPct val="120000"/>
                </a:lnSpc>
                <a:spcBef>
                  <a:spcPts val="0"/>
                </a:spcBef>
                <a:buClrTx/>
                <a:buSzTx/>
                <a:buFont typeface="+mj-lt"/>
                <a:buAutoNum type="alphaLcParenR" startAt="13"/>
                <a:tabLst/>
                <a:defRPr/>
              </a:pPr>
              <a:r>
                <a:rPr kumimoji="0" lang="en-GB" sz="185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Type of assessment</a:t>
              </a:r>
            </a:p>
          </p:txBody>
        </p:sp>
        <p:sp>
          <p:nvSpPr>
            <p:cNvPr id="33" name="TextBox 32">
              <a:extLst>
                <a:ext uri="{FF2B5EF4-FFF2-40B4-BE49-F238E27FC236}">
                  <a16:creationId xmlns:a16="http://schemas.microsoft.com/office/drawing/2014/main" id="{4E8D834D-81EA-D56F-814D-16B7CCBE87EA}"/>
                </a:ext>
              </a:extLst>
            </p:cNvPr>
            <p:cNvSpPr txBox="1"/>
            <p:nvPr/>
          </p:nvSpPr>
          <p:spPr>
            <a:xfrm>
              <a:off x="3292150" y="4616218"/>
              <a:ext cx="2800641" cy="754674"/>
            </a:xfrm>
            <a:prstGeom prst="roundRect">
              <a:avLst/>
            </a:prstGeom>
            <a:solidFill>
              <a:schemeClr val="bg1">
                <a:lumMod val="95000"/>
              </a:schemeClr>
            </a:solidFill>
            <a:ln w="19050">
              <a:solidFill>
                <a:schemeClr val="bg1">
                  <a:lumMod val="65000"/>
                </a:schemeClr>
              </a:solidFill>
            </a:ln>
          </p:spPr>
          <p:txBody>
            <a:bodyPr wrap="square" lIns="46800" rIns="46800" anchor="ctr" anchorCtr="0">
              <a:noAutofit/>
            </a:bodyPr>
            <a:lstStyle/>
            <a:p>
              <a:pPr marL="457200" marR="0" lvl="0" indent="-457200" defTabSz="914400" rtl="0" eaLnBrk="1" fontAlgn="auto" latinLnBrk="0" hangingPunct="1">
                <a:lnSpc>
                  <a:spcPct val="120000"/>
                </a:lnSpc>
                <a:spcBef>
                  <a:spcPts val="0"/>
                </a:spcBef>
                <a:buClrTx/>
                <a:buSzTx/>
                <a:buFont typeface="+mj-lt"/>
                <a:buAutoNum type="alphaLcParenR" startAt="11"/>
                <a:tabLst/>
                <a:defRPr/>
              </a:pPr>
              <a:r>
                <a:rPr kumimoji="0" lang="en-GB" sz="185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Your interests: what you enjoy doing</a:t>
              </a:r>
            </a:p>
          </p:txBody>
        </p:sp>
        <p:sp>
          <p:nvSpPr>
            <p:cNvPr id="34" name="TextBox 33">
              <a:extLst>
                <a:ext uri="{FF2B5EF4-FFF2-40B4-BE49-F238E27FC236}">
                  <a16:creationId xmlns:a16="http://schemas.microsoft.com/office/drawing/2014/main" id="{768B21C5-ACBC-F557-35CD-664E19986CD5}"/>
                </a:ext>
              </a:extLst>
            </p:cNvPr>
            <p:cNvSpPr txBox="1"/>
            <p:nvPr/>
          </p:nvSpPr>
          <p:spPr>
            <a:xfrm>
              <a:off x="240632" y="4616364"/>
              <a:ext cx="2904482" cy="754674"/>
            </a:xfrm>
            <a:prstGeom prst="roundRect">
              <a:avLst/>
            </a:prstGeom>
            <a:solidFill>
              <a:schemeClr val="bg1">
                <a:lumMod val="95000"/>
              </a:schemeClr>
            </a:solidFill>
            <a:ln w="19050">
              <a:solidFill>
                <a:schemeClr val="bg1">
                  <a:lumMod val="65000"/>
                </a:schemeClr>
              </a:solidFill>
            </a:ln>
          </p:spPr>
          <p:txBody>
            <a:bodyPr wrap="square" lIns="46800" rIns="46800" anchor="ctr" anchorCtr="0">
              <a:noAutofit/>
            </a:bodyPr>
            <a:lstStyle/>
            <a:p>
              <a:pPr marL="457200" marR="0" lvl="0" indent="-457200" defTabSz="914400" rtl="0" eaLnBrk="1" fontAlgn="auto" latinLnBrk="0" hangingPunct="1">
                <a:lnSpc>
                  <a:spcPct val="120000"/>
                </a:lnSpc>
                <a:spcBef>
                  <a:spcPts val="0"/>
                </a:spcBef>
                <a:buClrTx/>
                <a:buSzTx/>
                <a:buFont typeface="+mj-lt"/>
                <a:buAutoNum type="alphaLcParenR" startAt="10"/>
                <a:tabLst/>
                <a:defRPr/>
              </a:pPr>
              <a:r>
                <a:rPr lang="en-GB" sz="1850" dirty="0">
                  <a:solidFill>
                    <a:prstClr val="black"/>
                  </a:solidFill>
                  <a:latin typeface="Open Sans" panose="020B0606030504020204" pitchFamily="34" charset="0"/>
                  <a:ea typeface="Open Sans" panose="020B0606030504020204" pitchFamily="34" charset="0"/>
                  <a:cs typeface="Open Sans" panose="020B0606030504020204" pitchFamily="34" charset="0"/>
                </a:rPr>
                <a:t>Your skills: what you’re good at doing</a:t>
              </a:r>
              <a:endParaRPr kumimoji="0" lang="en-GB" sz="185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grpSp>
      <p:grpSp>
        <p:nvGrpSpPr>
          <p:cNvPr id="6" name="Group 5">
            <a:extLst>
              <a:ext uri="{FF2B5EF4-FFF2-40B4-BE49-F238E27FC236}">
                <a16:creationId xmlns:a16="http://schemas.microsoft.com/office/drawing/2014/main" id="{EBF026FF-D7B9-D2A8-6524-02200624C552}"/>
              </a:ext>
            </a:extLst>
          </p:cNvPr>
          <p:cNvGrpSpPr/>
          <p:nvPr/>
        </p:nvGrpSpPr>
        <p:grpSpPr>
          <a:xfrm>
            <a:off x="456630" y="2770392"/>
            <a:ext cx="11272323" cy="762009"/>
            <a:chOff x="240632" y="2747308"/>
            <a:chExt cx="11272323" cy="762009"/>
          </a:xfrm>
        </p:grpSpPr>
        <p:sp>
          <p:nvSpPr>
            <p:cNvPr id="12" name="TextBox 11">
              <a:extLst>
                <a:ext uri="{FF2B5EF4-FFF2-40B4-BE49-F238E27FC236}">
                  <a16:creationId xmlns:a16="http://schemas.microsoft.com/office/drawing/2014/main" id="{A5A180CB-B4EF-093E-E73A-97AD1BD76216}"/>
                </a:ext>
              </a:extLst>
            </p:cNvPr>
            <p:cNvSpPr txBox="1"/>
            <p:nvPr/>
          </p:nvSpPr>
          <p:spPr>
            <a:xfrm>
              <a:off x="240632" y="2754643"/>
              <a:ext cx="1558005" cy="754674"/>
            </a:xfrm>
            <a:prstGeom prst="roundRect">
              <a:avLst/>
            </a:prstGeom>
            <a:solidFill>
              <a:schemeClr val="bg1">
                <a:lumMod val="95000"/>
              </a:schemeClr>
            </a:solidFill>
            <a:ln w="19050">
              <a:solidFill>
                <a:schemeClr val="bg1">
                  <a:lumMod val="65000"/>
                </a:schemeClr>
              </a:solidFill>
            </a:ln>
          </p:spPr>
          <p:txBody>
            <a:bodyPr wrap="square" lIns="46800" rIns="46800" anchor="ctr" anchorCtr="0">
              <a:noAutofit/>
            </a:bodyPr>
            <a:lstStyle/>
            <a:p>
              <a:pPr marL="457200" marR="0" lvl="0" indent="-457200" defTabSz="914400" rtl="0" eaLnBrk="1" fontAlgn="auto" latinLnBrk="0" hangingPunct="1">
                <a:lnSpc>
                  <a:spcPct val="120000"/>
                </a:lnSpc>
                <a:spcBef>
                  <a:spcPts val="0"/>
                </a:spcBef>
                <a:buClrTx/>
                <a:buSzTx/>
                <a:buFont typeface="+mj-lt"/>
                <a:buAutoNum type="alphaLcParenR"/>
                <a:tabLst/>
                <a:defRPr/>
              </a:pPr>
              <a:r>
                <a:rPr kumimoji="0" lang="en-GB" sz="185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Friends’ choices</a:t>
              </a:r>
            </a:p>
          </p:txBody>
        </p:sp>
        <p:sp>
          <p:nvSpPr>
            <p:cNvPr id="13" name="TextBox 12">
              <a:extLst>
                <a:ext uri="{FF2B5EF4-FFF2-40B4-BE49-F238E27FC236}">
                  <a16:creationId xmlns:a16="http://schemas.microsoft.com/office/drawing/2014/main" id="{B317EE5A-E3D6-AAFB-0808-87FEE6690DF2}"/>
                </a:ext>
              </a:extLst>
            </p:cNvPr>
            <p:cNvSpPr txBox="1"/>
            <p:nvPr/>
          </p:nvSpPr>
          <p:spPr>
            <a:xfrm>
              <a:off x="1918381" y="2752136"/>
              <a:ext cx="1558005" cy="754674"/>
            </a:xfrm>
            <a:prstGeom prst="roundRect">
              <a:avLst/>
            </a:prstGeom>
            <a:solidFill>
              <a:schemeClr val="bg1">
                <a:lumMod val="95000"/>
              </a:schemeClr>
            </a:solidFill>
            <a:ln w="19050">
              <a:solidFill>
                <a:schemeClr val="bg1">
                  <a:lumMod val="65000"/>
                </a:schemeClr>
              </a:solidFill>
            </a:ln>
          </p:spPr>
          <p:txBody>
            <a:bodyPr wrap="square" lIns="46800" rIns="46800" anchor="ctr" anchorCtr="0">
              <a:noAutofit/>
            </a:bodyPr>
            <a:lstStyle/>
            <a:p>
              <a:pPr marL="457200" marR="0" lvl="0" indent="-457200" defTabSz="914400" rtl="0" eaLnBrk="1" fontAlgn="auto" latinLnBrk="0" hangingPunct="1">
                <a:lnSpc>
                  <a:spcPct val="120000"/>
                </a:lnSpc>
                <a:spcBef>
                  <a:spcPts val="0"/>
                </a:spcBef>
                <a:buClrTx/>
                <a:buSzTx/>
                <a:buFont typeface="+mj-lt"/>
                <a:buAutoNum type="alphaLcParenR" startAt="2"/>
                <a:tabLst/>
                <a:defRPr/>
              </a:pPr>
              <a:r>
                <a:rPr kumimoji="0" lang="en-GB" sz="185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Siblings’ choices</a:t>
              </a:r>
            </a:p>
          </p:txBody>
        </p:sp>
        <p:sp>
          <p:nvSpPr>
            <p:cNvPr id="16" name="TextBox 15">
              <a:extLst>
                <a:ext uri="{FF2B5EF4-FFF2-40B4-BE49-F238E27FC236}">
                  <a16:creationId xmlns:a16="http://schemas.microsoft.com/office/drawing/2014/main" id="{1F7AF547-8D57-1FD0-9D6A-3F5A0F59A1C6}"/>
                </a:ext>
              </a:extLst>
            </p:cNvPr>
            <p:cNvSpPr txBox="1"/>
            <p:nvPr/>
          </p:nvSpPr>
          <p:spPr>
            <a:xfrm>
              <a:off x="3634065" y="2752136"/>
              <a:ext cx="1753751" cy="754674"/>
            </a:xfrm>
            <a:prstGeom prst="roundRect">
              <a:avLst/>
            </a:prstGeom>
            <a:solidFill>
              <a:schemeClr val="bg1">
                <a:lumMod val="95000"/>
              </a:schemeClr>
            </a:solidFill>
            <a:ln w="19050">
              <a:solidFill>
                <a:schemeClr val="bg1">
                  <a:lumMod val="65000"/>
                </a:schemeClr>
              </a:solidFill>
            </a:ln>
          </p:spPr>
          <p:txBody>
            <a:bodyPr wrap="square" lIns="46800" rIns="46800" anchor="ctr" anchorCtr="0">
              <a:noAutofit/>
            </a:bodyPr>
            <a:lstStyle/>
            <a:p>
              <a:pPr marL="457200" marR="0" lvl="0" indent="-457200" defTabSz="914400" rtl="0" eaLnBrk="1" fontAlgn="auto" latinLnBrk="0" hangingPunct="1">
                <a:lnSpc>
                  <a:spcPct val="120000"/>
                </a:lnSpc>
                <a:spcBef>
                  <a:spcPts val="0"/>
                </a:spcBef>
                <a:buClrTx/>
                <a:buSzTx/>
                <a:buFont typeface="+mj-lt"/>
                <a:buAutoNum type="alphaLcParenR" startAt="3"/>
                <a:tabLst/>
                <a:defRPr/>
              </a:pPr>
              <a:r>
                <a:rPr kumimoji="0" lang="en-GB" sz="185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Teachers’ opinions</a:t>
              </a:r>
            </a:p>
          </p:txBody>
        </p:sp>
        <p:sp>
          <p:nvSpPr>
            <p:cNvPr id="19" name="TextBox 18">
              <a:extLst>
                <a:ext uri="{FF2B5EF4-FFF2-40B4-BE49-F238E27FC236}">
                  <a16:creationId xmlns:a16="http://schemas.microsoft.com/office/drawing/2014/main" id="{5810B00E-3400-0C5D-C0A2-73CF1E1C3259}"/>
                </a:ext>
              </a:extLst>
            </p:cNvPr>
            <p:cNvSpPr txBox="1"/>
            <p:nvPr/>
          </p:nvSpPr>
          <p:spPr>
            <a:xfrm>
              <a:off x="5540910" y="2752136"/>
              <a:ext cx="2526551" cy="754674"/>
            </a:xfrm>
            <a:prstGeom prst="roundRect">
              <a:avLst/>
            </a:prstGeom>
            <a:solidFill>
              <a:schemeClr val="bg1">
                <a:lumMod val="95000"/>
              </a:schemeClr>
            </a:solidFill>
            <a:ln w="19050">
              <a:solidFill>
                <a:schemeClr val="bg1">
                  <a:lumMod val="65000"/>
                </a:schemeClr>
              </a:solidFill>
            </a:ln>
          </p:spPr>
          <p:txBody>
            <a:bodyPr wrap="square" lIns="46800" rIns="46800" anchor="ctr" anchorCtr="0">
              <a:noAutofit/>
            </a:bodyPr>
            <a:lstStyle/>
            <a:p>
              <a:pPr marL="457200" marR="0" lvl="0" indent="-457200" defTabSz="914400" rtl="0" eaLnBrk="1" fontAlgn="auto" latinLnBrk="0" hangingPunct="1">
                <a:lnSpc>
                  <a:spcPct val="120000"/>
                </a:lnSpc>
                <a:spcBef>
                  <a:spcPts val="0"/>
                </a:spcBef>
                <a:buClrTx/>
                <a:buSzTx/>
                <a:buFont typeface="+mj-lt"/>
                <a:buAutoNum type="alphaLcParenR" startAt="4"/>
                <a:tabLst/>
                <a:defRPr/>
              </a:pPr>
              <a:r>
                <a:rPr kumimoji="0" lang="en-GB" sz="185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Family and friends’ opinions</a:t>
              </a:r>
            </a:p>
          </p:txBody>
        </p:sp>
        <p:sp>
          <p:nvSpPr>
            <p:cNvPr id="35" name="TextBox 34">
              <a:extLst>
                <a:ext uri="{FF2B5EF4-FFF2-40B4-BE49-F238E27FC236}">
                  <a16:creationId xmlns:a16="http://schemas.microsoft.com/office/drawing/2014/main" id="{40DAF532-AA72-ED9C-54A1-33EA98530E2D}"/>
                </a:ext>
              </a:extLst>
            </p:cNvPr>
            <p:cNvSpPr txBox="1"/>
            <p:nvPr/>
          </p:nvSpPr>
          <p:spPr>
            <a:xfrm>
              <a:off x="8220555" y="2747308"/>
              <a:ext cx="3292400" cy="754674"/>
            </a:xfrm>
            <a:prstGeom prst="roundRect">
              <a:avLst/>
            </a:prstGeom>
            <a:solidFill>
              <a:schemeClr val="bg1">
                <a:lumMod val="95000"/>
              </a:schemeClr>
            </a:solidFill>
            <a:ln w="19050">
              <a:solidFill>
                <a:schemeClr val="bg1">
                  <a:lumMod val="65000"/>
                </a:schemeClr>
              </a:solidFill>
            </a:ln>
          </p:spPr>
          <p:txBody>
            <a:bodyPr wrap="square" lIns="46800" rIns="46800" anchor="ctr" anchorCtr="0">
              <a:noAutofit/>
            </a:bodyPr>
            <a:lstStyle/>
            <a:p>
              <a:pPr marL="457200" marR="0" lvl="0" indent="-457200" defTabSz="914400" rtl="0" eaLnBrk="1" fontAlgn="auto" latinLnBrk="0" hangingPunct="1">
                <a:lnSpc>
                  <a:spcPct val="120000"/>
                </a:lnSpc>
                <a:spcBef>
                  <a:spcPts val="0"/>
                </a:spcBef>
                <a:buClrTx/>
                <a:buSzTx/>
                <a:buFont typeface="+mj-lt"/>
                <a:buAutoNum type="alphaLcParenR" startAt="5"/>
                <a:tabLst/>
                <a:defRPr/>
              </a:pPr>
              <a:r>
                <a:rPr kumimoji="0" lang="en-GB" sz="185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The subjects you currently enjoy studying</a:t>
              </a:r>
            </a:p>
          </p:txBody>
        </p:sp>
      </p:grpSp>
      <p:grpSp>
        <p:nvGrpSpPr>
          <p:cNvPr id="5" name="Group 4">
            <a:extLst>
              <a:ext uri="{FF2B5EF4-FFF2-40B4-BE49-F238E27FC236}">
                <a16:creationId xmlns:a16="http://schemas.microsoft.com/office/drawing/2014/main" id="{176B70B5-8F1D-239F-B0DC-630802C88233}"/>
              </a:ext>
            </a:extLst>
          </p:cNvPr>
          <p:cNvGrpSpPr/>
          <p:nvPr/>
        </p:nvGrpSpPr>
        <p:grpSpPr>
          <a:xfrm>
            <a:off x="413181" y="3680860"/>
            <a:ext cx="11359222" cy="759363"/>
            <a:chOff x="240632" y="3645731"/>
            <a:chExt cx="11359222" cy="759363"/>
          </a:xfrm>
        </p:grpSpPr>
        <p:sp>
          <p:nvSpPr>
            <p:cNvPr id="24" name="TextBox 23">
              <a:extLst>
                <a:ext uri="{FF2B5EF4-FFF2-40B4-BE49-F238E27FC236}">
                  <a16:creationId xmlns:a16="http://schemas.microsoft.com/office/drawing/2014/main" id="{3C0DC170-B98F-676E-91A0-77F0943F475A}"/>
                </a:ext>
              </a:extLst>
            </p:cNvPr>
            <p:cNvSpPr txBox="1"/>
            <p:nvPr/>
          </p:nvSpPr>
          <p:spPr>
            <a:xfrm>
              <a:off x="3807737" y="3645731"/>
              <a:ext cx="2274417" cy="754674"/>
            </a:xfrm>
            <a:prstGeom prst="roundRect">
              <a:avLst/>
            </a:prstGeom>
            <a:solidFill>
              <a:schemeClr val="bg1">
                <a:lumMod val="95000"/>
              </a:schemeClr>
            </a:solidFill>
            <a:ln w="19050">
              <a:solidFill>
                <a:schemeClr val="bg1">
                  <a:lumMod val="65000"/>
                </a:schemeClr>
              </a:solidFill>
            </a:ln>
          </p:spPr>
          <p:txBody>
            <a:bodyPr wrap="square" lIns="46800" rIns="46800" anchor="ctr" anchorCtr="0">
              <a:noAutofit/>
            </a:bodyPr>
            <a:lstStyle/>
            <a:p>
              <a:pPr marL="457200" marR="0" lvl="0" indent="-457200" defTabSz="914400" rtl="0" eaLnBrk="1" fontAlgn="auto" latinLnBrk="0" hangingPunct="1">
                <a:lnSpc>
                  <a:spcPct val="120000"/>
                </a:lnSpc>
                <a:spcBef>
                  <a:spcPts val="0"/>
                </a:spcBef>
                <a:buClrTx/>
                <a:buSzTx/>
                <a:buFont typeface="+mj-lt"/>
                <a:buAutoNum type="alphaLcParenR" startAt="7"/>
                <a:tabLst/>
                <a:defRPr/>
              </a:pPr>
              <a:r>
                <a:rPr kumimoji="0" lang="en-GB" sz="185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 career you’d like to have</a:t>
              </a:r>
            </a:p>
          </p:txBody>
        </p:sp>
        <p:sp>
          <p:nvSpPr>
            <p:cNvPr id="26" name="TextBox 25">
              <a:extLst>
                <a:ext uri="{FF2B5EF4-FFF2-40B4-BE49-F238E27FC236}">
                  <a16:creationId xmlns:a16="http://schemas.microsoft.com/office/drawing/2014/main" id="{39FB9C93-B76E-7540-B98B-F0002DC2AB46}"/>
                </a:ext>
              </a:extLst>
            </p:cNvPr>
            <p:cNvSpPr txBox="1"/>
            <p:nvPr/>
          </p:nvSpPr>
          <p:spPr>
            <a:xfrm>
              <a:off x="6219877" y="3648351"/>
              <a:ext cx="2415272" cy="754674"/>
            </a:xfrm>
            <a:prstGeom prst="roundRect">
              <a:avLst/>
            </a:prstGeom>
            <a:solidFill>
              <a:schemeClr val="bg1">
                <a:lumMod val="95000"/>
              </a:schemeClr>
            </a:solidFill>
            <a:ln w="19050">
              <a:solidFill>
                <a:schemeClr val="bg1">
                  <a:lumMod val="65000"/>
                </a:schemeClr>
              </a:solidFill>
            </a:ln>
          </p:spPr>
          <p:txBody>
            <a:bodyPr wrap="square" lIns="46800" rIns="46800" anchor="ctr" anchorCtr="0">
              <a:noAutofit/>
            </a:bodyPr>
            <a:lstStyle/>
            <a:p>
              <a:pPr marL="457200" marR="0" lvl="0" indent="-457200" defTabSz="914400" rtl="0" eaLnBrk="1" fontAlgn="auto" latinLnBrk="0" hangingPunct="1">
                <a:lnSpc>
                  <a:spcPct val="120000"/>
                </a:lnSpc>
                <a:spcBef>
                  <a:spcPts val="0"/>
                </a:spcBef>
                <a:buClrTx/>
                <a:buSzTx/>
                <a:buFont typeface="+mj-lt"/>
                <a:buAutoNum type="alphaLcParenR" startAt="8"/>
                <a:tabLst/>
                <a:defRPr/>
              </a:pPr>
              <a:r>
                <a:rPr kumimoji="0" lang="en-GB" sz="185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 degree you’re interested in</a:t>
              </a:r>
            </a:p>
          </p:txBody>
        </p:sp>
        <p:sp>
          <p:nvSpPr>
            <p:cNvPr id="28" name="TextBox 27">
              <a:extLst>
                <a:ext uri="{FF2B5EF4-FFF2-40B4-BE49-F238E27FC236}">
                  <a16:creationId xmlns:a16="http://schemas.microsoft.com/office/drawing/2014/main" id="{378C6BD7-EACF-77B2-0309-E4E3D757285C}"/>
                </a:ext>
              </a:extLst>
            </p:cNvPr>
            <p:cNvSpPr txBox="1"/>
            <p:nvPr/>
          </p:nvSpPr>
          <p:spPr>
            <a:xfrm>
              <a:off x="8799213" y="3645731"/>
              <a:ext cx="2800641" cy="754674"/>
            </a:xfrm>
            <a:prstGeom prst="roundRect">
              <a:avLst/>
            </a:prstGeom>
            <a:solidFill>
              <a:schemeClr val="bg1">
                <a:lumMod val="95000"/>
              </a:schemeClr>
            </a:solidFill>
            <a:ln w="19050">
              <a:solidFill>
                <a:schemeClr val="bg1">
                  <a:lumMod val="65000"/>
                </a:schemeClr>
              </a:solidFill>
            </a:ln>
          </p:spPr>
          <p:txBody>
            <a:bodyPr wrap="square" lIns="46800" rIns="46800" anchor="ctr" anchorCtr="0">
              <a:noAutofit/>
            </a:bodyPr>
            <a:lstStyle/>
            <a:p>
              <a:pPr marL="457200" marR="0" lvl="0" indent="-457200" defTabSz="914400" rtl="0" eaLnBrk="1" fontAlgn="auto" latinLnBrk="0" hangingPunct="1">
                <a:lnSpc>
                  <a:spcPct val="120000"/>
                </a:lnSpc>
                <a:spcBef>
                  <a:spcPts val="0"/>
                </a:spcBef>
                <a:buClrTx/>
                <a:buSzTx/>
                <a:buFont typeface="+mj-lt"/>
                <a:buAutoNum type="alphaLcParenR" startAt="9"/>
                <a:tabLst/>
                <a:defRPr/>
              </a:pPr>
              <a:r>
                <a:rPr lang="en-GB" sz="1850" dirty="0">
                  <a:solidFill>
                    <a:prstClr val="black"/>
                  </a:solidFill>
                  <a:latin typeface="Open Sans" panose="020B0606030504020204" pitchFamily="34" charset="0"/>
                  <a:ea typeface="Open Sans" panose="020B0606030504020204" pitchFamily="34" charset="0"/>
                  <a:cs typeface="Open Sans" panose="020B0606030504020204" pitchFamily="34" charset="0"/>
                </a:rPr>
                <a:t>An</a:t>
              </a:r>
              <a:r>
                <a:rPr kumimoji="0" lang="en-GB" sz="185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apprenticeship you’re interested in</a:t>
              </a:r>
            </a:p>
          </p:txBody>
        </p:sp>
        <p:sp>
          <p:nvSpPr>
            <p:cNvPr id="36" name="TextBox 35">
              <a:extLst>
                <a:ext uri="{FF2B5EF4-FFF2-40B4-BE49-F238E27FC236}">
                  <a16:creationId xmlns:a16="http://schemas.microsoft.com/office/drawing/2014/main" id="{3FC1C61A-11DF-22F3-8084-3415CE721626}"/>
                </a:ext>
              </a:extLst>
            </p:cNvPr>
            <p:cNvSpPr txBox="1"/>
            <p:nvPr/>
          </p:nvSpPr>
          <p:spPr>
            <a:xfrm>
              <a:off x="240632" y="3650420"/>
              <a:ext cx="3397870" cy="754674"/>
            </a:xfrm>
            <a:prstGeom prst="roundRect">
              <a:avLst/>
            </a:prstGeom>
            <a:solidFill>
              <a:schemeClr val="bg1">
                <a:lumMod val="95000"/>
              </a:schemeClr>
            </a:solidFill>
            <a:ln w="19050">
              <a:solidFill>
                <a:schemeClr val="bg1">
                  <a:lumMod val="65000"/>
                </a:schemeClr>
              </a:solidFill>
            </a:ln>
          </p:spPr>
          <p:txBody>
            <a:bodyPr wrap="square" lIns="46800" rIns="46800" anchor="ctr" anchorCtr="0">
              <a:noAutofit/>
            </a:bodyPr>
            <a:lstStyle/>
            <a:p>
              <a:pPr marL="457200" marR="0" lvl="0" indent="-457200" defTabSz="914400" rtl="0" eaLnBrk="1" fontAlgn="auto" latinLnBrk="0" hangingPunct="1">
                <a:lnSpc>
                  <a:spcPct val="120000"/>
                </a:lnSpc>
                <a:spcBef>
                  <a:spcPts val="0"/>
                </a:spcBef>
                <a:buClrTx/>
                <a:buSzTx/>
                <a:buFont typeface="+mj-lt"/>
                <a:buAutoNum type="alphaLcParenR" startAt="6"/>
                <a:tabLst/>
                <a:defRPr/>
              </a:pPr>
              <a:r>
                <a:rPr kumimoji="0" lang="en-GB" sz="185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New subjects on offer you don’t currently study</a:t>
              </a:r>
            </a:p>
          </p:txBody>
        </p:sp>
      </p:grpSp>
    </p:spTree>
    <p:extLst>
      <p:ext uri="{BB962C8B-B14F-4D97-AF65-F5344CB8AC3E}">
        <p14:creationId xmlns:p14="http://schemas.microsoft.com/office/powerpoint/2010/main" val="27961421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120F77F7-BA11-420F-A672-805B0F552BF6}"/>
              </a:ext>
            </a:extLst>
          </p:cNvPr>
          <p:cNvSpPr txBox="1"/>
          <p:nvPr/>
        </p:nvSpPr>
        <p:spPr>
          <a:xfrm>
            <a:off x="137159" y="2160270"/>
            <a:ext cx="11914207" cy="549298"/>
          </a:xfrm>
          <a:prstGeom prst="roundRect">
            <a:avLst/>
          </a:prstGeom>
          <a:solidFill>
            <a:srgbClr val="DAE9F6"/>
          </a:solidFill>
          <a:ln w="19050">
            <a:solidFill>
              <a:srgbClr val="5B9BD5"/>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Who could support you with your subject choices?</a:t>
            </a:r>
          </a:p>
        </p:txBody>
      </p:sp>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1419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Making decisions: accessing support (10 mins)</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a:extLst>
              <a:ext uri="{FF2B5EF4-FFF2-40B4-BE49-F238E27FC236}">
                <a16:creationId xmlns:a16="http://schemas.microsoft.com/office/drawing/2014/main" id="{7E5F4E98-29A5-7DA0-2F0A-8014128E17F6}"/>
              </a:ext>
            </a:extLst>
          </p:cNvPr>
          <p:cNvSpPr txBox="1"/>
          <p:nvPr/>
        </p:nvSpPr>
        <p:spPr>
          <a:xfrm>
            <a:off x="180654" y="875383"/>
            <a:ext cx="11733553" cy="1170587"/>
          </a:xfrm>
          <a:prstGeom prst="roundRect">
            <a:avLst>
              <a:gd name="adj" fmla="val 0"/>
            </a:avLst>
          </a:prstGeom>
          <a:noFill/>
          <a:ln w="19050">
            <a:noFill/>
          </a:ln>
        </p:spPr>
        <p:txBody>
          <a:bodyPr wrap="square" anchor="ctr" anchorCtr="0">
            <a:noAutofit/>
          </a:bodyPr>
          <a:lstStyle/>
          <a:p>
            <a:pPr marR="0" lvl="0"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Deciding what subjects to study might seem like a daunting task, but there are lots of people who can provide information to help you and offer support. </a:t>
            </a:r>
            <a:endParaRPr kumimoji="0" lang="en-GB" sz="2200" i="0" u="none" strike="noStrike" kern="1200" cap="none" spc="0" normalizeH="0" baseline="0" noProof="0" dirty="0">
              <a:ln>
                <a:noFill/>
              </a:ln>
              <a:solidFill>
                <a:srgbClr val="7030A0"/>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a:extLst>
              <a:ext uri="{FF2B5EF4-FFF2-40B4-BE49-F238E27FC236}">
                <a16:creationId xmlns:a16="http://schemas.microsoft.com/office/drawing/2014/main" id="{103246D9-641C-348D-040B-C4A2B9ECE23F}"/>
              </a:ext>
            </a:extLst>
          </p:cNvPr>
          <p:cNvSpPr txBox="1"/>
          <p:nvPr/>
        </p:nvSpPr>
        <p:spPr>
          <a:xfrm>
            <a:off x="500300" y="2942974"/>
            <a:ext cx="11187923" cy="2857500"/>
          </a:xfrm>
          <a:prstGeom prst="roundRect">
            <a:avLst>
              <a:gd name="adj" fmla="val 4267"/>
            </a:avLst>
          </a:prstGeom>
          <a:solidFill>
            <a:schemeClr val="accent2">
              <a:lumMod val="20000"/>
              <a:lumOff val="80000"/>
            </a:schemeClr>
          </a:solidFill>
          <a:ln w="19050">
            <a:solidFill>
              <a:schemeClr val="accent2"/>
            </a:solidFill>
          </a:ln>
        </p:spPr>
        <p:txBody>
          <a:bodyPr wrap="square" anchor="ctr" anchorCtr="0">
            <a:noAutofit/>
          </a:bodyPr>
          <a:lstStyle/>
          <a:p>
            <a:pPr marR="0" lvl="0"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In pairs, select one of the people above (or think of someone else) and discuss:</a:t>
            </a:r>
          </a:p>
          <a:p>
            <a:pPr marL="342900" marR="0" lvl="0" indent="-342900" defTabSz="914400" rtl="0" eaLnBrk="1" fontAlgn="auto" latinLnBrk="0" hangingPunct="1">
              <a:lnSpc>
                <a:spcPct val="150000"/>
              </a:lnSpc>
              <a:spcBef>
                <a:spcPts val="0"/>
              </a:spcBef>
              <a:spcAft>
                <a:spcPts val="800"/>
              </a:spcAft>
              <a:buClrTx/>
              <a:buSzTx/>
              <a:buFont typeface="Arial" panose="020B0604020202020204" pitchFamily="34" charset="0"/>
              <a:buChar char="•"/>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Why might this person be a </a:t>
            </a:r>
            <a:r>
              <a:rPr kumimoji="0" lang="en-GB" sz="2200" b="1" i="0" u="none" strike="noStrike" kern="1200" cap="none" spc="0" normalizeH="0" baseline="0" noProof="0" dirty="0">
                <a:ln>
                  <a:noFill/>
                </a:ln>
                <a:solidFill>
                  <a:srgbClr val="26B000"/>
                </a:solidFill>
                <a:effectLst/>
                <a:uLnTx/>
                <a:uFillTx/>
                <a:latin typeface="Open Sans" panose="020B0606030504020204" pitchFamily="34" charset="0"/>
                <a:ea typeface="Open Sans" panose="020B0606030504020204" pitchFamily="34" charset="0"/>
                <a:cs typeface="Open Sans" panose="020B0606030504020204" pitchFamily="34" charset="0"/>
              </a:rPr>
              <a:t>useful</a:t>
            </a: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source of information to support you with your decision-making?</a:t>
            </a:r>
          </a:p>
          <a:p>
            <a:pPr marL="342900" marR="0" lvl="0" indent="-342900" defTabSz="914400" rtl="0" eaLnBrk="1" fontAlgn="auto" latinLnBrk="0" hangingPunct="1">
              <a:lnSpc>
                <a:spcPct val="150000"/>
              </a:lnSpc>
              <a:spcBef>
                <a:spcPts val="0"/>
              </a:spcBef>
              <a:spcAft>
                <a:spcPts val="800"/>
              </a:spcAft>
              <a:buClrTx/>
              <a:buSzTx/>
              <a:buFont typeface="Arial" panose="020B0604020202020204" pitchFamily="34" charset="0"/>
              <a:buChar char="•"/>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Why might this person </a:t>
            </a:r>
            <a:r>
              <a:rPr kumimoji="0" lang="en-GB" sz="2200" b="1" i="0" u="none" strike="noStrike" kern="1200" cap="none" spc="0" normalizeH="0" baseline="0" noProof="0" dirty="0">
                <a:ln>
                  <a:noFill/>
                </a:ln>
                <a:solidFill>
                  <a:srgbClr val="FF0000"/>
                </a:solidFill>
                <a:effectLst/>
                <a:uLnTx/>
                <a:uFillTx/>
                <a:latin typeface="Open Sans" panose="020B0606030504020204" pitchFamily="34" charset="0"/>
                <a:ea typeface="Open Sans" panose="020B0606030504020204" pitchFamily="34" charset="0"/>
                <a:cs typeface="Open Sans" panose="020B0606030504020204" pitchFamily="34" charset="0"/>
              </a:rPr>
              <a:t>not</a:t>
            </a: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be a useful source of information to support you with your decision-making?</a:t>
            </a:r>
          </a:p>
        </p:txBody>
      </p:sp>
      <p:sp>
        <p:nvSpPr>
          <p:cNvPr id="11" name="TextBox 10">
            <a:extLst>
              <a:ext uri="{FF2B5EF4-FFF2-40B4-BE49-F238E27FC236}">
                <a16:creationId xmlns:a16="http://schemas.microsoft.com/office/drawing/2014/main" id="{AB859613-A9F7-42E9-DAF3-87C88C463E81}"/>
              </a:ext>
            </a:extLst>
          </p:cNvPr>
          <p:cNvSpPr txBox="1"/>
          <p:nvPr/>
        </p:nvSpPr>
        <p:spPr>
          <a:xfrm>
            <a:off x="140633" y="2160270"/>
            <a:ext cx="2293958" cy="549298"/>
          </a:xfrm>
          <a:prstGeom prst="roundRect">
            <a:avLst/>
          </a:prstGeom>
          <a:solidFill>
            <a:srgbClr val="FFD5E4"/>
          </a:solidFill>
          <a:ln w="19050">
            <a:solidFill>
              <a:srgbClr val="FF699F"/>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Subject teacher</a:t>
            </a:r>
          </a:p>
        </p:txBody>
      </p:sp>
      <p:sp>
        <p:nvSpPr>
          <p:cNvPr id="2" name="TextBox 1">
            <a:extLst>
              <a:ext uri="{FF2B5EF4-FFF2-40B4-BE49-F238E27FC236}">
                <a16:creationId xmlns:a16="http://schemas.microsoft.com/office/drawing/2014/main" id="{BB842866-DE25-CDDA-5171-7DA4DC792A44}"/>
              </a:ext>
            </a:extLst>
          </p:cNvPr>
          <p:cNvSpPr txBox="1"/>
          <p:nvPr/>
        </p:nvSpPr>
        <p:spPr>
          <a:xfrm>
            <a:off x="2579033" y="2160270"/>
            <a:ext cx="1752937" cy="549298"/>
          </a:xfrm>
          <a:prstGeom prst="roundRect">
            <a:avLst/>
          </a:prstGeom>
          <a:solidFill>
            <a:srgbClr val="FFE4CC"/>
          </a:solidFill>
          <a:ln w="19050">
            <a:solidFill>
              <a:srgbClr val="FF7901"/>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Form tutor</a:t>
            </a:r>
          </a:p>
        </p:txBody>
      </p:sp>
      <p:sp>
        <p:nvSpPr>
          <p:cNvPr id="6" name="TextBox 5">
            <a:extLst>
              <a:ext uri="{FF2B5EF4-FFF2-40B4-BE49-F238E27FC236}">
                <a16:creationId xmlns:a16="http://schemas.microsoft.com/office/drawing/2014/main" id="{4C290B33-E6AE-CDFF-C3EC-1BAA0F89880D}"/>
              </a:ext>
            </a:extLst>
          </p:cNvPr>
          <p:cNvSpPr txBox="1"/>
          <p:nvPr/>
        </p:nvSpPr>
        <p:spPr>
          <a:xfrm>
            <a:off x="4476412" y="2160270"/>
            <a:ext cx="2293958" cy="549298"/>
          </a:xfrm>
          <a:prstGeom prst="roundRect">
            <a:avLst/>
          </a:prstGeom>
          <a:solidFill>
            <a:srgbClr val="FFF2CC"/>
          </a:solidFill>
          <a:ln w="19050">
            <a:solidFill>
              <a:srgbClr val="FFC000"/>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Careers adviser</a:t>
            </a:r>
          </a:p>
        </p:txBody>
      </p:sp>
      <p:sp>
        <p:nvSpPr>
          <p:cNvPr id="7" name="TextBox 6">
            <a:extLst>
              <a:ext uri="{FF2B5EF4-FFF2-40B4-BE49-F238E27FC236}">
                <a16:creationId xmlns:a16="http://schemas.microsoft.com/office/drawing/2014/main" id="{E4A1ABA5-2477-EA53-3A4C-341B094DA12A}"/>
              </a:ext>
            </a:extLst>
          </p:cNvPr>
          <p:cNvSpPr txBox="1"/>
          <p:nvPr/>
        </p:nvSpPr>
        <p:spPr>
          <a:xfrm>
            <a:off x="6914812" y="2160270"/>
            <a:ext cx="1074758" cy="549298"/>
          </a:xfrm>
          <a:prstGeom prst="roundRect">
            <a:avLst/>
          </a:prstGeom>
          <a:solidFill>
            <a:srgbClr val="CDF3E6"/>
          </a:solidFill>
          <a:ln w="19050">
            <a:solidFill>
              <a:srgbClr val="33CC99"/>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Friend</a:t>
            </a:r>
          </a:p>
        </p:txBody>
      </p:sp>
      <p:sp>
        <p:nvSpPr>
          <p:cNvPr id="9" name="TextBox 8">
            <a:extLst>
              <a:ext uri="{FF2B5EF4-FFF2-40B4-BE49-F238E27FC236}">
                <a16:creationId xmlns:a16="http://schemas.microsoft.com/office/drawing/2014/main" id="{8B2D5374-0886-9F0E-205B-78531B63590A}"/>
              </a:ext>
            </a:extLst>
          </p:cNvPr>
          <p:cNvSpPr txBox="1"/>
          <p:nvPr/>
        </p:nvSpPr>
        <p:spPr>
          <a:xfrm>
            <a:off x="8134012" y="2160270"/>
            <a:ext cx="1890098" cy="549298"/>
          </a:xfrm>
          <a:prstGeom prst="roundRect">
            <a:avLst/>
          </a:prstGeom>
          <a:solidFill>
            <a:srgbClr val="C9F0EF"/>
          </a:solidFill>
          <a:ln w="19050">
            <a:solidFill>
              <a:srgbClr val="4BC7C8"/>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Parent/carer</a:t>
            </a:r>
          </a:p>
        </p:txBody>
      </p:sp>
      <p:pic>
        <p:nvPicPr>
          <p:cNvPr id="21" name="Graphic 20" descr="Confused person with solid fill">
            <a:extLst>
              <a:ext uri="{FF2B5EF4-FFF2-40B4-BE49-F238E27FC236}">
                <a16:creationId xmlns:a16="http://schemas.microsoft.com/office/drawing/2014/main" id="{8215C3BF-0AD6-608B-4FE4-DC16A66F4490}"/>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0999807" y="1731317"/>
            <a:ext cx="914400" cy="914400"/>
          </a:xfrm>
          <a:prstGeom prst="rect">
            <a:avLst/>
          </a:prstGeom>
        </p:spPr>
      </p:pic>
      <p:sp>
        <p:nvSpPr>
          <p:cNvPr id="12" name="TextBox 11">
            <a:extLst>
              <a:ext uri="{FF2B5EF4-FFF2-40B4-BE49-F238E27FC236}">
                <a16:creationId xmlns:a16="http://schemas.microsoft.com/office/drawing/2014/main" id="{7CA6A8AE-F14A-116A-444C-8DC7E846B3F1}"/>
              </a:ext>
            </a:extLst>
          </p:cNvPr>
          <p:cNvSpPr txBox="1"/>
          <p:nvPr/>
        </p:nvSpPr>
        <p:spPr>
          <a:xfrm>
            <a:off x="10168552" y="2160270"/>
            <a:ext cx="1886288" cy="549298"/>
          </a:xfrm>
          <a:prstGeom prst="roundRect">
            <a:avLst/>
          </a:prstGeom>
          <a:solidFill>
            <a:srgbClr val="ECDFF5"/>
          </a:solidFill>
          <a:ln w="19050">
            <a:solidFill>
              <a:srgbClr val="BD90DC"/>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Older sibling</a:t>
            </a:r>
          </a:p>
        </p:txBody>
      </p:sp>
    </p:spTree>
    <p:extLst>
      <p:ext uri="{BB962C8B-B14F-4D97-AF65-F5344CB8AC3E}">
        <p14:creationId xmlns:p14="http://schemas.microsoft.com/office/powerpoint/2010/main" val="1919149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hidden"/>
                                      </p:to>
                                    </p:set>
                                  </p:childTnLst>
                                </p:cTn>
                              </p:par>
                              <p:par>
                                <p:cTn id="7" presetID="1" presetClass="exit" presetSubtype="0" fill="hold" nodeType="withEffect">
                                  <p:stCondLst>
                                    <p:cond delay="0"/>
                                  </p:stCondLst>
                                  <p:childTnLst>
                                    <p:set>
                                      <p:cBhvr>
                                        <p:cTn id="8" dur="1" fill="hold">
                                          <p:stCondLst>
                                            <p:cond delay="0"/>
                                          </p:stCondLst>
                                        </p:cTn>
                                        <p:tgtEl>
                                          <p:spTgt spid="21"/>
                                        </p:tgtEl>
                                        <p:attrNameLst>
                                          <p:attrName>style.visibility</p:attrName>
                                        </p:attrNameLst>
                                      </p:cBhvr>
                                      <p:to>
                                        <p:strVal val="hidden"/>
                                      </p:to>
                                    </p:set>
                                  </p:childTnLst>
                                </p:cTn>
                              </p:par>
                            </p:childTnLst>
                          </p:cTn>
                        </p:par>
                        <p:par>
                          <p:cTn id="9" fill="hold">
                            <p:stCondLst>
                              <p:cond delay="0"/>
                            </p:stCondLst>
                            <p:childTnLst>
                              <p:par>
                                <p:cTn id="10" presetID="1" presetClass="entr" presetSubtype="0" fill="hold" grpId="0" nodeType="afterEffect">
                                  <p:stCondLst>
                                    <p:cond delay="500"/>
                                  </p:stCondLst>
                                  <p:childTnLst>
                                    <p:set>
                                      <p:cBhvr>
                                        <p:cTn id="11" dur="1" fill="hold">
                                          <p:stCondLst>
                                            <p:cond delay="0"/>
                                          </p:stCondLst>
                                        </p:cTn>
                                        <p:tgtEl>
                                          <p:spTgt spid="11"/>
                                        </p:tgtEl>
                                        <p:attrNameLst>
                                          <p:attrName>style.visibility</p:attrName>
                                        </p:attrNameLst>
                                      </p:cBhvr>
                                      <p:to>
                                        <p:strVal val="visible"/>
                                      </p:to>
                                    </p:set>
                                  </p:childTnLst>
                                </p:cTn>
                              </p:par>
                            </p:childTnLst>
                          </p:cTn>
                        </p:par>
                        <p:par>
                          <p:cTn id="12" fill="hold">
                            <p:stCondLst>
                              <p:cond delay="500"/>
                            </p:stCondLst>
                            <p:childTnLst>
                              <p:par>
                                <p:cTn id="13" presetID="1" presetClass="entr" presetSubtype="0" fill="hold" grpId="0" nodeType="afterEffect">
                                  <p:stCondLst>
                                    <p:cond delay="500"/>
                                  </p:stCondLst>
                                  <p:childTnLst>
                                    <p:set>
                                      <p:cBhvr>
                                        <p:cTn id="14" dur="1" fill="hold">
                                          <p:stCondLst>
                                            <p:cond delay="0"/>
                                          </p:stCondLst>
                                        </p:cTn>
                                        <p:tgtEl>
                                          <p:spTgt spid="2"/>
                                        </p:tgtEl>
                                        <p:attrNameLst>
                                          <p:attrName>style.visibility</p:attrName>
                                        </p:attrNameLst>
                                      </p:cBhvr>
                                      <p:to>
                                        <p:strVal val="visible"/>
                                      </p:to>
                                    </p:set>
                                  </p:childTnLst>
                                </p:cTn>
                              </p:par>
                            </p:childTnLst>
                          </p:cTn>
                        </p:par>
                        <p:par>
                          <p:cTn id="15" fill="hold">
                            <p:stCondLst>
                              <p:cond delay="1000"/>
                            </p:stCondLst>
                            <p:childTnLst>
                              <p:par>
                                <p:cTn id="16" presetID="1" presetClass="entr" presetSubtype="0" fill="hold" grpId="0" nodeType="afterEffect">
                                  <p:stCondLst>
                                    <p:cond delay="500"/>
                                  </p:stCondLst>
                                  <p:childTnLst>
                                    <p:set>
                                      <p:cBhvr>
                                        <p:cTn id="17" dur="1" fill="hold">
                                          <p:stCondLst>
                                            <p:cond delay="0"/>
                                          </p:stCondLst>
                                        </p:cTn>
                                        <p:tgtEl>
                                          <p:spTgt spid="6"/>
                                        </p:tgtEl>
                                        <p:attrNameLst>
                                          <p:attrName>style.visibility</p:attrName>
                                        </p:attrNameLst>
                                      </p:cBhvr>
                                      <p:to>
                                        <p:strVal val="visible"/>
                                      </p:to>
                                    </p:set>
                                  </p:childTnLst>
                                </p:cTn>
                              </p:par>
                            </p:childTnLst>
                          </p:cTn>
                        </p:par>
                        <p:par>
                          <p:cTn id="18" fill="hold">
                            <p:stCondLst>
                              <p:cond delay="1500"/>
                            </p:stCondLst>
                            <p:childTnLst>
                              <p:par>
                                <p:cTn id="19" presetID="1" presetClass="entr" presetSubtype="0" fill="hold" grpId="0" nodeType="afterEffect">
                                  <p:stCondLst>
                                    <p:cond delay="500"/>
                                  </p:stCondLst>
                                  <p:childTnLst>
                                    <p:set>
                                      <p:cBhvr>
                                        <p:cTn id="20" dur="1" fill="hold">
                                          <p:stCondLst>
                                            <p:cond delay="0"/>
                                          </p:stCondLst>
                                        </p:cTn>
                                        <p:tgtEl>
                                          <p:spTgt spid="7"/>
                                        </p:tgtEl>
                                        <p:attrNameLst>
                                          <p:attrName>style.visibility</p:attrName>
                                        </p:attrNameLst>
                                      </p:cBhvr>
                                      <p:to>
                                        <p:strVal val="visible"/>
                                      </p:to>
                                    </p:set>
                                  </p:childTnLst>
                                </p:cTn>
                              </p:par>
                            </p:childTnLst>
                          </p:cTn>
                        </p:par>
                        <p:par>
                          <p:cTn id="21" fill="hold">
                            <p:stCondLst>
                              <p:cond delay="2000"/>
                            </p:stCondLst>
                            <p:childTnLst>
                              <p:par>
                                <p:cTn id="22" presetID="1" presetClass="entr" presetSubtype="0" fill="hold" grpId="0" nodeType="afterEffect">
                                  <p:stCondLst>
                                    <p:cond delay="500"/>
                                  </p:stCondLst>
                                  <p:childTnLst>
                                    <p:set>
                                      <p:cBhvr>
                                        <p:cTn id="23" dur="1" fill="hold">
                                          <p:stCondLst>
                                            <p:cond delay="0"/>
                                          </p:stCondLst>
                                        </p:cTn>
                                        <p:tgtEl>
                                          <p:spTgt spid="9"/>
                                        </p:tgtEl>
                                        <p:attrNameLst>
                                          <p:attrName>style.visibility</p:attrName>
                                        </p:attrNameLst>
                                      </p:cBhvr>
                                      <p:to>
                                        <p:strVal val="visible"/>
                                      </p:to>
                                    </p:set>
                                  </p:childTnLst>
                                </p:cTn>
                              </p:par>
                            </p:childTnLst>
                          </p:cTn>
                        </p:par>
                        <p:par>
                          <p:cTn id="24" fill="hold">
                            <p:stCondLst>
                              <p:cond delay="2500"/>
                            </p:stCondLst>
                            <p:childTnLst>
                              <p:par>
                                <p:cTn id="25" presetID="1" presetClass="entr" presetSubtype="0" fill="hold" grpId="0" nodeType="afterEffect">
                                  <p:stCondLst>
                                    <p:cond delay="50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8" grpId="0" animBg="1"/>
      <p:bldP spid="11" grpId="0" animBg="1"/>
      <p:bldP spid="2" grpId="0" animBg="1"/>
      <p:bldP spid="6" grpId="0" animBg="1"/>
      <p:bldP spid="7" grpId="0" animBg="1"/>
      <p:bldP spid="9" grpId="0" animBg="1"/>
      <p:bldP spid="1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1419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Making decisions: accessing support</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5" name="TextBox 4">
            <a:extLst>
              <a:ext uri="{FF2B5EF4-FFF2-40B4-BE49-F238E27FC236}">
                <a16:creationId xmlns:a16="http://schemas.microsoft.com/office/drawing/2014/main" id="{7E5F4E98-29A5-7DA0-2F0A-8014128E17F6}"/>
              </a:ext>
            </a:extLst>
          </p:cNvPr>
          <p:cNvSpPr txBox="1"/>
          <p:nvPr/>
        </p:nvSpPr>
        <p:spPr>
          <a:xfrm>
            <a:off x="180654" y="875383"/>
            <a:ext cx="11733553" cy="1170587"/>
          </a:xfrm>
          <a:prstGeom prst="roundRect">
            <a:avLst>
              <a:gd name="adj" fmla="val 0"/>
            </a:avLst>
          </a:prstGeom>
          <a:noFill/>
          <a:ln w="19050">
            <a:noFill/>
          </a:ln>
        </p:spPr>
        <p:txBody>
          <a:bodyPr wrap="square" anchor="ctr" anchorCtr="0">
            <a:noAutofit/>
          </a:bodyPr>
          <a:lstStyle/>
          <a:p>
            <a:pPr marR="0" lvl="0"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Deciding what subjects to study might seem like a daunting task, but there are lots of people who can provide information to help you and offer support. </a:t>
            </a:r>
            <a:endParaRPr kumimoji="0" lang="en-GB" sz="2200" i="0" u="none" strike="noStrike" kern="1200" cap="none" spc="0" normalizeH="0" baseline="0" noProof="0" dirty="0">
              <a:ln>
                <a:noFill/>
              </a:ln>
              <a:solidFill>
                <a:srgbClr val="7030A0"/>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a:extLst>
              <a:ext uri="{FF2B5EF4-FFF2-40B4-BE49-F238E27FC236}">
                <a16:creationId xmlns:a16="http://schemas.microsoft.com/office/drawing/2014/main" id="{103246D9-641C-348D-040B-C4A2B9ECE23F}"/>
              </a:ext>
            </a:extLst>
          </p:cNvPr>
          <p:cNvSpPr txBox="1"/>
          <p:nvPr/>
        </p:nvSpPr>
        <p:spPr>
          <a:xfrm>
            <a:off x="500300" y="2942974"/>
            <a:ext cx="11187923" cy="2857500"/>
          </a:xfrm>
          <a:prstGeom prst="roundRect">
            <a:avLst>
              <a:gd name="adj" fmla="val 4267"/>
            </a:avLst>
          </a:prstGeom>
          <a:solidFill>
            <a:srgbClr val="ECDFF5"/>
          </a:solidFill>
          <a:ln w="19050">
            <a:solidFill>
              <a:srgbClr val="BD90DC"/>
            </a:solidFill>
          </a:ln>
        </p:spPr>
        <p:txBody>
          <a:bodyPr wrap="square" anchor="ctr" anchorCtr="0">
            <a:noAutofit/>
          </a:bodyPr>
          <a:lstStyle/>
          <a:p>
            <a:pPr marR="0" lvl="0"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For example…</a:t>
            </a:r>
          </a:p>
          <a:p>
            <a:pPr marL="342900" marR="0" lvl="0" indent="-342900" defTabSz="914400" rtl="0" eaLnBrk="1" fontAlgn="auto" latinLnBrk="0" hangingPunct="1">
              <a:lnSpc>
                <a:spcPct val="150000"/>
              </a:lnSpc>
              <a:spcBef>
                <a:spcPts val="0"/>
              </a:spcBef>
              <a:spcAft>
                <a:spcPts val="800"/>
              </a:spcAft>
              <a:buClrTx/>
              <a:buSzTx/>
              <a:buFont typeface="Arial" panose="020B0604020202020204" pitchFamily="34" charset="0"/>
              <a:buChar char="•"/>
              <a:tabLst/>
              <a:defRPr/>
            </a:pPr>
            <a:r>
              <a:rPr kumimoji="0" lang="en-GB" sz="2200" i="0" u="none" strike="noStrike" kern="1200" cap="none" spc="0" normalizeH="0" baseline="0" noProof="0" dirty="0">
                <a:ln>
                  <a:noFill/>
                </a:ln>
                <a:solidFill>
                  <a:prstClr val="black"/>
                </a:solidFill>
                <a:effectLst/>
                <a:uLnTx/>
                <a:uFillTx/>
                <a:latin typeface="MV Boli" panose="02000500030200090000" pitchFamily="2" charset="0"/>
                <a:ea typeface="Open Sans" panose="020B0606030504020204" pitchFamily="34" charset="0"/>
                <a:cs typeface="MV Boli" panose="02000500030200090000" pitchFamily="2" charset="0"/>
              </a:rPr>
              <a:t>This person will be </a:t>
            </a:r>
            <a:r>
              <a:rPr kumimoji="0" lang="en-GB" sz="2200" i="0" u="none" strike="noStrike" kern="1200" cap="none" spc="0" normalizeH="0" baseline="0" noProof="0" dirty="0">
                <a:ln>
                  <a:noFill/>
                </a:ln>
                <a:solidFill>
                  <a:srgbClr val="00B050"/>
                </a:solidFill>
                <a:effectLst/>
                <a:uLnTx/>
                <a:uFillTx/>
                <a:latin typeface="MV Boli" panose="02000500030200090000" pitchFamily="2" charset="0"/>
                <a:ea typeface="Open Sans" panose="020B0606030504020204" pitchFamily="34" charset="0"/>
                <a:cs typeface="MV Boli" panose="02000500030200090000" pitchFamily="2" charset="0"/>
              </a:rPr>
              <a:t>a useful source </a:t>
            </a:r>
            <a:r>
              <a:rPr kumimoji="0" lang="en-GB" sz="2200" i="0" u="none" strike="noStrike" kern="1200" cap="none" spc="0" normalizeH="0" baseline="0" noProof="0" dirty="0">
                <a:ln>
                  <a:noFill/>
                </a:ln>
                <a:solidFill>
                  <a:prstClr val="black"/>
                </a:solidFill>
                <a:effectLst/>
                <a:uLnTx/>
                <a:uFillTx/>
                <a:latin typeface="MV Boli" panose="02000500030200090000" pitchFamily="2" charset="0"/>
                <a:ea typeface="Open Sans" panose="020B0606030504020204" pitchFamily="34" charset="0"/>
                <a:cs typeface="MV Boli" panose="02000500030200090000" pitchFamily="2" charset="0"/>
              </a:rPr>
              <a:t>of information for me because they’ll have gone through the same subject selection</a:t>
            </a:r>
            <a:r>
              <a:rPr kumimoji="0" lang="en-GB" sz="2200" i="0" u="none" strike="noStrike" kern="1200" cap="none" spc="0" normalizeH="0" noProof="0" dirty="0">
                <a:ln>
                  <a:noFill/>
                </a:ln>
                <a:solidFill>
                  <a:prstClr val="black"/>
                </a:solidFill>
                <a:effectLst/>
                <a:uLnTx/>
                <a:uFillTx/>
                <a:latin typeface="MV Boli" panose="02000500030200090000" pitchFamily="2" charset="0"/>
                <a:ea typeface="Open Sans" panose="020B0606030504020204" pitchFamily="34" charset="0"/>
                <a:cs typeface="MV Boli" panose="02000500030200090000" pitchFamily="2" charset="0"/>
              </a:rPr>
              <a:t> process as me</a:t>
            </a:r>
            <a:r>
              <a:rPr kumimoji="0" lang="en-GB" sz="2200" i="0" u="none" strike="noStrike" kern="1200" cap="none" spc="0" normalizeH="0" noProof="0" dirty="0">
                <a:ln>
                  <a:noFill/>
                </a:ln>
                <a:solidFill>
                  <a:prstClr val="black"/>
                </a:solidFill>
                <a:effectLst/>
                <a:uLnTx/>
                <a:uFillTx/>
                <a:latin typeface="+mj-lt"/>
                <a:ea typeface="Open Sans" panose="020B0606030504020204" pitchFamily="34" charset="0"/>
                <a:cs typeface="MV Boli" panose="02000500030200090000" pitchFamily="2" charset="0"/>
              </a:rPr>
              <a:t>.</a:t>
            </a:r>
            <a:endParaRPr lang="en-GB" sz="2200" dirty="0">
              <a:solidFill>
                <a:prstClr val="black"/>
              </a:solidFill>
              <a:latin typeface="+mj-lt"/>
              <a:ea typeface="Open Sans" panose="020B0606030504020204" pitchFamily="34" charset="0"/>
              <a:cs typeface="MV Boli" panose="02000500030200090000" pitchFamily="2" charset="0"/>
            </a:endParaRPr>
          </a:p>
          <a:p>
            <a:pPr marL="342900" marR="0" lvl="0" indent="-342900" defTabSz="914400" rtl="0" eaLnBrk="1" fontAlgn="auto" latinLnBrk="0" hangingPunct="1">
              <a:lnSpc>
                <a:spcPct val="150000"/>
              </a:lnSpc>
              <a:spcBef>
                <a:spcPts val="0"/>
              </a:spcBef>
              <a:spcAft>
                <a:spcPts val="800"/>
              </a:spcAft>
              <a:buClrTx/>
              <a:buSzTx/>
              <a:buFont typeface="Arial" panose="020B0604020202020204" pitchFamily="34" charset="0"/>
              <a:buChar char="•"/>
              <a:tabLst/>
              <a:defRPr/>
            </a:pPr>
            <a:r>
              <a:rPr kumimoji="0" lang="en-GB" sz="2200" i="0" u="none" strike="noStrike" kern="1200" cap="none" spc="0" normalizeH="0" noProof="0" dirty="0">
                <a:ln>
                  <a:noFill/>
                </a:ln>
                <a:solidFill>
                  <a:prstClr val="black"/>
                </a:solidFill>
                <a:effectLst/>
                <a:uLnTx/>
                <a:uFillTx/>
                <a:latin typeface="MV Boli" panose="02000500030200090000" pitchFamily="2" charset="0"/>
                <a:ea typeface="Open Sans" panose="020B0606030504020204" pitchFamily="34" charset="0"/>
                <a:cs typeface="MV Boli" panose="02000500030200090000" pitchFamily="2" charset="0"/>
              </a:rPr>
              <a:t>This person might </a:t>
            </a:r>
            <a:r>
              <a:rPr kumimoji="0" lang="en-GB" sz="2200" i="0" u="none" strike="noStrike" kern="1200" cap="none" spc="0" normalizeH="0" noProof="0" dirty="0">
                <a:ln>
                  <a:noFill/>
                </a:ln>
                <a:solidFill>
                  <a:srgbClr val="FF0000"/>
                </a:solidFill>
                <a:effectLst/>
                <a:uLnTx/>
                <a:uFillTx/>
                <a:latin typeface="MV Boli" panose="02000500030200090000" pitchFamily="2" charset="0"/>
                <a:ea typeface="Open Sans" panose="020B0606030504020204" pitchFamily="34" charset="0"/>
                <a:cs typeface="MV Boli" panose="02000500030200090000" pitchFamily="2" charset="0"/>
              </a:rPr>
              <a:t>not be a useful source </a:t>
            </a:r>
            <a:r>
              <a:rPr kumimoji="0" lang="en-GB" sz="2200" i="0" u="none" strike="noStrike" kern="1200" cap="none" spc="0" normalizeH="0" noProof="0" dirty="0">
                <a:ln>
                  <a:noFill/>
                </a:ln>
                <a:solidFill>
                  <a:prstClr val="black"/>
                </a:solidFill>
                <a:effectLst/>
                <a:uLnTx/>
                <a:uFillTx/>
                <a:latin typeface="MV Boli" panose="02000500030200090000" pitchFamily="2" charset="0"/>
                <a:ea typeface="Open Sans" panose="020B0606030504020204" pitchFamily="34" charset="0"/>
                <a:cs typeface="MV Boli" panose="02000500030200090000" pitchFamily="2" charset="0"/>
              </a:rPr>
              <a:t>of information for me because their </a:t>
            </a:r>
            <a:r>
              <a:rPr lang="en-GB" sz="2200" dirty="0">
                <a:solidFill>
                  <a:prstClr val="black"/>
                </a:solidFill>
                <a:latin typeface="MV Boli" panose="02000500030200090000" pitchFamily="2" charset="0"/>
                <a:ea typeface="Open Sans" panose="020B0606030504020204" pitchFamily="34" charset="0"/>
                <a:cs typeface="MV Boli" panose="02000500030200090000" pitchFamily="2" charset="0"/>
              </a:rPr>
              <a:t>skills, interests, and career goals will probably be different to mine</a:t>
            </a:r>
            <a:r>
              <a:rPr lang="en-GB" sz="2200" dirty="0">
                <a:solidFill>
                  <a:prstClr val="black"/>
                </a:solidFill>
                <a:latin typeface="+mj-lt"/>
                <a:ea typeface="Open Sans" panose="020B0606030504020204" pitchFamily="34" charset="0"/>
                <a:cs typeface="MV Boli" panose="02000500030200090000" pitchFamily="2" charset="0"/>
              </a:rPr>
              <a:t>.</a:t>
            </a:r>
            <a:r>
              <a:rPr lang="en-GB" sz="2200" dirty="0">
                <a:solidFill>
                  <a:prstClr val="black"/>
                </a:solidFill>
                <a:latin typeface="MV Boli" panose="02000500030200090000" pitchFamily="2" charset="0"/>
                <a:ea typeface="Open Sans" panose="020B0606030504020204" pitchFamily="34" charset="0"/>
                <a:cs typeface="MV Boli" panose="02000500030200090000" pitchFamily="2" charset="0"/>
              </a:rPr>
              <a:t> </a:t>
            </a:r>
            <a:endParaRPr kumimoji="0" lang="en-GB" sz="2200" i="0" u="none" strike="noStrike" kern="1200" cap="none" spc="0" normalizeH="0" noProof="0" dirty="0">
              <a:ln>
                <a:noFill/>
              </a:ln>
              <a:solidFill>
                <a:prstClr val="black"/>
              </a:solidFill>
              <a:effectLst/>
              <a:uLnTx/>
              <a:uFillTx/>
              <a:latin typeface="+mj-lt"/>
              <a:ea typeface="Open Sans" panose="020B0606030504020204" pitchFamily="34" charset="0"/>
              <a:cs typeface="MV Boli" panose="02000500030200090000" pitchFamily="2" charset="0"/>
            </a:endParaRPr>
          </a:p>
        </p:txBody>
      </p:sp>
      <p:sp>
        <p:nvSpPr>
          <p:cNvPr id="11" name="TextBox 10">
            <a:extLst>
              <a:ext uri="{FF2B5EF4-FFF2-40B4-BE49-F238E27FC236}">
                <a16:creationId xmlns:a16="http://schemas.microsoft.com/office/drawing/2014/main" id="{AB859613-A9F7-42E9-DAF3-87C88C463E81}"/>
              </a:ext>
            </a:extLst>
          </p:cNvPr>
          <p:cNvSpPr txBox="1"/>
          <p:nvPr/>
        </p:nvSpPr>
        <p:spPr>
          <a:xfrm>
            <a:off x="140633" y="2160270"/>
            <a:ext cx="2293958" cy="549298"/>
          </a:xfrm>
          <a:prstGeom prst="roundRect">
            <a:avLst/>
          </a:prstGeom>
          <a:solidFill>
            <a:schemeClr val="bg2"/>
          </a:solidFill>
          <a:ln w="19050">
            <a:solidFill>
              <a:schemeClr val="bg1">
                <a:lumMod val="50000"/>
              </a:schemeClr>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schemeClr val="bg1">
                    <a:lumMod val="65000"/>
                  </a:schemeClr>
                </a:solidFill>
                <a:effectLst/>
                <a:uLnTx/>
                <a:uFillTx/>
                <a:latin typeface="Open Sans" panose="020B0606030504020204" pitchFamily="34" charset="0"/>
                <a:ea typeface="Open Sans" panose="020B0606030504020204" pitchFamily="34" charset="0"/>
                <a:cs typeface="Open Sans" panose="020B0606030504020204" pitchFamily="34" charset="0"/>
              </a:rPr>
              <a:t>Subject teacher</a:t>
            </a:r>
          </a:p>
        </p:txBody>
      </p:sp>
      <p:sp>
        <p:nvSpPr>
          <p:cNvPr id="2" name="TextBox 1">
            <a:extLst>
              <a:ext uri="{FF2B5EF4-FFF2-40B4-BE49-F238E27FC236}">
                <a16:creationId xmlns:a16="http://schemas.microsoft.com/office/drawing/2014/main" id="{BB842866-DE25-CDDA-5171-7DA4DC792A44}"/>
              </a:ext>
            </a:extLst>
          </p:cNvPr>
          <p:cNvSpPr txBox="1"/>
          <p:nvPr/>
        </p:nvSpPr>
        <p:spPr>
          <a:xfrm>
            <a:off x="2579033" y="2160270"/>
            <a:ext cx="1752937" cy="549298"/>
          </a:xfrm>
          <a:prstGeom prst="roundRect">
            <a:avLst/>
          </a:prstGeom>
          <a:solidFill>
            <a:schemeClr val="bg2"/>
          </a:solidFill>
          <a:ln w="19050">
            <a:solidFill>
              <a:schemeClr val="bg1">
                <a:lumMod val="50000"/>
              </a:schemeClr>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schemeClr val="bg1">
                    <a:lumMod val="65000"/>
                  </a:schemeClr>
                </a:solidFill>
                <a:effectLst/>
                <a:uLnTx/>
                <a:uFillTx/>
                <a:latin typeface="Open Sans" panose="020B0606030504020204" pitchFamily="34" charset="0"/>
                <a:ea typeface="Open Sans" panose="020B0606030504020204" pitchFamily="34" charset="0"/>
                <a:cs typeface="Open Sans" panose="020B0606030504020204" pitchFamily="34" charset="0"/>
              </a:rPr>
              <a:t>Form tutor</a:t>
            </a:r>
          </a:p>
        </p:txBody>
      </p:sp>
      <p:sp>
        <p:nvSpPr>
          <p:cNvPr id="6" name="TextBox 5">
            <a:extLst>
              <a:ext uri="{FF2B5EF4-FFF2-40B4-BE49-F238E27FC236}">
                <a16:creationId xmlns:a16="http://schemas.microsoft.com/office/drawing/2014/main" id="{4C290B33-E6AE-CDFF-C3EC-1BAA0F89880D}"/>
              </a:ext>
            </a:extLst>
          </p:cNvPr>
          <p:cNvSpPr txBox="1"/>
          <p:nvPr/>
        </p:nvSpPr>
        <p:spPr>
          <a:xfrm>
            <a:off x="4476412" y="2160270"/>
            <a:ext cx="2293958" cy="549298"/>
          </a:xfrm>
          <a:prstGeom prst="roundRect">
            <a:avLst/>
          </a:prstGeom>
          <a:solidFill>
            <a:schemeClr val="bg2"/>
          </a:solidFill>
          <a:ln w="19050">
            <a:solidFill>
              <a:schemeClr val="bg1">
                <a:lumMod val="50000"/>
              </a:schemeClr>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schemeClr val="bg1">
                    <a:lumMod val="65000"/>
                  </a:schemeClr>
                </a:solidFill>
                <a:effectLst/>
                <a:uLnTx/>
                <a:uFillTx/>
                <a:latin typeface="Open Sans" panose="020B0606030504020204" pitchFamily="34" charset="0"/>
                <a:ea typeface="Open Sans" panose="020B0606030504020204" pitchFamily="34" charset="0"/>
                <a:cs typeface="Open Sans" panose="020B0606030504020204" pitchFamily="34" charset="0"/>
              </a:rPr>
              <a:t>Careers adviser</a:t>
            </a:r>
          </a:p>
        </p:txBody>
      </p:sp>
      <p:sp>
        <p:nvSpPr>
          <p:cNvPr id="7" name="TextBox 6">
            <a:extLst>
              <a:ext uri="{FF2B5EF4-FFF2-40B4-BE49-F238E27FC236}">
                <a16:creationId xmlns:a16="http://schemas.microsoft.com/office/drawing/2014/main" id="{E4A1ABA5-2477-EA53-3A4C-341B094DA12A}"/>
              </a:ext>
            </a:extLst>
          </p:cNvPr>
          <p:cNvSpPr txBox="1"/>
          <p:nvPr/>
        </p:nvSpPr>
        <p:spPr>
          <a:xfrm>
            <a:off x="6914812" y="2160270"/>
            <a:ext cx="1074758" cy="549298"/>
          </a:xfrm>
          <a:prstGeom prst="roundRect">
            <a:avLst/>
          </a:prstGeom>
          <a:solidFill>
            <a:schemeClr val="bg2"/>
          </a:solidFill>
          <a:ln w="19050">
            <a:solidFill>
              <a:schemeClr val="bg1">
                <a:lumMod val="50000"/>
              </a:schemeClr>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schemeClr val="bg1">
                    <a:lumMod val="65000"/>
                  </a:schemeClr>
                </a:solidFill>
                <a:effectLst/>
                <a:uLnTx/>
                <a:uFillTx/>
                <a:latin typeface="Open Sans" panose="020B0606030504020204" pitchFamily="34" charset="0"/>
                <a:ea typeface="Open Sans" panose="020B0606030504020204" pitchFamily="34" charset="0"/>
                <a:cs typeface="Open Sans" panose="020B0606030504020204" pitchFamily="34" charset="0"/>
              </a:rPr>
              <a:t>Friend</a:t>
            </a:r>
          </a:p>
        </p:txBody>
      </p:sp>
      <p:sp>
        <p:nvSpPr>
          <p:cNvPr id="9" name="TextBox 8">
            <a:extLst>
              <a:ext uri="{FF2B5EF4-FFF2-40B4-BE49-F238E27FC236}">
                <a16:creationId xmlns:a16="http://schemas.microsoft.com/office/drawing/2014/main" id="{8B2D5374-0886-9F0E-205B-78531B63590A}"/>
              </a:ext>
            </a:extLst>
          </p:cNvPr>
          <p:cNvSpPr txBox="1"/>
          <p:nvPr/>
        </p:nvSpPr>
        <p:spPr>
          <a:xfrm>
            <a:off x="8134012" y="2160270"/>
            <a:ext cx="1890098" cy="549298"/>
          </a:xfrm>
          <a:prstGeom prst="roundRect">
            <a:avLst/>
          </a:prstGeom>
          <a:solidFill>
            <a:schemeClr val="bg2"/>
          </a:solidFill>
          <a:ln w="19050">
            <a:solidFill>
              <a:schemeClr val="bg1">
                <a:lumMod val="50000"/>
              </a:schemeClr>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schemeClr val="bg1">
                    <a:lumMod val="65000"/>
                  </a:schemeClr>
                </a:solidFill>
                <a:effectLst/>
                <a:uLnTx/>
                <a:uFillTx/>
                <a:latin typeface="Open Sans" panose="020B0606030504020204" pitchFamily="34" charset="0"/>
                <a:ea typeface="Open Sans" panose="020B0606030504020204" pitchFamily="34" charset="0"/>
                <a:cs typeface="Open Sans" panose="020B0606030504020204" pitchFamily="34" charset="0"/>
              </a:rPr>
              <a:t>Parent/carer</a:t>
            </a:r>
          </a:p>
        </p:txBody>
      </p:sp>
      <p:sp>
        <p:nvSpPr>
          <p:cNvPr id="12" name="TextBox 11">
            <a:extLst>
              <a:ext uri="{FF2B5EF4-FFF2-40B4-BE49-F238E27FC236}">
                <a16:creationId xmlns:a16="http://schemas.microsoft.com/office/drawing/2014/main" id="{7CA6A8AE-F14A-116A-444C-8DC7E846B3F1}"/>
              </a:ext>
            </a:extLst>
          </p:cNvPr>
          <p:cNvSpPr txBox="1"/>
          <p:nvPr/>
        </p:nvSpPr>
        <p:spPr>
          <a:xfrm>
            <a:off x="10168552" y="2160270"/>
            <a:ext cx="1886288" cy="549298"/>
          </a:xfrm>
          <a:prstGeom prst="roundRect">
            <a:avLst/>
          </a:prstGeom>
          <a:solidFill>
            <a:srgbClr val="ECDFF5"/>
          </a:solidFill>
          <a:ln w="19050">
            <a:solidFill>
              <a:srgbClr val="BD90DC"/>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Older sibling</a:t>
            </a:r>
          </a:p>
        </p:txBody>
      </p:sp>
    </p:spTree>
    <p:extLst>
      <p:ext uri="{BB962C8B-B14F-4D97-AF65-F5344CB8AC3E}">
        <p14:creationId xmlns:p14="http://schemas.microsoft.com/office/powerpoint/2010/main" val="372126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1419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Making decisions: case study (15 mins)</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a:extLst>
              <a:ext uri="{FF2B5EF4-FFF2-40B4-BE49-F238E27FC236}">
                <a16:creationId xmlns:a16="http://schemas.microsoft.com/office/drawing/2014/main" id="{52592905-0A12-1F73-43FE-575FD75D1E2F}"/>
              </a:ext>
            </a:extLst>
          </p:cNvPr>
          <p:cNvSpPr txBox="1"/>
          <p:nvPr/>
        </p:nvSpPr>
        <p:spPr>
          <a:xfrm>
            <a:off x="277792" y="1070216"/>
            <a:ext cx="7717346" cy="1607168"/>
          </a:xfrm>
          <a:prstGeom prst="roundRect">
            <a:avLst/>
          </a:prstGeom>
          <a:solidFill>
            <a:schemeClr val="accent2">
              <a:lumMod val="40000"/>
              <a:lumOff val="60000"/>
            </a:schemeClr>
          </a:solidFill>
          <a:ln w="19050">
            <a:solidFill>
              <a:schemeClr val="accent2">
                <a:lumMod val="75000"/>
              </a:schemeClr>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Ryan’s school has a set of core subjects he must study in Years 10 and 11. He must choose </a:t>
            </a:r>
            <a:r>
              <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two</a:t>
            </a: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other subjects from a list of twelve optional subjects. </a:t>
            </a:r>
            <a:endPar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a:extLst>
              <a:ext uri="{FF2B5EF4-FFF2-40B4-BE49-F238E27FC236}">
                <a16:creationId xmlns:a16="http://schemas.microsoft.com/office/drawing/2014/main" id="{EB36733C-9919-53FA-A9AB-1EEFF8BA3E68}"/>
              </a:ext>
            </a:extLst>
          </p:cNvPr>
          <p:cNvSpPr txBox="1"/>
          <p:nvPr/>
        </p:nvSpPr>
        <p:spPr>
          <a:xfrm>
            <a:off x="8334654" y="788670"/>
            <a:ext cx="3556107" cy="5104851"/>
          </a:xfrm>
          <a:custGeom>
            <a:avLst/>
            <a:gdLst>
              <a:gd name="csX0" fmla="*/ 0 w 3556107"/>
              <a:gd name="csY0" fmla="*/ 0 h 5104851"/>
              <a:gd name="csX1" fmla="*/ 0 w 3556107"/>
              <a:gd name="csY1" fmla="*/ 0 h 5104851"/>
              <a:gd name="csX2" fmla="*/ 592685 w 3556107"/>
              <a:gd name="csY2" fmla="*/ 0 h 5104851"/>
              <a:gd name="csX3" fmla="*/ 1185369 w 3556107"/>
              <a:gd name="csY3" fmla="*/ 0 h 5104851"/>
              <a:gd name="csX4" fmla="*/ 1742492 w 3556107"/>
              <a:gd name="csY4" fmla="*/ 0 h 5104851"/>
              <a:gd name="csX5" fmla="*/ 2406299 w 3556107"/>
              <a:gd name="csY5" fmla="*/ 0 h 5104851"/>
              <a:gd name="csX6" fmla="*/ 2963422 w 3556107"/>
              <a:gd name="csY6" fmla="*/ 0 h 5104851"/>
              <a:gd name="csX7" fmla="*/ 3556107 w 3556107"/>
              <a:gd name="csY7" fmla="*/ 0 h 5104851"/>
              <a:gd name="csX8" fmla="*/ 3556107 w 3556107"/>
              <a:gd name="csY8" fmla="*/ 0 h 5104851"/>
              <a:gd name="csX9" fmla="*/ 3556107 w 3556107"/>
              <a:gd name="csY9" fmla="*/ 465109 h 5104851"/>
              <a:gd name="csX10" fmla="*/ 3556107 w 3556107"/>
              <a:gd name="csY10" fmla="*/ 930217 h 5104851"/>
              <a:gd name="csX11" fmla="*/ 3556107 w 3556107"/>
              <a:gd name="csY11" fmla="*/ 1548471 h 5104851"/>
              <a:gd name="csX12" fmla="*/ 3556107 w 3556107"/>
              <a:gd name="csY12" fmla="*/ 2166726 h 5104851"/>
              <a:gd name="csX13" fmla="*/ 3556107 w 3556107"/>
              <a:gd name="csY13" fmla="*/ 2836028 h 5104851"/>
              <a:gd name="csX14" fmla="*/ 3556107 w 3556107"/>
              <a:gd name="csY14" fmla="*/ 3250088 h 5104851"/>
              <a:gd name="csX15" fmla="*/ 3556107 w 3556107"/>
              <a:gd name="csY15" fmla="*/ 3715197 h 5104851"/>
              <a:gd name="csX16" fmla="*/ 3556107 w 3556107"/>
              <a:gd name="csY16" fmla="*/ 4180306 h 5104851"/>
              <a:gd name="csX17" fmla="*/ 3556107 w 3556107"/>
              <a:gd name="csY17" fmla="*/ 5104851 h 5104851"/>
              <a:gd name="csX18" fmla="*/ 3556107 w 3556107"/>
              <a:gd name="csY18" fmla="*/ 5104851 h 5104851"/>
              <a:gd name="csX19" fmla="*/ 2998984 w 3556107"/>
              <a:gd name="csY19" fmla="*/ 5104851 h 5104851"/>
              <a:gd name="csX20" fmla="*/ 2335177 w 3556107"/>
              <a:gd name="csY20" fmla="*/ 5104851 h 5104851"/>
              <a:gd name="csX21" fmla="*/ 1671370 w 3556107"/>
              <a:gd name="csY21" fmla="*/ 5104851 h 5104851"/>
              <a:gd name="csX22" fmla="*/ 1007564 w 3556107"/>
              <a:gd name="csY22" fmla="*/ 5104851 h 5104851"/>
              <a:gd name="csX23" fmla="*/ 0 w 3556107"/>
              <a:gd name="csY23" fmla="*/ 5104851 h 5104851"/>
              <a:gd name="csX24" fmla="*/ 0 w 3556107"/>
              <a:gd name="csY24" fmla="*/ 5104851 h 5104851"/>
              <a:gd name="csX25" fmla="*/ 0 w 3556107"/>
              <a:gd name="csY25" fmla="*/ 4690791 h 5104851"/>
              <a:gd name="csX26" fmla="*/ 0 w 3556107"/>
              <a:gd name="csY26" fmla="*/ 4123585 h 5104851"/>
              <a:gd name="csX27" fmla="*/ 0 w 3556107"/>
              <a:gd name="csY27" fmla="*/ 3709525 h 5104851"/>
              <a:gd name="csX28" fmla="*/ 0 w 3556107"/>
              <a:gd name="csY28" fmla="*/ 3142319 h 5104851"/>
              <a:gd name="csX29" fmla="*/ 0 w 3556107"/>
              <a:gd name="csY29" fmla="*/ 2575114 h 5104851"/>
              <a:gd name="csX30" fmla="*/ 0 w 3556107"/>
              <a:gd name="csY30" fmla="*/ 2110005 h 5104851"/>
              <a:gd name="csX31" fmla="*/ 0 w 3556107"/>
              <a:gd name="csY31" fmla="*/ 1491751 h 5104851"/>
              <a:gd name="csX32" fmla="*/ 0 w 3556107"/>
              <a:gd name="csY32" fmla="*/ 1026642 h 5104851"/>
              <a:gd name="csX33" fmla="*/ 0 w 3556107"/>
              <a:gd name="csY33" fmla="*/ 612582 h 5104851"/>
              <a:gd name="csX34" fmla="*/ 0 w 3556107"/>
              <a:gd name="csY34" fmla="*/ 0 h 510485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Lst>
            <a:rect l="l" t="t" r="r" b="b"/>
            <a:pathLst>
              <a:path w="3556107" h="5104851" fill="none" extrusionOk="0">
                <a:moveTo>
                  <a:pt x="0" y="0"/>
                </a:moveTo>
                <a:lnTo>
                  <a:pt x="0" y="0"/>
                </a:lnTo>
                <a:cubicBezTo>
                  <a:pt x="232942" y="-41864"/>
                  <a:pt x="409251" y="60786"/>
                  <a:pt x="592685" y="0"/>
                </a:cubicBezTo>
                <a:cubicBezTo>
                  <a:pt x="776120" y="-60786"/>
                  <a:pt x="1055851" y="11874"/>
                  <a:pt x="1185369" y="0"/>
                </a:cubicBezTo>
                <a:cubicBezTo>
                  <a:pt x="1314887" y="-11874"/>
                  <a:pt x="1472259" y="44371"/>
                  <a:pt x="1742492" y="0"/>
                </a:cubicBezTo>
                <a:cubicBezTo>
                  <a:pt x="2012725" y="-44371"/>
                  <a:pt x="2156527" y="27724"/>
                  <a:pt x="2406299" y="0"/>
                </a:cubicBezTo>
                <a:cubicBezTo>
                  <a:pt x="2656071" y="-27724"/>
                  <a:pt x="2686079" y="34254"/>
                  <a:pt x="2963422" y="0"/>
                </a:cubicBezTo>
                <a:cubicBezTo>
                  <a:pt x="3240765" y="-34254"/>
                  <a:pt x="3401805" y="35823"/>
                  <a:pt x="3556107" y="0"/>
                </a:cubicBezTo>
                <a:lnTo>
                  <a:pt x="3556107" y="0"/>
                </a:lnTo>
                <a:cubicBezTo>
                  <a:pt x="3611403" y="213408"/>
                  <a:pt x="3525874" y="343344"/>
                  <a:pt x="3556107" y="465109"/>
                </a:cubicBezTo>
                <a:cubicBezTo>
                  <a:pt x="3586340" y="586874"/>
                  <a:pt x="3548187" y="828059"/>
                  <a:pt x="3556107" y="930217"/>
                </a:cubicBezTo>
                <a:cubicBezTo>
                  <a:pt x="3564027" y="1032375"/>
                  <a:pt x="3529081" y="1245012"/>
                  <a:pt x="3556107" y="1548471"/>
                </a:cubicBezTo>
                <a:cubicBezTo>
                  <a:pt x="3583133" y="1851930"/>
                  <a:pt x="3516868" y="1934922"/>
                  <a:pt x="3556107" y="2166726"/>
                </a:cubicBezTo>
                <a:cubicBezTo>
                  <a:pt x="3595346" y="2398531"/>
                  <a:pt x="3532017" y="2642141"/>
                  <a:pt x="3556107" y="2836028"/>
                </a:cubicBezTo>
                <a:cubicBezTo>
                  <a:pt x="3580197" y="3029915"/>
                  <a:pt x="3550869" y="3110125"/>
                  <a:pt x="3556107" y="3250088"/>
                </a:cubicBezTo>
                <a:cubicBezTo>
                  <a:pt x="3561345" y="3390051"/>
                  <a:pt x="3533832" y="3574062"/>
                  <a:pt x="3556107" y="3715197"/>
                </a:cubicBezTo>
                <a:cubicBezTo>
                  <a:pt x="3578382" y="3856332"/>
                  <a:pt x="3548079" y="4048318"/>
                  <a:pt x="3556107" y="4180306"/>
                </a:cubicBezTo>
                <a:cubicBezTo>
                  <a:pt x="3564135" y="4312294"/>
                  <a:pt x="3519981" y="4701524"/>
                  <a:pt x="3556107" y="5104851"/>
                </a:cubicBezTo>
                <a:lnTo>
                  <a:pt x="3556107" y="5104851"/>
                </a:lnTo>
                <a:cubicBezTo>
                  <a:pt x="3314738" y="5168815"/>
                  <a:pt x="3188733" y="5080638"/>
                  <a:pt x="2998984" y="5104851"/>
                </a:cubicBezTo>
                <a:cubicBezTo>
                  <a:pt x="2809235" y="5129064"/>
                  <a:pt x="2568490" y="5073560"/>
                  <a:pt x="2335177" y="5104851"/>
                </a:cubicBezTo>
                <a:cubicBezTo>
                  <a:pt x="2101864" y="5136142"/>
                  <a:pt x="1909136" y="5087061"/>
                  <a:pt x="1671370" y="5104851"/>
                </a:cubicBezTo>
                <a:cubicBezTo>
                  <a:pt x="1433604" y="5122641"/>
                  <a:pt x="1216363" y="5072864"/>
                  <a:pt x="1007564" y="5104851"/>
                </a:cubicBezTo>
                <a:cubicBezTo>
                  <a:pt x="798765" y="5136838"/>
                  <a:pt x="233986" y="5021436"/>
                  <a:pt x="0" y="5104851"/>
                </a:cubicBezTo>
                <a:lnTo>
                  <a:pt x="0" y="5104851"/>
                </a:lnTo>
                <a:cubicBezTo>
                  <a:pt x="-21074" y="4942013"/>
                  <a:pt x="8603" y="4782564"/>
                  <a:pt x="0" y="4690791"/>
                </a:cubicBezTo>
                <a:cubicBezTo>
                  <a:pt x="-8603" y="4599018"/>
                  <a:pt x="32464" y="4262130"/>
                  <a:pt x="0" y="4123585"/>
                </a:cubicBezTo>
                <a:cubicBezTo>
                  <a:pt x="-32464" y="3985040"/>
                  <a:pt x="36847" y="3795934"/>
                  <a:pt x="0" y="3709525"/>
                </a:cubicBezTo>
                <a:cubicBezTo>
                  <a:pt x="-36847" y="3623116"/>
                  <a:pt x="62287" y="3332532"/>
                  <a:pt x="0" y="3142319"/>
                </a:cubicBezTo>
                <a:cubicBezTo>
                  <a:pt x="-62287" y="2952106"/>
                  <a:pt x="59494" y="2854079"/>
                  <a:pt x="0" y="2575114"/>
                </a:cubicBezTo>
                <a:cubicBezTo>
                  <a:pt x="-59494" y="2296149"/>
                  <a:pt x="12049" y="2277201"/>
                  <a:pt x="0" y="2110005"/>
                </a:cubicBezTo>
                <a:cubicBezTo>
                  <a:pt x="-12049" y="1942809"/>
                  <a:pt x="55061" y="1756391"/>
                  <a:pt x="0" y="1491751"/>
                </a:cubicBezTo>
                <a:cubicBezTo>
                  <a:pt x="-55061" y="1227111"/>
                  <a:pt x="14009" y="1186879"/>
                  <a:pt x="0" y="1026642"/>
                </a:cubicBezTo>
                <a:cubicBezTo>
                  <a:pt x="-14009" y="866405"/>
                  <a:pt x="7183" y="714608"/>
                  <a:pt x="0" y="612582"/>
                </a:cubicBezTo>
                <a:cubicBezTo>
                  <a:pt x="-7183" y="510556"/>
                  <a:pt x="27489" y="251829"/>
                  <a:pt x="0" y="0"/>
                </a:cubicBezTo>
                <a:close/>
              </a:path>
              <a:path w="3556107" h="5104851" stroke="0" extrusionOk="0">
                <a:moveTo>
                  <a:pt x="0" y="0"/>
                </a:moveTo>
                <a:lnTo>
                  <a:pt x="0" y="0"/>
                </a:lnTo>
                <a:cubicBezTo>
                  <a:pt x="137452" y="-53846"/>
                  <a:pt x="481016" y="22967"/>
                  <a:pt x="628246" y="0"/>
                </a:cubicBezTo>
                <a:cubicBezTo>
                  <a:pt x="775476" y="-22967"/>
                  <a:pt x="1022699" y="53526"/>
                  <a:pt x="1220930" y="0"/>
                </a:cubicBezTo>
                <a:cubicBezTo>
                  <a:pt x="1419161" y="-53526"/>
                  <a:pt x="1601325" y="69906"/>
                  <a:pt x="1813615" y="0"/>
                </a:cubicBezTo>
                <a:cubicBezTo>
                  <a:pt x="2025905" y="-69906"/>
                  <a:pt x="2146808" y="42595"/>
                  <a:pt x="2406299" y="0"/>
                </a:cubicBezTo>
                <a:cubicBezTo>
                  <a:pt x="2665790" y="-42595"/>
                  <a:pt x="3153423" y="113890"/>
                  <a:pt x="3556107" y="0"/>
                </a:cubicBezTo>
                <a:lnTo>
                  <a:pt x="3556107" y="0"/>
                </a:lnTo>
                <a:cubicBezTo>
                  <a:pt x="3582592" y="124150"/>
                  <a:pt x="3513263" y="286789"/>
                  <a:pt x="3556107" y="465109"/>
                </a:cubicBezTo>
                <a:cubicBezTo>
                  <a:pt x="3598951" y="643429"/>
                  <a:pt x="3549691" y="860551"/>
                  <a:pt x="3556107" y="1032314"/>
                </a:cubicBezTo>
                <a:cubicBezTo>
                  <a:pt x="3562523" y="1204077"/>
                  <a:pt x="3523622" y="1314810"/>
                  <a:pt x="3556107" y="1497423"/>
                </a:cubicBezTo>
                <a:cubicBezTo>
                  <a:pt x="3588592" y="1680036"/>
                  <a:pt x="3507086" y="1870945"/>
                  <a:pt x="3556107" y="2013580"/>
                </a:cubicBezTo>
                <a:cubicBezTo>
                  <a:pt x="3605128" y="2156215"/>
                  <a:pt x="3510499" y="2351041"/>
                  <a:pt x="3556107" y="2529737"/>
                </a:cubicBezTo>
                <a:cubicBezTo>
                  <a:pt x="3601715" y="2708433"/>
                  <a:pt x="3523025" y="2964190"/>
                  <a:pt x="3556107" y="3147991"/>
                </a:cubicBezTo>
                <a:cubicBezTo>
                  <a:pt x="3589189" y="3331792"/>
                  <a:pt x="3529733" y="3443676"/>
                  <a:pt x="3556107" y="3562052"/>
                </a:cubicBezTo>
                <a:cubicBezTo>
                  <a:pt x="3582481" y="3680428"/>
                  <a:pt x="3497551" y="3951832"/>
                  <a:pt x="3556107" y="4129257"/>
                </a:cubicBezTo>
                <a:cubicBezTo>
                  <a:pt x="3614663" y="4306682"/>
                  <a:pt x="3516996" y="4407945"/>
                  <a:pt x="3556107" y="4543317"/>
                </a:cubicBezTo>
                <a:cubicBezTo>
                  <a:pt x="3595218" y="4678689"/>
                  <a:pt x="3496805" y="4909204"/>
                  <a:pt x="3556107" y="5104851"/>
                </a:cubicBezTo>
                <a:lnTo>
                  <a:pt x="3556107" y="5104851"/>
                </a:lnTo>
                <a:cubicBezTo>
                  <a:pt x="3417508" y="5132464"/>
                  <a:pt x="3246169" y="5068852"/>
                  <a:pt x="3070106" y="5104851"/>
                </a:cubicBezTo>
                <a:cubicBezTo>
                  <a:pt x="2894043" y="5140850"/>
                  <a:pt x="2768509" y="5055231"/>
                  <a:pt x="2584104" y="5104851"/>
                </a:cubicBezTo>
                <a:cubicBezTo>
                  <a:pt x="2399699" y="5154471"/>
                  <a:pt x="2255631" y="5095323"/>
                  <a:pt x="1991420" y="5104851"/>
                </a:cubicBezTo>
                <a:cubicBezTo>
                  <a:pt x="1727209" y="5114379"/>
                  <a:pt x="1654471" y="5093078"/>
                  <a:pt x="1505419" y="5104851"/>
                </a:cubicBezTo>
                <a:cubicBezTo>
                  <a:pt x="1356367" y="5116624"/>
                  <a:pt x="1085698" y="5028402"/>
                  <a:pt x="841612" y="5104851"/>
                </a:cubicBezTo>
                <a:cubicBezTo>
                  <a:pt x="597526" y="5181300"/>
                  <a:pt x="241719" y="5056073"/>
                  <a:pt x="0" y="5104851"/>
                </a:cubicBezTo>
                <a:lnTo>
                  <a:pt x="0" y="5104851"/>
                </a:lnTo>
                <a:cubicBezTo>
                  <a:pt x="-53922" y="4989835"/>
                  <a:pt x="67693" y="4736473"/>
                  <a:pt x="0" y="4537645"/>
                </a:cubicBezTo>
                <a:cubicBezTo>
                  <a:pt x="-67693" y="4338817"/>
                  <a:pt x="43666" y="4188905"/>
                  <a:pt x="0" y="4021488"/>
                </a:cubicBezTo>
                <a:cubicBezTo>
                  <a:pt x="-43666" y="3854071"/>
                  <a:pt x="27018" y="3799984"/>
                  <a:pt x="0" y="3607428"/>
                </a:cubicBezTo>
                <a:cubicBezTo>
                  <a:pt x="-27018" y="3414872"/>
                  <a:pt x="25577" y="3171297"/>
                  <a:pt x="0" y="3040222"/>
                </a:cubicBezTo>
                <a:cubicBezTo>
                  <a:pt x="-25577" y="2909147"/>
                  <a:pt x="29313" y="2573856"/>
                  <a:pt x="0" y="2370920"/>
                </a:cubicBezTo>
                <a:cubicBezTo>
                  <a:pt x="-29313" y="2167984"/>
                  <a:pt x="11268" y="2085500"/>
                  <a:pt x="0" y="1905811"/>
                </a:cubicBezTo>
                <a:cubicBezTo>
                  <a:pt x="-11268" y="1726122"/>
                  <a:pt x="52456" y="1538262"/>
                  <a:pt x="0" y="1389654"/>
                </a:cubicBezTo>
                <a:cubicBezTo>
                  <a:pt x="-52456" y="1241046"/>
                  <a:pt x="3266" y="983855"/>
                  <a:pt x="0" y="873497"/>
                </a:cubicBezTo>
                <a:cubicBezTo>
                  <a:pt x="-3266" y="763139"/>
                  <a:pt x="6719" y="415199"/>
                  <a:pt x="0" y="0"/>
                </a:cubicBezTo>
                <a:close/>
              </a:path>
            </a:pathLst>
          </a:custGeom>
          <a:solidFill>
            <a:schemeClr val="bg1">
              <a:lumMod val="95000"/>
            </a:schemeClr>
          </a:solidFill>
          <a:ln w="19050">
            <a:solidFill>
              <a:schemeClr val="bg1">
                <a:lumMod val="65000"/>
              </a:schemeClr>
            </a:solidFill>
            <a:extLst>
              <a:ext uri="{C807C97D-BFC1-408E-A445-0C87EB9F89A2}">
                <ask:lineSketchStyleProps xmlns:ask="http://schemas.microsoft.com/office/drawing/2018/sketchyshapes" sd="3065769187">
                  <a:prstGeom prst="roundRect">
                    <a:avLst>
                      <a:gd name="adj" fmla="val 0"/>
                    </a:avLst>
                  </a:prstGeom>
                  <ask:type>
                    <ask:lineSketchScribble/>
                  </ask:type>
                </ask:lineSketchStyleProps>
              </a:ext>
            </a:extLst>
          </a:ln>
        </p:spPr>
        <p:txBody>
          <a:bodyPr wrap="square" anchor="ctr" anchorCtr="0">
            <a:noAutofit/>
          </a:bodyPr>
          <a:lstStyle/>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Sport</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Dance</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Music</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Drama </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Health and social care</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Business studies</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Psychology</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Design technology</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IT</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Media studies </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Graphic design </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Fine art </a:t>
            </a:r>
          </a:p>
        </p:txBody>
      </p:sp>
      <p:sp>
        <p:nvSpPr>
          <p:cNvPr id="9" name="TextBox 8">
            <a:extLst>
              <a:ext uri="{FF2B5EF4-FFF2-40B4-BE49-F238E27FC236}">
                <a16:creationId xmlns:a16="http://schemas.microsoft.com/office/drawing/2014/main" id="{9F9F0877-3166-2B82-0D4A-CF3AA92CD415}"/>
              </a:ext>
            </a:extLst>
          </p:cNvPr>
          <p:cNvSpPr txBox="1"/>
          <p:nvPr/>
        </p:nvSpPr>
        <p:spPr>
          <a:xfrm>
            <a:off x="277792" y="4780607"/>
            <a:ext cx="7717346" cy="1112914"/>
          </a:xfrm>
          <a:prstGeom prst="roundRect">
            <a:avLst/>
          </a:prstGeom>
          <a:solidFill>
            <a:srgbClr val="93DDDE"/>
          </a:solidFill>
          <a:ln w="19050">
            <a:solidFill>
              <a:schemeClr val="accent2">
                <a:lumMod val="75000"/>
              </a:schemeClr>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Based on the information you’ve got about Ryan, which subjects would you recommend he choose and why?</a:t>
            </a:r>
            <a:endPar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pic>
        <p:nvPicPr>
          <p:cNvPr id="5" name="Graphic 4" descr="Line arrow: Slight curve with solid fill">
            <a:extLst>
              <a:ext uri="{FF2B5EF4-FFF2-40B4-BE49-F238E27FC236}">
                <a16:creationId xmlns:a16="http://schemas.microsoft.com/office/drawing/2014/main" id="{2693B9EC-4AA8-9603-8259-5E128D7154A5}"/>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398110" y="1873800"/>
            <a:ext cx="914400" cy="914400"/>
          </a:xfrm>
          <a:prstGeom prst="rect">
            <a:avLst/>
          </a:prstGeom>
        </p:spPr>
      </p:pic>
      <p:sp>
        <p:nvSpPr>
          <p:cNvPr id="11" name="TextBox 10">
            <a:extLst>
              <a:ext uri="{FF2B5EF4-FFF2-40B4-BE49-F238E27FC236}">
                <a16:creationId xmlns:a16="http://schemas.microsoft.com/office/drawing/2014/main" id="{49955FDA-D548-0A78-33CD-7FBA8A21B627}"/>
              </a:ext>
            </a:extLst>
          </p:cNvPr>
          <p:cNvSpPr txBox="1"/>
          <p:nvPr/>
        </p:nvSpPr>
        <p:spPr>
          <a:xfrm>
            <a:off x="301239" y="2904553"/>
            <a:ext cx="1726855" cy="1442590"/>
          </a:xfrm>
          <a:prstGeom prst="wedgeRoundRectCallout">
            <a:avLst>
              <a:gd name="adj1" fmla="val -40904"/>
              <a:gd name="adj2" fmla="val 66774"/>
              <a:gd name="adj3" fmla="val 16667"/>
            </a:avLst>
          </a:prstGeom>
          <a:solidFill>
            <a:schemeClr val="accent2">
              <a:lumMod val="20000"/>
              <a:lumOff val="80000"/>
            </a:schemeClr>
          </a:solidFill>
          <a:ln w="19050">
            <a:noFill/>
          </a:ln>
          <a:effectLst>
            <a:outerShdw blurRad="50800" dist="38100" dir="2700000" algn="tl" rotWithShape="0">
              <a:prstClr val="black">
                <a:alpha val="40000"/>
              </a:prstClr>
            </a:outerShdw>
          </a:effectLst>
        </p:spPr>
        <p:txBody>
          <a:bodyPr wrap="square" anchor="ctr" anchorCtr="0">
            <a:noAutofit/>
          </a:bodyPr>
          <a:lstStyle/>
          <a:p>
            <a:pPr marR="0" lvl="0" algn="ctr" defTabSz="914400" rtl="0" eaLnBrk="1" fontAlgn="auto" latinLnBrk="0" hangingPunct="1">
              <a:lnSpc>
                <a:spcPct val="120000"/>
              </a:lnSpc>
              <a:spcBef>
                <a:spcPts val="0"/>
              </a:spcBef>
              <a:buClrTx/>
              <a:buSzTx/>
              <a:tabLst/>
              <a:defRPr/>
            </a:pPr>
            <a:r>
              <a:rPr kumimoji="0" lang="en-GB" sz="220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 really enjoy being creative.’</a:t>
            </a:r>
            <a:endParaRPr kumimoji="0" lang="en-GB" sz="2200" b="1"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12" name="TextBox 11">
            <a:extLst>
              <a:ext uri="{FF2B5EF4-FFF2-40B4-BE49-F238E27FC236}">
                <a16:creationId xmlns:a16="http://schemas.microsoft.com/office/drawing/2014/main" id="{16992432-84C2-E391-D3FF-2BB629DB8369}"/>
              </a:ext>
            </a:extLst>
          </p:cNvPr>
          <p:cNvSpPr txBox="1"/>
          <p:nvPr/>
        </p:nvSpPr>
        <p:spPr>
          <a:xfrm>
            <a:off x="2212524" y="2899995"/>
            <a:ext cx="2406793" cy="1442590"/>
          </a:xfrm>
          <a:prstGeom prst="wedgeRoundRectCallout">
            <a:avLst>
              <a:gd name="adj1" fmla="val -39235"/>
              <a:gd name="adj2" fmla="val 64336"/>
              <a:gd name="adj3" fmla="val 16667"/>
            </a:avLst>
          </a:prstGeom>
          <a:solidFill>
            <a:srgbClr val="C9F0EF"/>
          </a:solidFill>
          <a:ln w="19050">
            <a:noFill/>
          </a:ln>
          <a:effectLst>
            <a:outerShdw blurRad="50800" dist="38100" dir="2700000" algn="tl" rotWithShape="0">
              <a:prstClr val="black">
                <a:alpha val="40000"/>
              </a:prstClr>
            </a:outerShdw>
          </a:effectLst>
        </p:spPr>
        <p:txBody>
          <a:bodyPr wrap="square" anchor="ctr" anchorCtr="0">
            <a:noAutofit/>
          </a:bodyPr>
          <a:lstStyle/>
          <a:p>
            <a:pPr marR="0" lvl="0" algn="ctr" defTabSz="914400" rtl="0" eaLnBrk="1" fontAlgn="auto" latinLnBrk="0" hangingPunct="1">
              <a:lnSpc>
                <a:spcPct val="120000"/>
              </a:lnSpc>
              <a:spcBef>
                <a:spcPts val="0"/>
              </a:spcBef>
              <a:buClrTx/>
              <a:buSzTx/>
              <a:tabLst/>
              <a:defRPr/>
            </a:pPr>
            <a:r>
              <a:rPr kumimoji="0" lang="en-GB" sz="220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 prefer practical assessments to written exams.’</a:t>
            </a:r>
            <a:endParaRPr kumimoji="0" lang="en-GB" sz="2200" b="1"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13" name="TextBox 12">
            <a:extLst>
              <a:ext uri="{FF2B5EF4-FFF2-40B4-BE49-F238E27FC236}">
                <a16:creationId xmlns:a16="http://schemas.microsoft.com/office/drawing/2014/main" id="{0AA7C4A0-569D-AEEE-770A-EB8FAC70B97B}"/>
              </a:ext>
            </a:extLst>
          </p:cNvPr>
          <p:cNvSpPr txBox="1"/>
          <p:nvPr/>
        </p:nvSpPr>
        <p:spPr>
          <a:xfrm>
            <a:off x="4803747" y="2904553"/>
            <a:ext cx="3191391" cy="1442590"/>
          </a:xfrm>
          <a:prstGeom prst="wedgeRoundRectCallout">
            <a:avLst>
              <a:gd name="adj1" fmla="val -38844"/>
              <a:gd name="adj2" fmla="val 67586"/>
              <a:gd name="adj3" fmla="val 16667"/>
            </a:avLst>
          </a:prstGeom>
          <a:solidFill>
            <a:schemeClr val="accent2">
              <a:lumMod val="20000"/>
              <a:lumOff val="80000"/>
            </a:schemeClr>
          </a:solidFill>
          <a:ln w="19050">
            <a:noFill/>
          </a:ln>
          <a:effectLst>
            <a:outerShdw blurRad="50800" dist="38100" dir="2700000" algn="tl" rotWithShape="0">
              <a:prstClr val="black">
                <a:alpha val="40000"/>
              </a:prstClr>
            </a:outerShdw>
          </a:effectLst>
        </p:spPr>
        <p:txBody>
          <a:bodyPr wrap="square" anchor="ctr" anchorCtr="0">
            <a:noAutofit/>
          </a:bodyPr>
          <a:lstStyle/>
          <a:p>
            <a:pPr marR="0" lvl="0" algn="ctr" defTabSz="914400" rtl="0" eaLnBrk="1" fontAlgn="auto" latinLnBrk="0" hangingPunct="1">
              <a:lnSpc>
                <a:spcPct val="120000"/>
              </a:lnSpc>
              <a:spcBef>
                <a:spcPts val="0"/>
              </a:spcBef>
              <a:buClrTx/>
              <a:buSzTx/>
              <a:tabLst/>
              <a:defRPr/>
            </a:pPr>
            <a:r>
              <a:rPr kumimoji="0" lang="en-GB" sz="2200"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 think I’d like to have a career in the performing arts sector.’</a:t>
            </a:r>
            <a:endParaRPr kumimoji="0" lang="en-GB" sz="2200" b="1" i="1"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Tree>
    <p:extLst>
      <p:ext uri="{BB962C8B-B14F-4D97-AF65-F5344CB8AC3E}">
        <p14:creationId xmlns:p14="http://schemas.microsoft.com/office/powerpoint/2010/main" val="1473180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1" grpId="0" animBg="1"/>
      <p:bldP spid="12" grpId="0" animBg="1"/>
      <p:bldP spid="1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1419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Making decisions: case study</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a:extLst>
              <a:ext uri="{FF2B5EF4-FFF2-40B4-BE49-F238E27FC236}">
                <a16:creationId xmlns:a16="http://schemas.microsoft.com/office/drawing/2014/main" id="{52592905-0A12-1F73-43FE-575FD75D1E2F}"/>
              </a:ext>
            </a:extLst>
          </p:cNvPr>
          <p:cNvSpPr txBox="1"/>
          <p:nvPr/>
        </p:nvSpPr>
        <p:spPr>
          <a:xfrm>
            <a:off x="277792" y="1070216"/>
            <a:ext cx="7717346" cy="1112914"/>
          </a:xfrm>
          <a:prstGeom prst="roundRect">
            <a:avLst/>
          </a:prstGeom>
          <a:solidFill>
            <a:schemeClr val="accent2">
              <a:lumMod val="40000"/>
              <a:lumOff val="60000"/>
            </a:schemeClr>
          </a:solidFill>
          <a:ln w="19050">
            <a:solidFill>
              <a:schemeClr val="accent2">
                <a:lumMod val="75000"/>
              </a:schemeClr>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Ryan decided to choose </a:t>
            </a:r>
            <a:r>
              <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drama</a:t>
            </a: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and </a:t>
            </a:r>
            <a:r>
              <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music</a:t>
            </a: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as his two optional subjects. </a:t>
            </a:r>
            <a:endPar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a:extLst>
              <a:ext uri="{FF2B5EF4-FFF2-40B4-BE49-F238E27FC236}">
                <a16:creationId xmlns:a16="http://schemas.microsoft.com/office/drawing/2014/main" id="{EB36733C-9919-53FA-A9AB-1EEFF8BA3E68}"/>
              </a:ext>
            </a:extLst>
          </p:cNvPr>
          <p:cNvSpPr txBox="1"/>
          <p:nvPr/>
        </p:nvSpPr>
        <p:spPr>
          <a:xfrm>
            <a:off x="8334654" y="788670"/>
            <a:ext cx="3556107" cy="5104851"/>
          </a:xfrm>
          <a:custGeom>
            <a:avLst/>
            <a:gdLst>
              <a:gd name="csX0" fmla="*/ 0 w 3556107"/>
              <a:gd name="csY0" fmla="*/ 0 h 5104851"/>
              <a:gd name="csX1" fmla="*/ 0 w 3556107"/>
              <a:gd name="csY1" fmla="*/ 0 h 5104851"/>
              <a:gd name="csX2" fmla="*/ 592685 w 3556107"/>
              <a:gd name="csY2" fmla="*/ 0 h 5104851"/>
              <a:gd name="csX3" fmla="*/ 1185369 w 3556107"/>
              <a:gd name="csY3" fmla="*/ 0 h 5104851"/>
              <a:gd name="csX4" fmla="*/ 1742492 w 3556107"/>
              <a:gd name="csY4" fmla="*/ 0 h 5104851"/>
              <a:gd name="csX5" fmla="*/ 2406299 w 3556107"/>
              <a:gd name="csY5" fmla="*/ 0 h 5104851"/>
              <a:gd name="csX6" fmla="*/ 2963422 w 3556107"/>
              <a:gd name="csY6" fmla="*/ 0 h 5104851"/>
              <a:gd name="csX7" fmla="*/ 3556107 w 3556107"/>
              <a:gd name="csY7" fmla="*/ 0 h 5104851"/>
              <a:gd name="csX8" fmla="*/ 3556107 w 3556107"/>
              <a:gd name="csY8" fmla="*/ 0 h 5104851"/>
              <a:gd name="csX9" fmla="*/ 3556107 w 3556107"/>
              <a:gd name="csY9" fmla="*/ 465109 h 5104851"/>
              <a:gd name="csX10" fmla="*/ 3556107 w 3556107"/>
              <a:gd name="csY10" fmla="*/ 930217 h 5104851"/>
              <a:gd name="csX11" fmla="*/ 3556107 w 3556107"/>
              <a:gd name="csY11" fmla="*/ 1548471 h 5104851"/>
              <a:gd name="csX12" fmla="*/ 3556107 w 3556107"/>
              <a:gd name="csY12" fmla="*/ 2166726 h 5104851"/>
              <a:gd name="csX13" fmla="*/ 3556107 w 3556107"/>
              <a:gd name="csY13" fmla="*/ 2836028 h 5104851"/>
              <a:gd name="csX14" fmla="*/ 3556107 w 3556107"/>
              <a:gd name="csY14" fmla="*/ 3250088 h 5104851"/>
              <a:gd name="csX15" fmla="*/ 3556107 w 3556107"/>
              <a:gd name="csY15" fmla="*/ 3715197 h 5104851"/>
              <a:gd name="csX16" fmla="*/ 3556107 w 3556107"/>
              <a:gd name="csY16" fmla="*/ 4180306 h 5104851"/>
              <a:gd name="csX17" fmla="*/ 3556107 w 3556107"/>
              <a:gd name="csY17" fmla="*/ 5104851 h 5104851"/>
              <a:gd name="csX18" fmla="*/ 3556107 w 3556107"/>
              <a:gd name="csY18" fmla="*/ 5104851 h 5104851"/>
              <a:gd name="csX19" fmla="*/ 2998984 w 3556107"/>
              <a:gd name="csY19" fmla="*/ 5104851 h 5104851"/>
              <a:gd name="csX20" fmla="*/ 2335177 w 3556107"/>
              <a:gd name="csY20" fmla="*/ 5104851 h 5104851"/>
              <a:gd name="csX21" fmla="*/ 1671370 w 3556107"/>
              <a:gd name="csY21" fmla="*/ 5104851 h 5104851"/>
              <a:gd name="csX22" fmla="*/ 1007564 w 3556107"/>
              <a:gd name="csY22" fmla="*/ 5104851 h 5104851"/>
              <a:gd name="csX23" fmla="*/ 0 w 3556107"/>
              <a:gd name="csY23" fmla="*/ 5104851 h 5104851"/>
              <a:gd name="csX24" fmla="*/ 0 w 3556107"/>
              <a:gd name="csY24" fmla="*/ 5104851 h 5104851"/>
              <a:gd name="csX25" fmla="*/ 0 w 3556107"/>
              <a:gd name="csY25" fmla="*/ 4690791 h 5104851"/>
              <a:gd name="csX26" fmla="*/ 0 w 3556107"/>
              <a:gd name="csY26" fmla="*/ 4123585 h 5104851"/>
              <a:gd name="csX27" fmla="*/ 0 w 3556107"/>
              <a:gd name="csY27" fmla="*/ 3709525 h 5104851"/>
              <a:gd name="csX28" fmla="*/ 0 w 3556107"/>
              <a:gd name="csY28" fmla="*/ 3142319 h 5104851"/>
              <a:gd name="csX29" fmla="*/ 0 w 3556107"/>
              <a:gd name="csY29" fmla="*/ 2575114 h 5104851"/>
              <a:gd name="csX30" fmla="*/ 0 w 3556107"/>
              <a:gd name="csY30" fmla="*/ 2110005 h 5104851"/>
              <a:gd name="csX31" fmla="*/ 0 w 3556107"/>
              <a:gd name="csY31" fmla="*/ 1491751 h 5104851"/>
              <a:gd name="csX32" fmla="*/ 0 w 3556107"/>
              <a:gd name="csY32" fmla="*/ 1026642 h 5104851"/>
              <a:gd name="csX33" fmla="*/ 0 w 3556107"/>
              <a:gd name="csY33" fmla="*/ 612582 h 5104851"/>
              <a:gd name="csX34" fmla="*/ 0 w 3556107"/>
              <a:gd name="csY34" fmla="*/ 0 h 510485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Lst>
            <a:rect l="l" t="t" r="r" b="b"/>
            <a:pathLst>
              <a:path w="3556107" h="5104851" fill="none" extrusionOk="0">
                <a:moveTo>
                  <a:pt x="0" y="0"/>
                </a:moveTo>
                <a:lnTo>
                  <a:pt x="0" y="0"/>
                </a:lnTo>
                <a:cubicBezTo>
                  <a:pt x="232942" y="-41864"/>
                  <a:pt x="409251" y="60786"/>
                  <a:pt x="592685" y="0"/>
                </a:cubicBezTo>
                <a:cubicBezTo>
                  <a:pt x="776120" y="-60786"/>
                  <a:pt x="1055851" y="11874"/>
                  <a:pt x="1185369" y="0"/>
                </a:cubicBezTo>
                <a:cubicBezTo>
                  <a:pt x="1314887" y="-11874"/>
                  <a:pt x="1472259" y="44371"/>
                  <a:pt x="1742492" y="0"/>
                </a:cubicBezTo>
                <a:cubicBezTo>
                  <a:pt x="2012725" y="-44371"/>
                  <a:pt x="2156527" y="27724"/>
                  <a:pt x="2406299" y="0"/>
                </a:cubicBezTo>
                <a:cubicBezTo>
                  <a:pt x="2656071" y="-27724"/>
                  <a:pt x="2686079" y="34254"/>
                  <a:pt x="2963422" y="0"/>
                </a:cubicBezTo>
                <a:cubicBezTo>
                  <a:pt x="3240765" y="-34254"/>
                  <a:pt x="3401805" y="35823"/>
                  <a:pt x="3556107" y="0"/>
                </a:cubicBezTo>
                <a:lnTo>
                  <a:pt x="3556107" y="0"/>
                </a:lnTo>
                <a:cubicBezTo>
                  <a:pt x="3611403" y="213408"/>
                  <a:pt x="3525874" y="343344"/>
                  <a:pt x="3556107" y="465109"/>
                </a:cubicBezTo>
                <a:cubicBezTo>
                  <a:pt x="3586340" y="586874"/>
                  <a:pt x="3548187" y="828059"/>
                  <a:pt x="3556107" y="930217"/>
                </a:cubicBezTo>
                <a:cubicBezTo>
                  <a:pt x="3564027" y="1032375"/>
                  <a:pt x="3529081" y="1245012"/>
                  <a:pt x="3556107" y="1548471"/>
                </a:cubicBezTo>
                <a:cubicBezTo>
                  <a:pt x="3583133" y="1851930"/>
                  <a:pt x="3516868" y="1934922"/>
                  <a:pt x="3556107" y="2166726"/>
                </a:cubicBezTo>
                <a:cubicBezTo>
                  <a:pt x="3595346" y="2398531"/>
                  <a:pt x="3532017" y="2642141"/>
                  <a:pt x="3556107" y="2836028"/>
                </a:cubicBezTo>
                <a:cubicBezTo>
                  <a:pt x="3580197" y="3029915"/>
                  <a:pt x="3550869" y="3110125"/>
                  <a:pt x="3556107" y="3250088"/>
                </a:cubicBezTo>
                <a:cubicBezTo>
                  <a:pt x="3561345" y="3390051"/>
                  <a:pt x="3533832" y="3574062"/>
                  <a:pt x="3556107" y="3715197"/>
                </a:cubicBezTo>
                <a:cubicBezTo>
                  <a:pt x="3578382" y="3856332"/>
                  <a:pt x="3548079" y="4048318"/>
                  <a:pt x="3556107" y="4180306"/>
                </a:cubicBezTo>
                <a:cubicBezTo>
                  <a:pt x="3564135" y="4312294"/>
                  <a:pt x="3519981" y="4701524"/>
                  <a:pt x="3556107" y="5104851"/>
                </a:cubicBezTo>
                <a:lnTo>
                  <a:pt x="3556107" y="5104851"/>
                </a:lnTo>
                <a:cubicBezTo>
                  <a:pt x="3314738" y="5168815"/>
                  <a:pt x="3188733" y="5080638"/>
                  <a:pt x="2998984" y="5104851"/>
                </a:cubicBezTo>
                <a:cubicBezTo>
                  <a:pt x="2809235" y="5129064"/>
                  <a:pt x="2568490" y="5073560"/>
                  <a:pt x="2335177" y="5104851"/>
                </a:cubicBezTo>
                <a:cubicBezTo>
                  <a:pt x="2101864" y="5136142"/>
                  <a:pt x="1909136" y="5087061"/>
                  <a:pt x="1671370" y="5104851"/>
                </a:cubicBezTo>
                <a:cubicBezTo>
                  <a:pt x="1433604" y="5122641"/>
                  <a:pt x="1216363" y="5072864"/>
                  <a:pt x="1007564" y="5104851"/>
                </a:cubicBezTo>
                <a:cubicBezTo>
                  <a:pt x="798765" y="5136838"/>
                  <a:pt x="233986" y="5021436"/>
                  <a:pt x="0" y="5104851"/>
                </a:cubicBezTo>
                <a:lnTo>
                  <a:pt x="0" y="5104851"/>
                </a:lnTo>
                <a:cubicBezTo>
                  <a:pt x="-21074" y="4942013"/>
                  <a:pt x="8603" y="4782564"/>
                  <a:pt x="0" y="4690791"/>
                </a:cubicBezTo>
                <a:cubicBezTo>
                  <a:pt x="-8603" y="4599018"/>
                  <a:pt x="32464" y="4262130"/>
                  <a:pt x="0" y="4123585"/>
                </a:cubicBezTo>
                <a:cubicBezTo>
                  <a:pt x="-32464" y="3985040"/>
                  <a:pt x="36847" y="3795934"/>
                  <a:pt x="0" y="3709525"/>
                </a:cubicBezTo>
                <a:cubicBezTo>
                  <a:pt x="-36847" y="3623116"/>
                  <a:pt x="62287" y="3332532"/>
                  <a:pt x="0" y="3142319"/>
                </a:cubicBezTo>
                <a:cubicBezTo>
                  <a:pt x="-62287" y="2952106"/>
                  <a:pt x="59494" y="2854079"/>
                  <a:pt x="0" y="2575114"/>
                </a:cubicBezTo>
                <a:cubicBezTo>
                  <a:pt x="-59494" y="2296149"/>
                  <a:pt x="12049" y="2277201"/>
                  <a:pt x="0" y="2110005"/>
                </a:cubicBezTo>
                <a:cubicBezTo>
                  <a:pt x="-12049" y="1942809"/>
                  <a:pt x="55061" y="1756391"/>
                  <a:pt x="0" y="1491751"/>
                </a:cubicBezTo>
                <a:cubicBezTo>
                  <a:pt x="-55061" y="1227111"/>
                  <a:pt x="14009" y="1186879"/>
                  <a:pt x="0" y="1026642"/>
                </a:cubicBezTo>
                <a:cubicBezTo>
                  <a:pt x="-14009" y="866405"/>
                  <a:pt x="7183" y="714608"/>
                  <a:pt x="0" y="612582"/>
                </a:cubicBezTo>
                <a:cubicBezTo>
                  <a:pt x="-7183" y="510556"/>
                  <a:pt x="27489" y="251829"/>
                  <a:pt x="0" y="0"/>
                </a:cubicBezTo>
                <a:close/>
              </a:path>
              <a:path w="3556107" h="5104851" stroke="0" extrusionOk="0">
                <a:moveTo>
                  <a:pt x="0" y="0"/>
                </a:moveTo>
                <a:lnTo>
                  <a:pt x="0" y="0"/>
                </a:lnTo>
                <a:cubicBezTo>
                  <a:pt x="137452" y="-53846"/>
                  <a:pt x="481016" y="22967"/>
                  <a:pt x="628246" y="0"/>
                </a:cubicBezTo>
                <a:cubicBezTo>
                  <a:pt x="775476" y="-22967"/>
                  <a:pt x="1022699" y="53526"/>
                  <a:pt x="1220930" y="0"/>
                </a:cubicBezTo>
                <a:cubicBezTo>
                  <a:pt x="1419161" y="-53526"/>
                  <a:pt x="1601325" y="69906"/>
                  <a:pt x="1813615" y="0"/>
                </a:cubicBezTo>
                <a:cubicBezTo>
                  <a:pt x="2025905" y="-69906"/>
                  <a:pt x="2146808" y="42595"/>
                  <a:pt x="2406299" y="0"/>
                </a:cubicBezTo>
                <a:cubicBezTo>
                  <a:pt x="2665790" y="-42595"/>
                  <a:pt x="3153423" y="113890"/>
                  <a:pt x="3556107" y="0"/>
                </a:cubicBezTo>
                <a:lnTo>
                  <a:pt x="3556107" y="0"/>
                </a:lnTo>
                <a:cubicBezTo>
                  <a:pt x="3582592" y="124150"/>
                  <a:pt x="3513263" y="286789"/>
                  <a:pt x="3556107" y="465109"/>
                </a:cubicBezTo>
                <a:cubicBezTo>
                  <a:pt x="3598951" y="643429"/>
                  <a:pt x="3549691" y="860551"/>
                  <a:pt x="3556107" y="1032314"/>
                </a:cubicBezTo>
                <a:cubicBezTo>
                  <a:pt x="3562523" y="1204077"/>
                  <a:pt x="3523622" y="1314810"/>
                  <a:pt x="3556107" y="1497423"/>
                </a:cubicBezTo>
                <a:cubicBezTo>
                  <a:pt x="3588592" y="1680036"/>
                  <a:pt x="3507086" y="1870945"/>
                  <a:pt x="3556107" y="2013580"/>
                </a:cubicBezTo>
                <a:cubicBezTo>
                  <a:pt x="3605128" y="2156215"/>
                  <a:pt x="3510499" y="2351041"/>
                  <a:pt x="3556107" y="2529737"/>
                </a:cubicBezTo>
                <a:cubicBezTo>
                  <a:pt x="3601715" y="2708433"/>
                  <a:pt x="3523025" y="2964190"/>
                  <a:pt x="3556107" y="3147991"/>
                </a:cubicBezTo>
                <a:cubicBezTo>
                  <a:pt x="3589189" y="3331792"/>
                  <a:pt x="3529733" y="3443676"/>
                  <a:pt x="3556107" y="3562052"/>
                </a:cubicBezTo>
                <a:cubicBezTo>
                  <a:pt x="3582481" y="3680428"/>
                  <a:pt x="3497551" y="3951832"/>
                  <a:pt x="3556107" y="4129257"/>
                </a:cubicBezTo>
                <a:cubicBezTo>
                  <a:pt x="3614663" y="4306682"/>
                  <a:pt x="3516996" y="4407945"/>
                  <a:pt x="3556107" y="4543317"/>
                </a:cubicBezTo>
                <a:cubicBezTo>
                  <a:pt x="3595218" y="4678689"/>
                  <a:pt x="3496805" y="4909204"/>
                  <a:pt x="3556107" y="5104851"/>
                </a:cubicBezTo>
                <a:lnTo>
                  <a:pt x="3556107" y="5104851"/>
                </a:lnTo>
                <a:cubicBezTo>
                  <a:pt x="3417508" y="5132464"/>
                  <a:pt x="3246169" y="5068852"/>
                  <a:pt x="3070106" y="5104851"/>
                </a:cubicBezTo>
                <a:cubicBezTo>
                  <a:pt x="2894043" y="5140850"/>
                  <a:pt x="2768509" y="5055231"/>
                  <a:pt x="2584104" y="5104851"/>
                </a:cubicBezTo>
                <a:cubicBezTo>
                  <a:pt x="2399699" y="5154471"/>
                  <a:pt x="2255631" y="5095323"/>
                  <a:pt x="1991420" y="5104851"/>
                </a:cubicBezTo>
                <a:cubicBezTo>
                  <a:pt x="1727209" y="5114379"/>
                  <a:pt x="1654471" y="5093078"/>
                  <a:pt x="1505419" y="5104851"/>
                </a:cubicBezTo>
                <a:cubicBezTo>
                  <a:pt x="1356367" y="5116624"/>
                  <a:pt x="1085698" y="5028402"/>
                  <a:pt x="841612" y="5104851"/>
                </a:cubicBezTo>
                <a:cubicBezTo>
                  <a:pt x="597526" y="5181300"/>
                  <a:pt x="241719" y="5056073"/>
                  <a:pt x="0" y="5104851"/>
                </a:cubicBezTo>
                <a:lnTo>
                  <a:pt x="0" y="5104851"/>
                </a:lnTo>
                <a:cubicBezTo>
                  <a:pt x="-53922" y="4989835"/>
                  <a:pt x="67693" y="4736473"/>
                  <a:pt x="0" y="4537645"/>
                </a:cubicBezTo>
                <a:cubicBezTo>
                  <a:pt x="-67693" y="4338817"/>
                  <a:pt x="43666" y="4188905"/>
                  <a:pt x="0" y="4021488"/>
                </a:cubicBezTo>
                <a:cubicBezTo>
                  <a:pt x="-43666" y="3854071"/>
                  <a:pt x="27018" y="3799984"/>
                  <a:pt x="0" y="3607428"/>
                </a:cubicBezTo>
                <a:cubicBezTo>
                  <a:pt x="-27018" y="3414872"/>
                  <a:pt x="25577" y="3171297"/>
                  <a:pt x="0" y="3040222"/>
                </a:cubicBezTo>
                <a:cubicBezTo>
                  <a:pt x="-25577" y="2909147"/>
                  <a:pt x="29313" y="2573856"/>
                  <a:pt x="0" y="2370920"/>
                </a:cubicBezTo>
                <a:cubicBezTo>
                  <a:pt x="-29313" y="2167984"/>
                  <a:pt x="11268" y="2085500"/>
                  <a:pt x="0" y="1905811"/>
                </a:cubicBezTo>
                <a:cubicBezTo>
                  <a:pt x="-11268" y="1726122"/>
                  <a:pt x="52456" y="1538262"/>
                  <a:pt x="0" y="1389654"/>
                </a:cubicBezTo>
                <a:cubicBezTo>
                  <a:pt x="-52456" y="1241046"/>
                  <a:pt x="3266" y="983855"/>
                  <a:pt x="0" y="873497"/>
                </a:cubicBezTo>
                <a:cubicBezTo>
                  <a:pt x="-3266" y="763139"/>
                  <a:pt x="6719" y="415199"/>
                  <a:pt x="0" y="0"/>
                </a:cubicBezTo>
                <a:close/>
              </a:path>
            </a:pathLst>
          </a:custGeom>
          <a:solidFill>
            <a:schemeClr val="bg1">
              <a:lumMod val="95000"/>
            </a:schemeClr>
          </a:solidFill>
          <a:ln w="19050">
            <a:solidFill>
              <a:schemeClr val="bg1">
                <a:lumMod val="65000"/>
              </a:schemeClr>
            </a:solidFill>
            <a:extLst>
              <a:ext uri="{C807C97D-BFC1-408E-A445-0C87EB9F89A2}">
                <ask:lineSketchStyleProps xmlns:ask="http://schemas.microsoft.com/office/drawing/2018/sketchyshapes" sd="3065769187">
                  <a:prstGeom prst="roundRect">
                    <a:avLst>
                      <a:gd name="adj" fmla="val 0"/>
                    </a:avLst>
                  </a:prstGeom>
                  <ask:type>
                    <ask:lineSketchScribble/>
                  </ask:type>
                </ask:lineSketchStyleProps>
              </a:ext>
            </a:extLst>
          </a:ln>
        </p:spPr>
        <p:txBody>
          <a:bodyPr wrap="square" anchor="ctr" anchorCtr="0">
            <a:noAutofit/>
          </a:bodyPr>
          <a:lstStyle/>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Sport</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Dance</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b="1" i="0" u="none" strike="noStrike" kern="1200" cap="none" spc="0" normalizeH="0" baseline="0" noProof="0" dirty="0">
                <a:ln>
                  <a:noFill/>
                </a:ln>
                <a:solidFill>
                  <a:prstClr val="black"/>
                </a:solidFill>
                <a:effectLst/>
                <a:highlight>
                  <a:srgbClr val="93DDDE"/>
                </a:highlight>
                <a:uLnTx/>
                <a:uFillTx/>
                <a:latin typeface="Open Sans" panose="020B0606030504020204" pitchFamily="34" charset="0"/>
                <a:ea typeface="Open Sans" panose="020B0606030504020204" pitchFamily="34" charset="0"/>
                <a:cs typeface="Open Sans" panose="020B0606030504020204" pitchFamily="34" charset="0"/>
              </a:rPr>
              <a:t>Music</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b="1" i="0" u="none" strike="noStrike" kern="1200" cap="none" spc="0" normalizeH="0" baseline="0" noProof="0" dirty="0">
                <a:ln>
                  <a:noFill/>
                </a:ln>
                <a:solidFill>
                  <a:prstClr val="black"/>
                </a:solidFill>
                <a:effectLst/>
                <a:highlight>
                  <a:srgbClr val="93DDDE"/>
                </a:highlight>
                <a:uLnTx/>
                <a:uFillTx/>
                <a:latin typeface="Open Sans" panose="020B0606030504020204" pitchFamily="34" charset="0"/>
                <a:ea typeface="Open Sans" panose="020B0606030504020204" pitchFamily="34" charset="0"/>
                <a:cs typeface="Open Sans" panose="020B0606030504020204" pitchFamily="34" charset="0"/>
              </a:rPr>
              <a:t>Drama</a:t>
            </a:r>
            <a:r>
              <a:rPr kumimoji="0" lang="en-GB" sz="2200" i="0" u="none" strike="noStrike" kern="1200" cap="none" spc="0" normalizeH="0" baseline="0" noProof="0" dirty="0">
                <a:ln>
                  <a:noFill/>
                </a:ln>
                <a:solidFill>
                  <a:prstClr val="black"/>
                </a:solidFill>
                <a:effectLst/>
                <a:highlight>
                  <a:srgbClr val="93DDDE"/>
                </a:highlight>
                <a:uLnTx/>
                <a:uFillTx/>
                <a:latin typeface="Open Sans" panose="020B0606030504020204" pitchFamily="34" charset="0"/>
                <a:ea typeface="Open Sans" panose="020B0606030504020204" pitchFamily="34" charset="0"/>
                <a:cs typeface="Open Sans" panose="020B0606030504020204" pitchFamily="34" charset="0"/>
              </a:rPr>
              <a:t> </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Health and social care</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Business studies</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Psychology</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Design technology</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IT</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Media studies </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Graphic design </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Fine art </a:t>
            </a:r>
          </a:p>
        </p:txBody>
      </p:sp>
      <p:sp>
        <p:nvSpPr>
          <p:cNvPr id="9" name="TextBox 8">
            <a:extLst>
              <a:ext uri="{FF2B5EF4-FFF2-40B4-BE49-F238E27FC236}">
                <a16:creationId xmlns:a16="http://schemas.microsoft.com/office/drawing/2014/main" id="{9F9F0877-3166-2B82-0D4A-CF3AA92CD415}"/>
              </a:ext>
            </a:extLst>
          </p:cNvPr>
          <p:cNvSpPr txBox="1"/>
          <p:nvPr/>
        </p:nvSpPr>
        <p:spPr>
          <a:xfrm>
            <a:off x="277792" y="4647270"/>
            <a:ext cx="7717346" cy="1112914"/>
          </a:xfrm>
          <a:prstGeom prst="roundRect">
            <a:avLst/>
          </a:prstGeom>
          <a:solidFill>
            <a:srgbClr val="93DDDE"/>
          </a:solidFill>
          <a:ln w="19050">
            <a:solidFill>
              <a:schemeClr val="accent2">
                <a:lumMod val="75000"/>
              </a:schemeClr>
            </a:solidFill>
          </a:ln>
        </p:spPr>
        <p:txBody>
          <a:bodyPr wrap="square" anchor="ctr" anchorCtr="0">
            <a:noAutofit/>
          </a:bodyPr>
          <a:lstStyle/>
          <a:p>
            <a:pPr marL="457200" lvl="0" indent="-457200">
              <a:lnSpc>
                <a:spcPct val="150000"/>
              </a:lnSpc>
              <a:spcAft>
                <a:spcPts val="800"/>
              </a:spcAft>
              <a:buFont typeface="+mj-lt"/>
              <a:buAutoNum type="arabicPeriod"/>
              <a:defRPr/>
            </a:pP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Why is it important to consider </a:t>
            </a:r>
            <a:r>
              <a:rPr lang="en-GB" sz="2200" b="1" dirty="0">
                <a:solidFill>
                  <a:prstClr val="black"/>
                </a:solidFill>
                <a:latin typeface="Open Sans" panose="020B0606030504020204" pitchFamily="34" charset="0"/>
                <a:ea typeface="Open Sans" panose="020B0606030504020204" pitchFamily="34" charset="0"/>
                <a:cs typeface="Open Sans" panose="020B0606030504020204" pitchFamily="34" charset="0"/>
              </a:rPr>
              <a:t>‘reserve’ subjects </a:t>
            </a: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alongside your main subject choices? </a:t>
            </a:r>
            <a:endPar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a:extLst>
              <a:ext uri="{FF2B5EF4-FFF2-40B4-BE49-F238E27FC236}">
                <a16:creationId xmlns:a16="http://schemas.microsoft.com/office/drawing/2014/main" id="{46DDB32A-B224-16A1-1DFA-FD496DC3A79E}"/>
              </a:ext>
            </a:extLst>
          </p:cNvPr>
          <p:cNvSpPr txBox="1"/>
          <p:nvPr/>
        </p:nvSpPr>
        <p:spPr>
          <a:xfrm>
            <a:off x="277792" y="2375631"/>
            <a:ext cx="7717346" cy="2079138"/>
          </a:xfrm>
          <a:prstGeom prst="roundRect">
            <a:avLst/>
          </a:prstGeom>
          <a:solidFill>
            <a:srgbClr val="C9F0EF"/>
          </a:solidFill>
          <a:ln w="19050">
            <a:solidFill>
              <a:schemeClr val="accent2">
                <a:lumMod val="75000"/>
              </a:schemeClr>
            </a:solidFill>
          </a:ln>
        </p:spPr>
        <p:txBody>
          <a:bodyPr wrap="square" anchor="ctr" anchorCtr="0">
            <a:noAutofit/>
          </a:bodyPr>
          <a:lstStyle/>
          <a:p>
            <a:pPr lvl="0" algn="ctr">
              <a:lnSpc>
                <a:spcPct val="150000"/>
              </a:lnSpc>
              <a:spcAft>
                <a:spcPts val="800"/>
              </a:spcAft>
              <a:defRPr/>
            </a:pP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Later, Ryan finds out that they clash in the school timetable, and he can only study one of them, alongside a different subject. Ryan then decides on </a:t>
            </a:r>
            <a:r>
              <a:rPr lang="en-GB" sz="2200" b="1" dirty="0">
                <a:solidFill>
                  <a:prstClr val="black"/>
                </a:solidFill>
                <a:latin typeface="Open Sans" panose="020B0606030504020204" pitchFamily="34" charset="0"/>
                <a:ea typeface="Open Sans" panose="020B0606030504020204" pitchFamily="34" charset="0"/>
                <a:cs typeface="Open Sans" panose="020B0606030504020204" pitchFamily="34" charset="0"/>
              </a:rPr>
              <a:t>drama</a:t>
            </a: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 and </a:t>
            </a:r>
            <a:r>
              <a:rPr lang="en-GB" sz="2200" b="1" dirty="0">
                <a:solidFill>
                  <a:prstClr val="black"/>
                </a:solidFill>
                <a:latin typeface="Open Sans" panose="020B0606030504020204" pitchFamily="34" charset="0"/>
                <a:ea typeface="Open Sans" panose="020B0606030504020204" pitchFamily="34" charset="0"/>
                <a:cs typeface="Open Sans" panose="020B0606030504020204" pitchFamily="34" charset="0"/>
              </a:rPr>
              <a:t>media studies </a:t>
            </a: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as his final choices.</a:t>
            </a:r>
            <a:endParaRPr lang="en-GB" sz="2200" b="1" dirty="0">
              <a:solidFill>
                <a:prstClr val="black"/>
              </a:solidFill>
              <a:latin typeface="Open Sans" panose="020B0606030504020204" pitchFamily="34" charset="0"/>
              <a:ea typeface="Open Sans" panose="020B0606030504020204" pitchFamily="34" charset="0"/>
              <a:cs typeface="Open Sans" panose="020B0606030504020204" pitchFamily="34" charset="0"/>
            </a:endParaRPr>
          </a:p>
        </p:txBody>
      </p:sp>
      <p:sp>
        <p:nvSpPr>
          <p:cNvPr id="10" name="TextBox 9">
            <a:extLst>
              <a:ext uri="{FF2B5EF4-FFF2-40B4-BE49-F238E27FC236}">
                <a16:creationId xmlns:a16="http://schemas.microsoft.com/office/drawing/2014/main" id="{25559DB9-3D9F-57D3-E519-EEE94358241B}"/>
              </a:ext>
            </a:extLst>
          </p:cNvPr>
          <p:cNvSpPr txBox="1"/>
          <p:nvPr/>
        </p:nvSpPr>
        <p:spPr>
          <a:xfrm>
            <a:off x="8334654" y="788670"/>
            <a:ext cx="3556107" cy="5104851"/>
          </a:xfrm>
          <a:custGeom>
            <a:avLst/>
            <a:gdLst>
              <a:gd name="csX0" fmla="*/ 0 w 3556107"/>
              <a:gd name="csY0" fmla="*/ 0 h 5104851"/>
              <a:gd name="csX1" fmla="*/ 0 w 3556107"/>
              <a:gd name="csY1" fmla="*/ 0 h 5104851"/>
              <a:gd name="csX2" fmla="*/ 592685 w 3556107"/>
              <a:gd name="csY2" fmla="*/ 0 h 5104851"/>
              <a:gd name="csX3" fmla="*/ 1185369 w 3556107"/>
              <a:gd name="csY3" fmla="*/ 0 h 5104851"/>
              <a:gd name="csX4" fmla="*/ 1742492 w 3556107"/>
              <a:gd name="csY4" fmla="*/ 0 h 5104851"/>
              <a:gd name="csX5" fmla="*/ 2406299 w 3556107"/>
              <a:gd name="csY5" fmla="*/ 0 h 5104851"/>
              <a:gd name="csX6" fmla="*/ 2963422 w 3556107"/>
              <a:gd name="csY6" fmla="*/ 0 h 5104851"/>
              <a:gd name="csX7" fmla="*/ 3556107 w 3556107"/>
              <a:gd name="csY7" fmla="*/ 0 h 5104851"/>
              <a:gd name="csX8" fmla="*/ 3556107 w 3556107"/>
              <a:gd name="csY8" fmla="*/ 0 h 5104851"/>
              <a:gd name="csX9" fmla="*/ 3556107 w 3556107"/>
              <a:gd name="csY9" fmla="*/ 465109 h 5104851"/>
              <a:gd name="csX10" fmla="*/ 3556107 w 3556107"/>
              <a:gd name="csY10" fmla="*/ 930217 h 5104851"/>
              <a:gd name="csX11" fmla="*/ 3556107 w 3556107"/>
              <a:gd name="csY11" fmla="*/ 1548471 h 5104851"/>
              <a:gd name="csX12" fmla="*/ 3556107 w 3556107"/>
              <a:gd name="csY12" fmla="*/ 2166726 h 5104851"/>
              <a:gd name="csX13" fmla="*/ 3556107 w 3556107"/>
              <a:gd name="csY13" fmla="*/ 2836028 h 5104851"/>
              <a:gd name="csX14" fmla="*/ 3556107 w 3556107"/>
              <a:gd name="csY14" fmla="*/ 3250088 h 5104851"/>
              <a:gd name="csX15" fmla="*/ 3556107 w 3556107"/>
              <a:gd name="csY15" fmla="*/ 3715197 h 5104851"/>
              <a:gd name="csX16" fmla="*/ 3556107 w 3556107"/>
              <a:gd name="csY16" fmla="*/ 4180306 h 5104851"/>
              <a:gd name="csX17" fmla="*/ 3556107 w 3556107"/>
              <a:gd name="csY17" fmla="*/ 5104851 h 5104851"/>
              <a:gd name="csX18" fmla="*/ 3556107 w 3556107"/>
              <a:gd name="csY18" fmla="*/ 5104851 h 5104851"/>
              <a:gd name="csX19" fmla="*/ 2998984 w 3556107"/>
              <a:gd name="csY19" fmla="*/ 5104851 h 5104851"/>
              <a:gd name="csX20" fmla="*/ 2335177 w 3556107"/>
              <a:gd name="csY20" fmla="*/ 5104851 h 5104851"/>
              <a:gd name="csX21" fmla="*/ 1671370 w 3556107"/>
              <a:gd name="csY21" fmla="*/ 5104851 h 5104851"/>
              <a:gd name="csX22" fmla="*/ 1007564 w 3556107"/>
              <a:gd name="csY22" fmla="*/ 5104851 h 5104851"/>
              <a:gd name="csX23" fmla="*/ 0 w 3556107"/>
              <a:gd name="csY23" fmla="*/ 5104851 h 5104851"/>
              <a:gd name="csX24" fmla="*/ 0 w 3556107"/>
              <a:gd name="csY24" fmla="*/ 5104851 h 5104851"/>
              <a:gd name="csX25" fmla="*/ 0 w 3556107"/>
              <a:gd name="csY25" fmla="*/ 4690791 h 5104851"/>
              <a:gd name="csX26" fmla="*/ 0 w 3556107"/>
              <a:gd name="csY26" fmla="*/ 4123585 h 5104851"/>
              <a:gd name="csX27" fmla="*/ 0 w 3556107"/>
              <a:gd name="csY27" fmla="*/ 3709525 h 5104851"/>
              <a:gd name="csX28" fmla="*/ 0 w 3556107"/>
              <a:gd name="csY28" fmla="*/ 3142319 h 5104851"/>
              <a:gd name="csX29" fmla="*/ 0 w 3556107"/>
              <a:gd name="csY29" fmla="*/ 2575114 h 5104851"/>
              <a:gd name="csX30" fmla="*/ 0 w 3556107"/>
              <a:gd name="csY30" fmla="*/ 2110005 h 5104851"/>
              <a:gd name="csX31" fmla="*/ 0 w 3556107"/>
              <a:gd name="csY31" fmla="*/ 1491751 h 5104851"/>
              <a:gd name="csX32" fmla="*/ 0 w 3556107"/>
              <a:gd name="csY32" fmla="*/ 1026642 h 5104851"/>
              <a:gd name="csX33" fmla="*/ 0 w 3556107"/>
              <a:gd name="csY33" fmla="*/ 612582 h 5104851"/>
              <a:gd name="csX34" fmla="*/ 0 w 3556107"/>
              <a:gd name="csY34" fmla="*/ 0 h 510485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Lst>
            <a:rect l="l" t="t" r="r" b="b"/>
            <a:pathLst>
              <a:path w="3556107" h="5104851" fill="none" extrusionOk="0">
                <a:moveTo>
                  <a:pt x="0" y="0"/>
                </a:moveTo>
                <a:lnTo>
                  <a:pt x="0" y="0"/>
                </a:lnTo>
                <a:cubicBezTo>
                  <a:pt x="232942" y="-41864"/>
                  <a:pt x="409251" y="60786"/>
                  <a:pt x="592685" y="0"/>
                </a:cubicBezTo>
                <a:cubicBezTo>
                  <a:pt x="776120" y="-60786"/>
                  <a:pt x="1055851" y="11874"/>
                  <a:pt x="1185369" y="0"/>
                </a:cubicBezTo>
                <a:cubicBezTo>
                  <a:pt x="1314887" y="-11874"/>
                  <a:pt x="1472259" y="44371"/>
                  <a:pt x="1742492" y="0"/>
                </a:cubicBezTo>
                <a:cubicBezTo>
                  <a:pt x="2012725" y="-44371"/>
                  <a:pt x="2156527" y="27724"/>
                  <a:pt x="2406299" y="0"/>
                </a:cubicBezTo>
                <a:cubicBezTo>
                  <a:pt x="2656071" y="-27724"/>
                  <a:pt x="2686079" y="34254"/>
                  <a:pt x="2963422" y="0"/>
                </a:cubicBezTo>
                <a:cubicBezTo>
                  <a:pt x="3240765" y="-34254"/>
                  <a:pt x="3401805" y="35823"/>
                  <a:pt x="3556107" y="0"/>
                </a:cubicBezTo>
                <a:lnTo>
                  <a:pt x="3556107" y="0"/>
                </a:lnTo>
                <a:cubicBezTo>
                  <a:pt x="3611403" y="213408"/>
                  <a:pt x="3525874" y="343344"/>
                  <a:pt x="3556107" y="465109"/>
                </a:cubicBezTo>
                <a:cubicBezTo>
                  <a:pt x="3586340" y="586874"/>
                  <a:pt x="3548187" y="828059"/>
                  <a:pt x="3556107" y="930217"/>
                </a:cubicBezTo>
                <a:cubicBezTo>
                  <a:pt x="3564027" y="1032375"/>
                  <a:pt x="3529081" y="1245012"/>
                  <a:pt x="3556107" y="1548471"/>
                </a:cubicBezTo>
                <a:cubicBezTo>
                  <a:pt x="3583133" y="1851930"/>
                  <a:pt x="3516868" y="1934922"/>
                  <a:pt x="3556107" y="2166726"/>
                </a:cubicBezTo>
                <a:cubicBezTo>
                  <a:pt x="3595346" y="2398531"/>
                  <a:pt x="3532017" y="2642141"/>
                  <a:pt x="3556107" y="2836028"/>
                </a:cubicBezTo>
                <a:cubicBezTo>
                  <a:pt x="3580197" y="3029915"/>
                  <a:pt x="3550869" y="3110125"/>
                  <a:pt x="3556107" y="3250088"/>
                </a:cubicBezTo>
                <a:cubicBezTo>
                  <a:pt x="3561345" y="3390051"/>
                  <a:pt x="3533832" y="3574062"/>
                  <a:pt x="3556107" y="3715197"/>
                </a:cubicBezTo>
                <a:cubicBezTo>
                  <a:pt x="3578382" y="3856332"/>
                  <a:pt x="3548079" y="4048318"/>
                  <a:pt x="3556107" y="4180306"/>
                </a:cubicBezTo>
                <a:cubicBezTo>
                  <a:pt x="3564135" y="4312294"/>
                  <a:pt x="3519981" y="4701524"/>
                  <a:pt x="3556107" y="5104851"/>
                </a:cubicBezTo>
                <a:lnTo>
                  <a:pt x="3556107" y="5104851"/>
                </a:lnTo>
                <a:cubicBezTo>
                  <a:pt x="3314738" y="5168815"/>
                  <a:pt x="3188733" y="5080638"/>
                  <a:pt x="2998984" y="5104851"/>
                </a:cubicBezTo>
                <a:cubicBezTo>
                  <a:pt x="2809235" y="5129064"/>
                  <a:pt x="2568490" y="5073560"/>
                  <a:pt x="2335177" y="5104851"/>
                </a:cubicBezTo>
                <a:cubicBezTo>
                  <a:pt x="2101864" y="5136142"/>
                  <a:pt x="1909136" y="5087061"/>
                  <a:pt x="1671370" y="5104851"/>
                </a:cubicBezTo>
                <a:cubicBezTo>
                  <a:pt x="1433604" y="5122641"/>
                  <a:pt x="1216363" y="5072864"/>
                  <a:pt x="1007564" y="5104851"/>
                </a:cubicBezTo>
                <a:cubicBezTo>
                  <a:pt x="798765" y="5136838"/>
                  <a:pt x="233986" y="5021436"/>
                  <a:pt x="0" y="5104851"/>
                </a:cubicBezTo>
                <a:lnTo>
                  <a:pt x="0" y="5104851"/>
                </a:lnTo>
                <a:cubicBezTo>
                  <a:pt x="-21074" y="4942013"/>
                  <a:pt x="8603" y="4782564"/>
                  <a:pt x="0" y="4690791"/>
                </a:cubicBezTo>
                <a:cubicBezTo>
                  <a:pt x="-8603" y="4599018"/>
                  <a:pt x="32464" y="4262130"/>
                  <a:pt x="0" y="4123585"/>
                </a:cubicBezTo>
                <a:cubicBezTo>
                  <a:pt x="-32464" y="3985040"/>
                  <a:pt x="36847" y="3795934"/>
                  <a:pt x="0" y="3709525"/>
                </a:cubicBezTo>
                <a:cubicBezTo>
                  <a:pt x="-36847" y="3623116"/>
                  <a:pt x="62287" y="3332532"/>
                  <a:pt x="0" y="3142319"/>
                </a:cubicBezTo>
                <a:cubicBezTo>
                  <a:pt x="-62287" y="2952106"/>
                  <a:pt x="59494" y="2854079"/>
                  <a:pt x="0" y="2575114"/>
                </a:cubicBezTo>
                <a:cubicBezTo>
                  <a:pt x="-59494" y="2296149"/>
                  <a:pt x="12049" y="2277201"/>
                  <a:pt x="0" y="2110005"/>
                </a:cubicBezTo>
                <a:cubicBezTo>
                  <a:pt x="-12049" y="1942809"/>
                  <a:pt x="55061" y="1756391"/>
                  <a:pt x="0" y="1491751"/>
                </a:cubicBezTo>
                <a:cubicBezTo>
                  <a:pt x="-55061" y="1227111"/>
                  <a:pt x="14009" y="1186879"/>
                  <a:pt x="0" y="1026642"/>
                </a:cubicBezTo>
                <a:cubicBezTo>
                  <a:pt x="-14009" y="866405"/>
                  <a:pt x="7183" y="714608"/>
                  <a:pt x="0" y="612582"/>
                </a:cubicBezTo>
                <a:cubicBezTo>
                  <a:pt x="-7183" y="510556"/>
                  <a:pt x="27489" y="251829"/>
                  <a:pt x="0" y="0"/>
                </a:cubicBezTo>
                <a:close/>
              </a:path>
              <a:path w="3556107" h="5104851" stroke="0" extrusionOk="0">
                <a:moveTo>
                  <a:pt x="0" y="0"/>
                </a:moveTo>
                <a:lnTo>
                  <a:pt x="0" y="0"/>
                </a:lnTo>
                <a:cubicBezTo>
                  <a:pt x="137452" y="-53846"/>
                  <a:pt x="481016" y="22967"/>
                  <a:pt x="628246" y="0"/>
                </a:cubicBezTo>
                <a:cubicBezTo>
                  <a:pt x="775476" y="-22967"/>
                  <a:pt x="1022699" y="53526"/>
                  <a:pt x="1220930" y="0"/>
                </a:cubicBezTo>
                <a:cubicBezTo>
                  <a:pt x="1419161" y="-53526"/>
                  <a:pt x="1601325" y="69906"/>
                  <a:pt x="1813615" y="0"/>
                </a:cubicBezTo>
                <a:cubicBezTo>
                  <a:pt x="2025905" y="-69906"/>
                  <a:pt x="2146808" y="42595"/>
                  <a:pt x="2406299" y="0"/>
                </a:cubicBezTo>
                <a:cubicBezTo>
                  <a:pt x="2665790" y="-42595"/>
                  <a:pt x="3153423" y="113890"/>
                  <a:pt x="3556107" y="0"/>
                </a:cubicBezTo>
                <a:lnTo>
                  <a:pt x="3556107" y="0"/>
                </a:lnTo>
                <a:cubicBezTo>
                  <a:pt x="3582592" y="124150"/>
                  <a:pt x="3513263" y="286789"/>
                  <a:pt x="3556107" y="465109"/>
                </a:cubicBezTo>
                <a:cubicBezTo>
                  <a:pt x="3598951" y="643429"/>
                  <a:pt x="3549691" y="860551"/>
                  <a:pt x="3556107" y="1032314"/>
                </a:cubicBezTo>
                <a:cubicBezTo>
                  <a:pt x="3562523" y="1204077"/>
                  <a:pt x="3523622" y="1314810"/>
                  <a:pt x="3556107" y="1497423"/>
                </a:cubicBezTo>
                <a:cubicBezTo>
                  <a:pt x="3588592" y="1680036"/>
                  <a:pt x="3507086" y="1870945"/>
                  <a:pt x="3556107" y="2013580"/>
                </a:cubicBezTo>
                <a:cubicBezTo>
                  <a:pt x="3605128" y="2156215"/>
                  <a:pt x="3510499" y="2351041"/>
                  <a:pt x="3556107" y="2529737"/>
                </a:cubicBezTo>
                <a:cubicBezTo>
                  <a:pt x="3601715" y="2708433"/>
                  <a:pt x="3523025" y="2964190"/>
                  <a:pt x="3556107" y="3147991"/>
                </a:cubicBezTo>
                <a:cubicBezTo>
                  <a:pt x="3589189" y="3331792"/>
                  <a:pt x="3529733" y="3443676"/>
                  <a:pt x="3556107" y="3562052"/>
                </a:cubicBezTo>
                <a:cubicBezTo>
                  <a:pt x="3582481" y="3680428"/>
                  <a:pt x="3497551" y="3951832"/>
                  <a:pt x="3556107" y="4129257"/>
                </a:cubicBezTo>
                <a:cubicBezTo>
                  <a:pt x="3614663" y="4306682"/>
                  <a:pt x="3516996" y="4407945"/>
                  <a:pt x="3556107" y="4543317"/>
                </a:cubicBezTo>
                <a:cubicBezTo>
                  <a:pt x="3595218" y="4678689"/>
                  <a:pt x="3496805" y="4909204"/>
                  <a:pt x="3556107" y="5104851"/>
                </a:cubicBezTo>
                <a:lnTo>
                  <a:pt x="3556107" y="5104851"/>
                </a:lnTo>
                <a:cubicBezTo>
                  <a:pt x="3417508" y="5132464"/>
                  <a:pt x="3246169" y="5068852"/>
                  <a:pt x="3070106" y="5104851"/>
                </a:cubicBezTo>
                <a:cubicBezTo>
                  <a:pt x="2894043" y="5140850"/>
                  <a:pt x="2768509" y="5055231"/>
                  <a:pt x="2584104" y="5104851"/>
                </a:cubicBezTo>
                <a:cubicBezTo>
                  <a:pt x="2399699" y="5154471"/>
                  <a:pt x="2255631" y="5095323"/>
                  <a:pt x="1991420" y="5104851"/>
                </a:cubicBezTo>
                <a:cubicBezTo>
                  <a:pt x="1727209" y="5114379"/>
                  <a:pt x="1654471" y="5093078"/>
                  <a:pt x="1505419" y="5104851"/>
                </a:cubicBezTo>
                <a:cubicBezTo>
                  <a:pt x="1356367" y="5116624"/>
                  <a:pt x="1085698" y="5028402"/>
                  <a:pt x="841612" y="5104851"/>
                </a:cubicBezTo>
                <a:cubicBezTo>
                  <a:pt x="597526" y="5181300"/>
                  <a:pt x="241719" y="5056073"/>
                  <a:pt x="0" y="5104851"/>
                </a:cubicBezTo>
                <a:lnTo>
                  <a:pt x="0" y="5104851"/>
                </a:lnTo>
                <a:cubicBezTo>
                  <a:pt x="-53922" y="4989835"/>
                  <a:pt x="67693" y="4736473"/>
                  <a:pt x="0" y="4537645"/>
                </a:cubicBezTo>
                <a:cubicBezTo>
                  <a:pt x="-67693" y="4338817"/>
                  <a:pt x="43666" y="4188905"/>
                  <a:pt x="0" y="4021488"/>
                </a:cubicBezTo>
                <a:cubicBezTo>
                  <a:pt x="-43666" y="3854071"/>
                  <a:pt x="27018" y="3799984"/>
                  <a:pt x="0" y="3607428"/>
                </a:cubicBezTo>
                <a:cubicBezTo>
                  <a:pt x="-27018" y="3414872"/>
                  <a:pt x="25577" y="3171297"/>
                  <a:pt x="0" y="3040222"/>
                </a:cubicBezTo>
                <a:cubicBezTo>
                  <a:pt x="-25577" y="2909147"/>
                  <a:pt x="29313" y="2573856"/>
                  <a:pt x="0" y="2370920"/>
                </a:cubicBezTo>
                <a:cubicBezTo>
                  <a:pt x="-29313" y="2167984"/>
                  <a:pt x="11268" y="2085500"/>
                  <a:pt x="0" y="1905811"/>
                </a:cubicBezTo>
                <a:cubicBezTo>
                  <a:pt x="-11268" y="1726122"/>
                  <a:pt x="52456" y="1538262"/>
                  <a:pt x="0" y="1389654"/>
                </a:cubicBezTo>
                <a:cubicBezTo>
                  <a:pt x="-52456" y="1241046"/>
                  <a:pt x="3266" y="983855"/>
                  <a:pt x="0" y="873497"/>
                </a:cubicBezTo>
                <a:cubicBezTo>
                  <a:pt x="-3266" y="763139"/>
                  <a:pt x="6719" y="415199"/>
                  <a:pt x="0" y="0"/>
                </a:cubicBezTo>
                <a:close/>
              </a:path>
            </a:pathLst>
          </a:custGeom>
          <a:solidFill>
            <a:schemeClr val="bg1">
              <a:lumMod val="95000"/>
            </a:schemeClr>
          </a:solidFill>
          <a:ln w="19050">
            <a:solidFill>
              <a:schemeClr val="bg1">
                <a:lumMod val="65000"/>
              </a:schemeClr>
            </a:solidFill>
            <a:extLst>
              <a:ext uri="{C807C97D-BFC1-408E-A445-0C87EB9F89A2}">
                <ask:lineSketchStyleProps xmlns:ask="http://schemas.microsoft.com/office/drawing/2018/sketchyshapes" sd="3065769187">
                  <a:prstGeom prst="roundRect">
                    <a:avLst>
                      <a:gd name="adj" fmla="val 0"/>
                    </a:avLst>
                  </a:prstGeom>
                  <ask:type>
                    <ask:lineSketchScribble/>
                  </ask:type>
                </ask:lineSketchStyleProps>
              </a:ext>
            </a:extLst>
          </a:ln>
        </p:spPr>
        <p:txBody>
          <a:bodyPr wrap="square" anchor="ctr" anchorCtr="0">
            <a:noAutofit/>
          </a:bodyPr>
          <a:lstStyle/>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Sport</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Dance</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sng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Music</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b="1" i="0" u="none" strike="noStrike" kern="1200" cap="none" spc="0" normalizeH="0" baseline="0" noProof="0" dirty="0">
                <a:ln>
                  <a:noFill/>
                </a:ln>
                <a:solidFill>
                  <a:prstClr val="black"/>
                </a:solidFill>
                <a:effectLst/>
                <a:highlight>
                  <a:srgbClr val="93DDDE"/>
                </a:highlight>
                <a:uLnTx/>
                <a:uFillTx/>
                <a:latin typeface="Open Sans" panose="020B0606030504020204" pitchFamily="34" charset="0"/>
                <a:ea typeface="Open Sans" panose="020B0606030504020204" pitchFamily="34" charset="0"/>
                <a:cs typeface="Open Sans" panose="020B0606030504020204" pitchFamily="34" charset="0"/>
              </a:rPr>
              <a:t>Drama</a:t>
            </a:r>
            <a:r>
              <a:rPr kumimoji="0" lang="en-GB" sz="2200" i="0" u="none" strike="noStrike" kern="1200" cap="none" spc="0" normalizeH="0" baseline="0" noProof="0" dirty="0">
                <a:ln>
                  <a:noFill/>
                </a:ln>
                <a:solidFill>
                  <a:prstClr val="black"/>
                </a:solidFill>
                <a:effectLst/>
                <a:highlight>
                  <a:srgbClr val="93DDDE"/>
                </a:highlight>
                <a:uLnTx/>
                <a:uFillTx/>
                <a:latin typeface="Open Sans" panose="020B0606030504020204" pitchFamily="34" charset="0"/>
                <a:ea typeface="Open Sans" panose="020B0606030504020204" pitchFamily="34" charset="0"/>
                <a:cs typeface="Open Sans" panose="020B0606030504020204" pitchFamily="34" charset="0"/>
              </a:rPr>
              <a:t> </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Health and social care</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Business studies</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Psychology</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Design technology</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IT</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b="1" i="0" u="none" strike="noStrike" kern="1200" cap="none" spc="0" normalizeH="0" baseline="0" noProof="0" dirty="0">
                <a:ln>
                  <a:noFill/>
                </a:ln>
                <a:solidFill>
                  <a:prstClr val="black"/>
                </a:solidFill>
                <a:effectLst/>
                <a:highlight>
                  <a:srgbClr val="93DDDE"/>
                </a:highlight>
                <a:uLnTx/>
                <a:uFillTx/>
                <a:latin typeface="Open Sans" panose="020B0606030504020204" pitchFamily="34" charset="0"/>
                <a:ea typeface="Open Sans" panose="020B0606030504020204" pitchFamily="34" charset="0"/>
                <a:cs typeface="Open Sans" panose="020B0606030504020204" pitchFamily="34" charset="0"/>
              </a:rPr>
              <a:t>Media studies </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Graphic design </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Fine art </a:t>
            </a:r>
          </a:p>
        </p:txBody>
      </p:sp>
    </p:spTree>
    <p:extLst>
      <p:ext uri="{BB962C8B-B14F-4D97-AF65-F5344CB8AC3E}">
        <p14:creationId xmlns:p14="http://schemas.microsoft.com/office/powerpoint/2010/main" val="3917606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6" grpId="0" animBg="1"/>
      <p:bldP spid="1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1419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Making decisions: case study</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7" name="TextBox 6">
            <a:extLst>
              <a:ext uri="{FF2B5EF4-FFF2-40B4-BE49-F238E27FC236}">
                <a16:creationId xmlns:a16="http://schemas.microsoft.com/office/drawing/2014/main" id="{52592905-0A12-1F73-43FE-575FD75D1E2F}"/>
              </a:ext>
            </a:extLst>
          </p:cNvPr>
          <p:cNvSpPr txBox="1"/>
          <p:nvPr/>
        </p:nvSpPr>
        <p:spPr>
          <a:xfrm>
            <a:off x="277792" y="1070216"/>
            <a:ext cx="7717346" cy="1112914"/>
          </a:xfrm>
          <a:prstGeom prst="roundRect">
            <a:avLst/>
          </a:prstGeom>
          <a:solidFill>
            <a:schemeClr val="accent2">
              <a:lumMod val="40000"/>
              <a:lumOff val="60000"/>
            </a:schemeClr>
          </a:solidFill>
          <a:ln w="19050">
            <a:solidFill>
              <a:schemeClr val="accent2">
                <a:lumMod val="75000"/>
              </a:schemeClr>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Ryan decided to choose </a:t>
            </a:r>
            <a:r>
              <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drama</a:t>
            </a: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and </a:t>
            </a:r>
            <a:r>
              <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music</a:t>
            </a: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as his two optional subjects. </a:t>
            </a:r>
            <a:endPar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8" name="TextBox 7">
            <a:extLst>
              <a:ext uri="{FF2B5EF4-FFF2-40B4-BE49-F238E27FC236}">
                <a16:creationId xmlns:a16="http://schemas.microsoft.com/office/drawing/2014/main" id="{EB36733C-9919-53FA-A9AB-1EEFF8BA3E68}"/>
              </a:ext>
            </a:extLst>
          </p:cNvPr>
          <p:cNvSpPr txBox="1"/>
          <p:nvPr/>
        </p:nvSpPr>
        <p:spPr>
          <a:xfrm>
            <a:off x="8334654" y="788670"/>
            <a:ext cx="3556107" cy="5104851"/>
          </a:xfrm>
          <a:custGeom>
            <a:avLst/>
            <a:gdLst>
              <a:gd name="csX0" fmla="*/ 0 w 3556107"/>
              <a:gd name="csY0" fmla="*/ 0 h 5104851"/>
              <a:gd name="csX1" fmla="*/ 0 w 3556107"/>
              <a:gd name="csY1" fmla="*/ 0 h 5104851"/>
              <a:gd name="csX2" fmla="*/ 592685 w 3556107"/>
              <a:gd name="csY2" fmla="*/ 0 h 5104851"/>
              <a:gd name="csX3" fmla="*/ 1185369 w 3556107"/>
              <a:gd name="csY3" fmla="*/ 0 h 5104851"/>
              <a:gd name="csX4" fmla="*/ 1742492 w 3556107"/>
              <a:gd name="csY4" fmla="*/ 0 h 5104851"/>
              <a:gd name="csX5" fmla="*/ 2406299 w 3556107"/>
              <a:gd name="csY5" fmla="*/ 0 h 5104851"/>
              <a:gd name="csX6" fmla="*/ 2963422 w 3556107"/>
              <a:gd name="csY6" fmla="*/ 0 h 5104851"/>
              <a:gd name="csX7" fmla="*/ 3556107 w 3556107"/>
              <a:gd name="csY7" fmla="*/ 0 h 5104851"/>
              <a:gd name="csX8" fmla="*/ 3556107 w 3556107"/>
              <a:gd name="csY8" fmla="*/ 0 h 5104851"/>
              <a:gd name="csX9" fmla="*/ 3556107 w 3556107"/>
              <a:gd name="csY9" fmla="*/ 465109 h 5104851"/>
              <a:gd name="csX10" fmla="*/ 3556107 w 3556107"/>
              <a:gd name="csY10" fmla="*/ 930217 h 5104851"/>
              <a:gd name="csX11" fmla="*/ 3556107 w 3556107"/>
              <a:gd name="csY11" fmla="*/ 1548471 h 5104851"/>
              <a:gd name="csX12" fmla="*/ 3556107 w 3556107"/>
              <a:gd name="csY12" fmla="*/ 2166726 h 5104851"/>
              <a:gd name="csX13" fmla="*/ 3556107 w 3556107"/>
              <a:gd name="csY13" fmla="*/ 2836028 h 5104851"/>
              <a:gd name="csX14" fmla="*/ 3556107 w 3556107"/>
              <a:gd name="csY14" fmla="*/ 3250088 h 5104851"/>
              <a:gd name="csX15" fmla="*/ 3556107 w 3556107"/>
              <a:gd name="csY15" fmla="*/ 3715197 h 5104851"/>
              <a:gd name="csX16" fmla="*/ 3556107 w 3556107"/>
              <a:gd name="csY16" fmla="*/ 4180306 h 5104851"/>
              <a:gd name="csX17" fmla="*/ 3556107 w 3556107"/>
              <a:gd name="csY17" fmla="*/ 5104851 h 5104851"/>
              <a:gd name="csX18" fmla="*/ 3556107 w 3556107"/>
              <a:gd name="csY18" fmla="*/ 5104851 h 5104851"/>
              <a:gd name="csX19" fmla="*/ 2998984 w 3556107"/>
              <a:gd name="csY19" fmla="*/ 5104851 h 5104851"/>
              <a:gd name="csX20" fmla="*/ 2335177 w 3556107"/>
              <a:gd name="csY20" fmla="*/ 5104851 h 5104851"/>
              <a:gd name="csX21" fmla="*/ 1671370 w 3556107"/>
              <a:gd name="csY21" fmla="*/ 5104851 h 5104851"/>
              <a:gd name="csX22" fmla="*/ 1007564 w 3556107"/>
              <a:gd name="csY22" fmla="*/ 5104851 h 5104851"/>
              <a:gd name="csX23" fmla="*/ 0 w 3556107"/>
              <a:gd name="csY23" fmla="*/ 5104851 h 5104851"/>
              <a:gd name="csX24" fmla="*/ 0 w 3556107"/>
              <a:gd name="csY24" fmla="*/ 5104851 h 5104851"/>
              <a:gd name="csX25" fmla="*/ 0 w 3556107"/>
              <a:gd name="csY25" fmla="*/ 4690791 h 5104851"/>
              <a:gd name="csX26" fmla="*/ 0 w 3556107"/>
              <a:gd name="csY26" fmla="*/ 4123585 h 5104851"/>
              <a:gd name="csX27" fmla="*/ 0 w 3556107"/>
              <a:gd name="csY27" fmla="*/ 3709525 h 5104851"/>
              <a:gd name="csX28" fmla="*/ 0 w 3556107"/>
              <a:gd name="csY28" fmla="*/ 3142319 h 5104851"/>
              <a:gd name="csX29" fmla="*/ 0 w 3556107"/>
              <a:gd name="csY29" fmla="*/ 2575114 h 5104851"/>
              <a:gd name="csX30" fmla="*/ 0 w 3556107"/>
              <a:gd name="csY30" fmla="*/ 2110005 h 5104851"/>
              <a:gd name="csX31" fmla="*/ 0 w 3556107"/>
              <a:gd name="csY31" fmla="*/ 1491751 h 5104851"/>
              <a:gd name="csX32" fmla="*/ 0 w 3556107"/>
              <a:gd name="csY32" fmla="*/ 1026642 h 5104851"/>
              <a:gd name="csX33" fmla="*/ 0 w 3556107"/>
              <a:gd name="csY33" fmla="*/ 612582 h 5104851"/>
              <a:gd name="csX34" fmla="*/ 0 w 3556107"/>
              <a:gd name="csY34" fmla="*/ 0 h 510485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Lst>
            <a:rect l="l" t="t" r="r" b="b"/>
            <a:pathLst>
              <a:path w="3556107" h="5104851" fill="none" extrusionOk="0">
                <a:moveTo>
                  <a:pt x="0" y="0"/>
                </a:moveTo>
                <a:lnTo>
                  <a:pt x="0" y="0"/>
                </a:lnTo>
                <a:cubicBezTo>
                  <a:pt x="232942" y="-41864"/>
                  <a:pt x="409251" y="60786"/>
                  <a:pt x="592685" y="0"/>
                </a:cubicBezTo>
                <a:cubicBezTo>
                  <a:pt x="776120" y="-60786"/>
                  <a:pt x="1055851" y="11874"/>
                  <a:pt x="1185369" y="0"/>
                </a:cubicBezTo>
                <a:cubicBezTo>
                  <a:pt x="1314887" y="-11874"/>
                  <a:pt x="1472259" y="44371"/>
                  <a:pt x="1742492" y="0"/>
                </a:cubicBezTo>
                <a:cubicBezTo>
                  <a:pt x="2012725" y="-44371"/>
                  <a:pt x="2156527" y="27724"/>
                  <a:pt x="2406299" y="0"/>
                </a:cubicBezTo>
                <a:cubicBezTo>
                  <a:pt x="2656071" y="-27724"/>
                  <a:pt x="2686079" y="34254"/>
                  <a:pt x="2963422" y="0"/>
                </a:cubicBezTo>
                <a:cubicBezTo>
                  <a:pt x="3240765" y="-34254"/>
                  <a:pt x="3401805" y="35823"/>
                  <a:pt x="3556107" y="0"/>
                </a:cubicBezTo>
                <a:lnTo>
                  <a:pt x="3556107" y="0"/>
                </a:lnTo>
                <a:cubicBezTo>
                  <a:pt x="3611403" y="213408"/>
                  <a:pt x="3525874" y="343344"/>
                  <a:pt x="3556107" y="465109"/>
                </a:cubicBezTo>
                <a:cubicBezTo>
                  <a:pt x="3586340" y="586874"/>
                  <a:pt x="3548187" y="828059"/>
                  <a:pt x="3556107" y="930217"/>
                </a:cubicBezTo>
                <a:cubicBezTo>
                  <a:pt x="3564027" y="1032375"/>
                  <a:pt x="3529081" y="1245012"/>
                  <a:pt x="3556107" y="1548471"/>
                </a:cubicBezTo>
                <a:cubicBezTo>
                  <a:pt x="3583133" y="1851930"/>
                  <a:pt x="3516868" y="1934922"/>
                  <a:pt x="3556107" y="2166726"/>
                </a:cubicBezTo>
                <a:cubicBezTo>
                  <a:pt x="3595346" y="2398531"/>
                  <a:pt x="3532017" y="2642141"/>
                  <a:pt x="3556107" y="2836028"/>
                </a:cubicBezTo>
                <a:cubicBezTo>
                  <a:pt x="3580197" y="3029915"/>
                  <a:pt x="3550869" y="3110125"/>
                  <a:pt x="3556107" y="3250088"/>
                </a:cubicBezTo>
                <a:cubicBezTo>
                  <a:pt x="3561345" y="3390051"/>
                  <a:pt x="3533832" y="3574062"/>
                  <a:pt x="3556107" y="3715197"/>
                </a:cubicBezTo>
                <a:cubicBezTo>
                  <a:pt x="3578382" y="3856332"/>
                  <a:pt x="3548079" y="4048318"/>
                  <a:pt x="3556107" y="4180306"/>
                </a:cubicBezTo>
                <a:cubicBezTo>
                  <a:pt x="3564135" y="4312294"/>
                  <a:pt x="3519981" y="4701524"/>
                  <a:pt x="3556107" y="5104851"/>
                </a:cubicBezTo>
                <a:lnTo>
                  <a:pt x="3556107" y="5104851"/>
                </a:lnTo>
                <a:cubicBezTo>
                  <a:pt x="3314738" y="5168815"/>
                  <a:pt x="3188733" y="5080638"/>
                  <a:pt x="2998984" y="5104851"/>
                </a:cubicBezTo>
                <a:cubicBezTo>
                  <a:pt x="2809235" y="5129064"/>
                  <a:pt x="2568490" y="5073560"/>
                  <a:pt x="2335177" y="5104851"/>
                </a:cubicBezTo>
                <a:cubicBezTo>
                  <a:pt x="2101864" y="5136142"/>
                  <a:pt x="1909136" y="5087061"/>
                  <a:pt x="1671370" y="5104851"/>
                </a:cubicBezTo>
                <a:cubicBezTo>
                  <a:pt x="1433604" y="5122641"/>
                  <a:pt x="1216363" y="5072864"/>
                  <a:pt x="1007564" y="5104851"/>
                </a:cubicBezTo>
                <a:cubicBezTo>
                  <a:pt x="798765" y="5136838"/>
                  <a:pt x="233986" y="5021436"/>
                  <a:pt x="0" y="5104851"/>
                </a:cubicBezTo>
                <a:lnTo>
                  <a:pt x="0" y="5104851"/>
                </a:lnTo>
                <a:cubicBezTo>
                  <a:pt x="-21074" y="4942013"/>
                  <a:pt x="8603" y="4782564"/>
                  <a:pt x="0" y="4690791"/>
                </a:cubicBezTo>
                <a:cubicBezTo>
                  <a:pt x="-8603" y="4599018"/>
                  <a:pt x="32464" y="4262130"/>
                  <a:pt x="0" y="4123585"/>
                </a:cubicBezTo>
                <a:cubicBezTo>
                  <a:pt x="-32464" y="3985040"/>
                  <a:pt x="36847" y="3795934"/>
                  <a:pt x="0" y="3709525"/>
                </a:cubicBezTo>
                <a:cubicBezTo>
                  <a:pt x="-36847" y="3623116"/>
                  <a:pt x="62287" y="3332532"/>
                  <a:pt x="0" y="3142319"/>
                </a:cubicBezTo>
                <a:cubicBezTo>
                  <a:pt x="-62287" y="2952106"/>
                  <a:pt x="59494" y="2854079"/>
                  <a:pt x="0" y="2575114"/>
                </a:cubicBezTo>
                <a:cubicBezTo>
                  <a:pt x="-59494" y="2296149"/>
                  <a:pt x="12049" y="2277201"/>
                  <a:pt x="0" y="2110005"/>
                </a:cubicBezTo>
                <a:cubicBezTo>
                  <a:pt x="-12049" y="1942809"/>
                  <a:pt x="55061" y="1756391"/>
                  <a:pt x="0" y="1491751"/>
                </a:cubicBezTo>
                <a:cubicBezTo>
                  <a:pt x="-55061" y="1227111"/>
                  <a:pt x="14009" y="1186879"/>
                  <a:pt x="0" y="1026642"/>
                </a:cubicBezTo>
                <a:cubicBezTo>
                  <a:pt x="-14009" y="866405"/>
                  <a:pt x="7183" y="714608"/>
                  <a:pt x="0" y="612582"/>
                </a:cubicBezTo>
                <a:cubicBezTo>
                  <a:pt x="-7183" y="510556"/>
                  <a:pt x="27489" y="251829"/>
                  <a:pt x="0" y="0"/>
                </a:cubicBezTo>
                <a:close/>
              </a:path>
              <a:path w="3556107" h="5104851" stroke="0" extrusionOk="0">
                <a:moveTo>
                  <a:pt x="0" y="0"/>
                </a:moveTo>
                <a:lnTo>
                  <a:pt x="0" y="0"/>
                </a:lnTo>
                <a:cubicBezTo>
                  <a:pt x="137452" y="-53846"/>
                  <a:pt x="481016" y="22967"/>
                  <a:pt x="628246" y="0"/>
                </a:cubicBezTo>
                <a:cubicBezTo>
                  <a:pt x="775476" y="-22967"/>
                  <a:pt x="1022699" y="53526"/>
                  <a:pt x="1220930" y="0"/>
                </a:cubicBezTo>
                <a:cubicBezTo>
                  <a:pt x="1419161" y="-53526"/>
                  <a:pt x="1601325" y="69906"/>
                  <a:pt x="1813615" y="0"/>
                </a:cubicBezTo>
                <a:cubicBezTo>
                  <a:pt x="2025905" y="-69906"/>
                  <a:pt x="2146808" y="42595"/>
                  <a:pt x="2406299" y="0"/>
                </a:cubicBezTo>
                <a:cubicBezTo>
                  <a:pt x="2665790" y="-42595"/>
                  <a:pt x="3153423" y="113890"/>
                  <a:pt x="3556107" y="0"/>
                </a:cubicBezTo>
                <a:lnTo>
                  <a:pt x="3556107" y="0"/>
                </a:lnTo>
                <a:cubicBezTo>
                  <a:pt x="3582592" y="124150"/>
                  <a:pt x="3513263" y="286789"/>
                  <a:pt x="3556107" y="465109"/>
                </a:cubicBezTo>
                <a:cubicBezTo>
                  <a:pt x="3598951" y="643429"/>
                  <a:pt x="3549691" y="860551"/>
                  <a:pt x="3556107" y="1032314"/>
                </a:cubicBezTo>
                <a:cubicBezTo>
                  <a:pt x="3562523" y="1204077"/>
                  <a:pt x="3523622" y="1314810"/>
                  <a:pt x="3556107" y="1497423"/>
                </a:cubicBezTo>
                <a:cubicBezTo>
                  <a:pt x="3588592" y="1680036"/>
                  <a:pt x="3507086" y="1870945"/>
                  <a:pt x="3556107" y="2013580"/>
                </a:cubicBezTo>
                <a:cubicBezTo>
                  <a:pt x="3605128" y="2156215"/>
                  <a:pt x="3510499" y="2351041"/>
                  <a:pt x="3556107" y="2529737"/>
                </a:cubicBezTo>
                <a:cubicBezTo>
                  <a:pt x="3601715" y="2708433"/>
                  <a:pt x="3523025" y="2964190"/>
                  <a:pt x="3556107" y="3147991"/>
                </a:cubicBezTo>
                <a:cubicBezTo>
                  <a:pt x="3589189" y="3331792"/>
                  <a:pt x="3529733" y="3443676"/>
                  <a:pt x="3556107" y="3562052"/>
                </a:cubicBezTo>
                <a:cubicBezTo>
                  <a:pt x="3582481" y="3680428"/>
                  <a:pt x="3497551" y="3951832"/>
                  <a:pt x="3556107" y="4129257"/>
                </a:cubicBezTo>
                <a:cubicBezTo>
                  <a:pt x="3614663" y="4306682"/>
                  <a:pt x="3516996" y="4407945"/>
                  <a:pt x="3556107" y="4543317"/>
                </a:cubicBezTo>
                <a:cubicBezTo>
                  <a:pt x="3595218" y="4678689"/>
                  <a:pt x="3496805" y="4909204"/>
                  <a:pt x="3556107" y="5104851"/>
                </a:cubicBezTo>
                <a:lnTo>
                  <a:pt x="3556107" y="5104851"/>
                </a:lnTo>
                <a:cubicBezTo>
                  <a:pt x="3417508" y="5132464"/>
                  <a:pt x="3246169" y="5068852"/>
                  <a:pt x="3070106" y="5104851"/>
                </a:cubicBezTo>
                <a:cubicBezTo>
                  <a:pt x="2894043" y="5140850"/>
                  <a:pt x="2768509" y="5055231"/>
                  <a:pt x="2584104" y="5104851"/>
                </a:cubicBezTo>
                <a:cubicBezTo>
                  <a:pt x="2399699" y="5154471"/>
                  <a:pt x="2255631" y="5095323"/>
                  <a:pt x="1991420" y="5104851"/>
                </a:cubicBezTo>
                <a:cubicBezTo>
                  <a:pt x="1727209" y="5114379"/>
                  <a:pt x="1654471" y="5093078"/>
                  <a:pt x="1505419" y="5104851"/>
                </a:cubicBezTo>
                <a:cubicBezTo>
                  <a:pt x="1356367" y="5116624"/>
                  <a:pt x="1085698" y="5028402"/>
                  <a:pt x="841612" y="5104851"/>
                </a:cubicBezTo>
                <a:cubicBezTo>
                  <a:pt x="597526" y="5181300"/>
                  <a:pt x="241719" y="5056073"/>
                  <a:pt x="0" y="5104851"/>
                </a:cubicBezTo>
                <a:lnTo>
                  <a:pt x="0" y="5104851"/>
                </a:lnTo>
                <a:cubicBezTo>
                  <a:pt x="-53922" y="4989835"/>
                  <a:pt x="67693" y="4736473"/>
                  <a:pt x="0" y="4537645"/>
                </a:cubicBezTo>
                <a:cubicBezTo>
                  <a:pt x="-67693" y="4338817"/>
                  <a:pt x="43666" y="4188905"/>
                  <a:pt x="0" y="4021488"/>
                </a:cubicBezTo>
                <a:cubicBezTo>
                  <a:pt x="-43666" y="3854071"/>
                  <a:pt x="27018" y="3799984"/>
                  <a:pt x="0" y="3607428"/>
                </a:cubicBezTo>
                <a:cubicBezTo>
                  <a:pt x="-27018" y="3414872"/>
                  <a:pt x="25577" y="3171297"/>
                  <a:pt x="0" y="3040222"/>
                </a:cubicBezTo>
                <a:cubicBezTo>
                  <a:pt x="-25577" y="2909147"/>
                  <a:pt x="29313" y="2573856"/>
                  <a:pt x="0" y="2370920"/>
                </a:cubicBezTo>
                <a:cubicBezTo>
                  <a:pt x="-29313" y="2167984"/>
                  <a:pt x="11268" y="2085500"/>
                  <a:pt x="0" y="1905811"/>
                </a:cubicBezTo>
                <a:cubicBezTo>
                  <a:pt x="-11268" y="1726122"/>
                  <a:pt x="52456" y="1538262"/>
                  <a:pt x="0" y="1389654"/>
                </a:cubicBezTo>
                <a:cubicBezTo>
                  <a:pt x="-52456" y="1241046"/>
                  <a:pt x="3266" y="983855"/>
                  <a:pt x="0" y="873497"/>
                </a:cubicBezTo>
                <a:cubicBezTo>
                  <a:pt x="-3266" y="763139"/>
                  <a:pt x="6719" y="415199"/>
                  <a:pt x="0" y="0"/>
                </a:cubicBezTo>
                <a:close/>
              </a:path>
            </a:pathLst>
          </a:custGeom>
          <a:solidFill>
            <a:schemeClr val="bg1">
              <a:lumMod val="95000"/>
            </a:schemeClr>
          </a:solidFill>
          <a:ln w="19050">
            <a:solidFill>
              <a:schemeClr val="bg1">
                <a:lumMod val="65000"/>
              </a:schemeClr>
            </a:solidFill>
            <a:extLst>
              <a:ext uri="{C807C97D-BFC1-408E-A445-0C87EB9F89A2}">
                <ask:lineSketchStyleProps xmlns:ask="http://schemas.microsoft.com/office/drawing/2018/sketchyshapes" sd="3065769187">
                  <a:prstGeom prst="roundRect">
                    <a:avLst>
                      <a:gd name="adj" fmla="val 0"/>
                    </a:avLst>
                  </a:prstGeom>
                  <ask:type>
                    <ask:lineSketchScribble/>
                  </ask:type>
                </ask:lineSketchStyleProps>
              </a:ext>
            </a:extLst>
          </a:ln>
        </p:spPr>
        <p:txBody>
          <a:bodyPr wrap="square" anchor="ctr" anchorCtr="0">
            <a:noAutofit/>
          </a:bodyPr>
          <a:lstStyle/>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Sport</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Dance</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b="1" i="0" u="none" strike="noStrike" kern="1200" cap="none" spc="0" normalizeH="0" baseline="0" noProof="0" dirty="0">
                <a:ln>
                  <a:noFill/>
                </a:ln>
                <a:solidFill>
                  <a:prstClr val="black"/>
                </a:solidFill>
                <a:effectLst/>
                <a:highlight>
                  <a:srgbClr val="93DDDE"/>
                </a:highlight>
                <a:uLnTx/>
                <a:uFillTx/>
                <a:latin typeface="Open Sans" panose="020B0606030504020204" pitchFamily="34" charset="0"/>
                <a:ea typeface="Open Sans" panose="020B0606030504020204" pitchFamily="34" charset="0"/>
                <a:cs typeface="Open Sans" panose="020B0606030504020204" pitchFamily="34" charset="0"/>
              </a:rPr>
              <a:t>Music</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b="1" i="0" u="none" strike="noStrike" kern="1200" cap="none" spc="0" normalizeH="0" baseline="0" noProof="0" dirty="0">
                <a:ln>
                  <a:noFill/>
                </a:ln>
                <a:solidFill>
                  <a:prstClr val="black"/>
                </a:solidFill>
                <a:effectLst/>
                <a:highlight>
                  <a:srgbClr val="93DDDE"/>
                </a:highlight>
                <a:uLnTx/>
                <a:uFillTx/>
                <a:latin typeface="Open Sans" panose="020B0606030504020204" pitchFamily="34" charset="0"/>
                <a:ea typeface="Open Sans" panose="020B0606030504020204" pitchFamily="34" charset="0"/>
                <a:cs typeface="Open Sans" panose="020B0606030504020204" pitchFamily="34" charset="0"/>
              </a:rPr>
              <a:t>Drama</a:t>
            </a:r>
            <a:r>
              <a:rPr kumimoji="0" lang="en-GB" sz="2200" i="0" u="none" strike="noStrike" kern="1200" cap="none" spc="0" normalizeH="0" baseline="0" noProof="0" dirty="0">
                <a:ln>
                  <a:noFill/>
                </a:ln>
                <a:solidFill>
                  <a:prstClr val="black"/>
                </a:solidFill>
                <a:effectLst/>
                <a:highlight>
                  <a:srgbClr val="93DDDE"/>
                </a:highlight>
                <a:uLnTx/>
                <a:uFillTx/>
                <a:latin typeface="Open Sans" panose="020B0606030504020204" pitchFamily="34" charset="0"/>
                <a:ea typeface="Open Sans" panose="020B0606030504020204" pitchFamily="34" charset="0"/>
                <a:cs typeface="Open Sans" panose="020B0606030504020204" pitchFamily="34" charset="0"/>
              </a:rPr>
              <a:t> </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Health and social care</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Business studies</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Psychology</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Design technology</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IT</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Media studies </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Graphic design </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Fine art </a:t>
            </a:r>
          </a:p>
        </p:txBody>
      </p:sp>
      <p:sp>
        <p:nvSpPr>
          <p:cNvPr id="9" name="TextBox 8">
            <a:extLst>
              <a:ext uri="{FF2B5EF4-FFF2-40B4-BE49-F238E27FC236}">
                <a16:creationId xmlns:a16="http://schemas.microsoft.com/office/drawing/2014/main" id="{9F9F0877-3166-2B82-0D4A-CF3AA92CD415}"/>
              </a:ext>
            </a:extLst>
          </p:cNvPr>
          <p:cNvSpPr txBox="1"/>
          <p:nvPr/>
        </p:nvSpPr>
        <p:spPr>
          <a:xfrm>
            <a:off x="277792" y="4647270"/>
            <a:ext cx="7717346" cy="1112914"/>
          </a:xfrm>
          <a:prstGeom prst="roundRect">
            <a:avLst/>
          </a:prstGeom>
          <a:solidFill>
            <a:srgbClr val="93DDDE"/>
          </a:solidFill>
          <a:ln w="19050">
            <a:solidFill>
              <a:schemeClr val="accent2">
                <a:lumMod val="75000"/>
              </a:schemeClr>
            </a:solidFill>
          </a:ln>
        </p:spPr>
        <p:txBody>
          <a:bodyPr wrap="square" anchor="ctr" anchorCtr="0">
            <a:noAutofit/>
          </a:bodyPr>
          <a:lstStyle/>
          <a:p>
            <a:pPr marL="457200" lvl="0" indent="-457200">
              <a:lnSpc>
                <a:spcPct val="150000"/>
              </a:lnSpc>
              <a:spcAft>
                <a:spcPts val="800"/>
              </a:spcAft>
              <a:buFont typeface="+mj-lt"/>
              <a:buAutoNum type="arabicPeriod" startAt="2"/>
              <a:defRPr/>
            </a:pP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How else could Ryan pursue his interest in </a:t>
            </a:r>
            <a:r>
              <a:rPr lang="en-GB" sz="2200" b="1" dirty="0">
                <a:solidFill>
                  <a:prstClr val="black"/>
                </a:solidFill>
                <a:latin typeface="Open Sans" panose="020B0606030504020204" pitchFamily="34" charset="0"/>
                <a:ea typeface="Open Sans" panose="020B0606030504020204" pitchFamily="34" charset="0"/>
                <a:cs typeface="Open Sans" panose="020B0606030504020204" pitchFamily="34" charset="0"/>
              </a:rPr>
              <a:t>music</a:t>
            </a:r>
            <a:r>
              <a:rPr lang="en-GB" sz="2200" dirty="0">
                <a:solidFill>
                  <a:prstClr val="black"/>
                </a:solidFill>
                <a:latin typeface="Open Sans" panose="020B0606030504020204" pitchFamily="34" charset="0"/>
                <a:ea typeface="Open Sans" panose="020B0606030504020204" pitchFamily="34" charset="0"/>
                <a:cs typeface="Open Sans" panose="020B0606030504020204" pitchFamily="34" charset="0"/>
              </a:rPr>
              <a:t> alongside his chosen school subjects?</a:t>
            </a:r>
            <a:endPar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6" name="TextBox 5">
            <a:extLst>
              <a:ext uri="{FF2B5EF4-FFF2-40B4-BE49-F238E27FC236}">
                <a16:creationId xmlns:a16="http://schemas.microsoft.com/office/drawing/2014/main" id="{46DDB32A-B224-16A1-1DFA-FD496DC3A79E}"/>
              </a:ext>
            </a:extLst>
          </p:cNvPr>
          <p:cNvSpPr txBox="1"/>
          <p:nvPr/>
        </p:nvSpPr>
        <p:spPr>
          <a:xfrm>
            <a:off x="277792" y="2375631"/>
            <a:ext cx="7717346" cy="2079138"/>
          </a:xfrm>
          <a:prstGeom prst="roundRect">
            <a:avLst/>
          </a:prstGeom>
          <a:solidFill>
            <a:srgbClr val="C9F0EF"/>
          </a:solidFill>
          <a:ln w="19050">
            <a:solidFill>
              <a:schemeClr val="accent2">
                <a:lumMod val="75000"/>
              </a:schemeClr>
            </a:solidFill>
          </a:ln>
        </p:spPr>
        <p:txBody>
          <a:bodyPr wrap="square" anchor="ctr" anchorCtr="0">
            <a:noAutofit/>
          </a:bodyPr>
          <a:lstStyle/>
          <a:p>
            <a:pPr marR="0" lvl="0" algn="ctr" defTabSz="914400" rtl="0" eaLnBrk="1" fontAlgn="auto" latinLnBrk="0" hangingPunct="1">
              <a:lnSpc>
                <a:spcPct val="150000"/>
              </a:lnSpc>
              <a:spcBef>
                <a:spcPts val="0"/>
              </a:spcBef>
              <a:spcAft>
                <a:spcPts val="800"/>
              </a:spcAft>
              <a:buClrTx/>
              <a:buSzTx/>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Later, Ryan finds out that they clash in the school timetable, and he can only study one of them, alongside a different subject. Ryan then decides on </a:t>
            </a:r>
            <a:r>
              <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drama</a:t>
            </a: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 and </a:t>
            </a:r>
            <a:r>
              <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media studies </a:t>
            </a: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as his final choices.</a:t>
            </a:r>
            <a:endParaRPr kumimoji="0" lang="en-GB" sz="2200" b="1"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endParaRPr>
          </a:p>
        </p:txBody>
      </p:sp>
      <p:sp>
        <p:nvSpPr>
          <p:cNvPr id="10" name="TextBox 9">
            <a:extLst>
              <a:ext uri="{FF2B5EF4-FFF2-40B4-BE49-F238E27FC236}">
                <a16:creationId xmlns:a16="http://schemas.microsoft.com/office/drawing/2014/main" id="{25559DB9-3D9F-57D3-E519-EEE94358241B}"/>
              </a:ext>
            </a:extLst>
          </p:cNvPr>
          <p:cNvSpPr txBox="1"/>
          <p:nvPr/>
        </p:nvSpPr>
        <p:spPr>
          <a:xfrm>
            <a:off x="8334654" y="788670"/>
            <a:ext cx="3556107" cy="5104851"/>
          </a:xfrm>
          <a:custGeom>
            <a:avLst/>
            <a:gdLst>
              <a:gd name="csX0" fmla="*/ 0 w 3556107"/>
              <a:gd name="csY0" fmla="*/ 0 h 5104851"/>
              <a:gd name="csX1" fmla="*/ 0 w 3556107"/>
              <a:gd name="csY1" fmla="*/ 0 h 5104851"/>
              <a:gd name="csX2" fmla="*/ 592685 w 3556107"/>
              <a:gd name="csY2" fmla="*/ 0 h 5104851"/>
              <a:gd name="csX3" fmla="*/ 1185369 w 3556107"/>
              <a:gd name="csY3" fmla="*/ 0 h 5104851"/>
              <a:gd name="csX4" fmla="*/ 1742492 w 3556107"/>
              <a:gd name="csY4" fmla="*/ 0 h 5104851"/>
              <a:gd name="csX5" fmla="*/ 2406299 w 3556107"/>
              <a:gd name="csY5" fmla="*/ 0 h 5104851"/>
              <a:gd name="csX6" fmla="*/ 2963422 w 3556107"/>
              <a:gd name="csY6" fmla="*/ 0 h 5104851"/>
              <a:gd name="csX7" fmla="*/ 3556107 w 3556107"/>
              <a:gd name="csY7" fmla="*/ 0 h 5104851"/>
              <a:gd name="csX8" fmla="*/ 3556107 w 3556107"/>
              <a:gd name="csY8" fmla="*/ 0 h 5104851"/>
              <a:gd name="csX9" fmla="*/ 3556107 w 3556107"/>
              <a:gd name="csY9" fmla="*/ 465109 h 5104851"/>
              <a:gd name="csX10" fmla="*/ 3556107 w 3556107"/>
              <a:gd name="csY10" fmla="*/ 930217 h 5104851"/>
              <a:gd name="csX11" fmla="*/ 3556107 w 3556107"/>
              <a:gd name="csY11" fmla="*/ 1548471 h 5104851"/>
              <a:gd name="csX12" fmla="*/ 3556107 w 3556107"/>
              <a:gd name="csY12" fmla="*/ 2166726 h 5104851"/>
              <a:gd name="csX13" fmla="*/ 3556107 w 3556107"/>
              <a:gd name="csY13" fmla="*/ 2836028 h 5104851"/>
              <a:gd name="csX14" fmla="*/ 3556107 w 3556107"/>
              <a:gd name="csY14" fmla="*/ 3250088 h 5104851"/>
              <a:gd name="csX15" fmla="*/ 3556107 w 3556107"/>
              <a:gd name="csY15" fmla="*/ 3715197 h 5104851"/>
              <a:gd name="csX16" fmla="*/ 3556107 w 3556107"/>
              <a:gd name="csY16" fmla="*/ 4180306 h 5104851"/>
              <a:gd name="csX17" fmla="*/ 3556107 w 3556107"/>
              <a:gd name="csY17" fmla="*/ 5104851 h 5104851"/>
              <a:gd name="csX18" fmla="*/ 3556107 w 3556107"/>
              <a:gd name="csY18" fmla="*/ 5104851 h 5104851"/>
              <a:gd name="csX19" fmla="*/ 2998984 w 3556107"/>
              <a:gd name="csY19" fmla="*/ 5104851 h 5104851"/>
              <a:gd name="csX20" fmla="*/ 2335177 w 3556107"/>
              <a:gd name="csY20" fmla="*/ 5104851 h 5104851"/>
              <a:gd name="csX21" fmla="*/ 1671370 w 3556107"/>
              <a:gd name="csY21" fmla="*/ 5104851 h 5104851"/>
              <a:gd name="csX22" fmla="*/ 1007564 w 3556107"/>
              <a:gd name="csY22" fmla="*/ 5104851 h 5104851"/>
              <a:gd name="csX23" fmla="*/ 0 w 3556107"/>
              <a:gd name="csY23" fmla="*/ 5104851 h 5104851"/>
              <a:gd name="csX24" fmla="*/ 0 w 3556107"/>
              <a:gd name="csY24" fmla="*/ 5104851 h 5104851"/>
              <a:gd name="csX25" fmla="*/ 0 w 3556107"/>
              <a:gd name="csY25" fmla="*/ 4690791 h 5104851"/>
              <a:gd name="csX26" fmla="*/ 0 w 3556107"/>
              <a:gd name="csY26" fmla="*/ 4123585 h 5104851"/>
              <a:gd name="csX27" fmla="*/ 0 w 3556107"/>
              <a:gd name="csY27" fmla="*/ 3709525 h 5104851"/>
              <a:gd name="csX28" fmla="*/ 0 w 3556107"/>
              <a:gd name="csY28" fmla="*/ 3142319 h 5104851"/>
              <a:gd name="csX29" fmla="*/ 0 w 3556107"/>
              <a:gd name="csY29" fmla="*/ 2575114 h 5104851"/>
              <a:gd name="csX30" fmla="*/ 0 w 3556107"/>
              <a:gd name="csY30" fmla="*/ 2110005 h 5104851"/>
              <a:gd name="csX31" fmla="*/ 0 w 3556107"/>
              <a:gd name="csY31" fmla="*/ 1491751 h 5104851"/>
              <a:gd name="csX32" fmla="*/ 0 w 3556107"/>
              <a:gd name="csY32" fmla="*/ 1026642 h 5104851"/>
              <a:gd name="csX33" fmla="*/ 0 w 3556107"/>
              <a:gd name="csY33" fmla="*/ 612582 h 5104851"/>
              <a:gd name="csX34" fmla="*/ 0 w 3556107"/>
              <a:gd name="csY34" fmla="*/ 0 h 5104851"/>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Lst>
            <a:rect l="l" t="t" r="r" b="b"/>
            <a:pathLst>
              <a:path w="3556107" h="5104851" fill="none" extrusionOk="0">
                <a:moveTo>
                  <a:pt x="0" y="0"/>
                </a:moveTo>
                <a:lnTo>
                  <a:pt x="0" y="0"/>
                </a:lnTo>
                <a:cubicBezTo>
                  <a:pt x="232942" y="-41864"/>
                  <a:pt x="409251" y="60786"/>
                  <a:pt x="592685" y="0"/>
                </a:cubicBezTo>
                <a:cubicBezTo>
                  <a:pt x="776120" y="-60786"/>
                  <a:pt x="1055851" y="11874"/>
                  <a:pt x="1185369" y="0"/>
                </a:cubicBezTo>
                <a:cubicBezTo>
                  <a:pt x="1314887" y="-11874"/>
                  <a:pt x="1472259" y="44371"/>
                  <a:pt x="1742492" y="0"/>
                </a:cubicBezTo>
                <a:cubicBezTo>
                  <a:pt x="2012725" y="-44371"/>
                  <a:pt x="2156527" y="27724"/>
                  <a:pt x="2406299" y="0"/>
                </a:cubicBezTo>
                <a:cubicBezTo>
                  <a:pt x="2656071" y="-27724"/>
                  <a:pt x="2686079" y="34254"/>
                  <a:pt x="2963422" y="0"/>
                </a:cubicBezTo>
                <a:cubicBezTo>
                  <a:pt x="3240765" y="-34254"/>
                  <a:pt x="3401805" y="35823"/>
                  <a:pt x="3556107" y="0"/>
                </a:cubicBezTo>
                <a:lnTo>
                  <a:pt x="3556107" y="0"/>
                </a:lnTo>
                <a:cubicBezTo>
                  <a:pt x="3611403" y="213408"/>
                  <a:pt x="3525874" y="343344"/>
                  <a:pt x="3556107" y="465109"/>
                </a:cubicBezTo>
                <a:cubicBezTo>
                  <a:pt x="3586340" y="586874"/>
                  <a:pt x="3548187" y="828059"/>
                  <a:pt x="3556107" y="930217"/>
                </a:cubicBezTo>
                <a:cubicBezTo>
                  <a:pt x="3564027" y="1032375"/>
                  <a:pt x="3529081" y="1245012"/>
                  <a:pt x="3556107" y="1548471"/>
                </a:cubicBezTo>
                <a:cubicBezTo>
                  <a:pt x="3583133" y="1851930"/>
                  <a:pt x="3516868" y="1934922"/>
                  <a:pt x="3556107" y="2166726"/>
                </a:cubicBezTo>
                <a:cubicBezTo>
                  <a:pt x="3595346" y="2398531"/>
                  <a:pt x="3532017" y="2642141"/>
                  <a:pt x="3556107" y="2836028"/>
                </a:cubicBezTo>
                <a:cubicBezTo>
                  <a:pt x="3580197" y="3029915"/>
                  <a:pt x="3550869" y="3110125"/>
                  <a:pt x="3556107" y="3250088"/>
                </a:cubicBezTo>
                <a:cubicBezTo>
                  <a:pt x="3561345" y="3390051"/>
                  <a:pt x="3533832" y="3574062"/>
                  <a:pt x="3556107" y="3715197"/>
                </a:cubicBezTo>
                <a:cubicBezTo>
                  <a:pt x="3578382" y="3856332"/>
                  <a:pt x="3548079" y="4048318"/>
                  <a:pt x="3556107" y="4180306"/>
                </a:cubicBezTo>
                <a:cubicBezTo>
                  <a:pt x="3564135" y="4312294"/>
                  <a:pt x="3519981" y="4701524"/>
                  <a:pt x="3556107" y="5104851"/>
                </a:cubicBezTo>
                <a:lnTo>
                  <a:pt x="3556107" y="5104851"/>
                </a:lnTo>
                <a:cubicBezTo>
                  <a:pt x="3314738" y="5168815"/>
                  <a:pt x="3188733" y="5080638"/>
                  <a:pt x="2998984" y="5104851"/>
                </a:cubicBezTo>
                <a:cubicBezTo>
                  <a:pt x="2809235" y="5129064"/>
                  <a:pt x="2568490" y="5073560"/>
                  <a:pt x="2335177" y="5104851"/>
                </a:cubicBezTo>
                <a:cubicBezTo>
                  <a:pt x="2101864" y="5136142"/>
                  <a:pt x="1909136" y="5087061"/>
                  <a:pt x="1671370" y="5104851"/>
                </a:cubicBezTo>
                <a:cubicBezTo>
                  <a:pt x="1433604" y="5122641"/>
                  <a:pt x="1216363" y="5072864"/>
                  <a:pt x="1007564" y="5104851"/>
                </a:cubicBezTo>
                <a:cubicBezTo>
                  <a:pt x="798765" y="5136838"/>
                  <a:pt x="233986" y="5021436"/>
                  <a:pt x="0" y="5104851"/>
                </a:cubicBezTo>
                <a:lnTo>
                  <a:pt x="0" y="5104851"/>
                </a:lnTo>
                <a:cubicBezTo>
                  <a:pt x="-21074" y="4942013"/>
                  <a:pt x="8603" y="4782564"/>
                  <a:pt x="0" y="4690791"/>
                </a:cubicBezTo>
                <a:cubicBezTo>
                  <a:pt x="-8603" y="4599018"/>
                  <a:pt x="32464" y="4262130"/>
                  <a:pt x="0" y="4123585"/>
                </a:cubicBezTo>
                <a:cubicBezTo>
                  <a:pt x="-32464" y="3985040"/>
                  <a:pt x="36847" y="3795934"/>
                  <a:pt x="0" y="3709525"/>
                </a:cubicBezTo>
                <a:cubicBezTo>
                  <a:pt x="-36847" y="3623116"/>
                  <a:pt x="62287" y="3332532"/>
                  <a:pt x="0" y="3142319"/>
                </a:cubicBezTo>
                <a:cubicBezTo>
                  <a:pt x="-62287" y="2952106"/>
                  <a:pt x="59494" y="2854079"/>
                  <a:pt x="0" y="2575114"/>
                </a:cubicBezTo>
                <a:cubicBezTo>
                  <a:pt x="-59494" y="2296149"/>
                  <a:pt x="12049" y="2277201"/>
                  <a:pt x="0" y="2110005"/>
                </a:cubicBezTo>
                <a:cubicBezTo>
                  <a:pt x="-12049" y="1942809"/>
                  <a:pt x="55061" y="1756391"/>
                  <a:pt x="0" y="1491751"/>
                </a:cubicBezTo>
                <a:cubicBezTo>
                  <a:pt x="-55061" y="1227111"/>
                  <a:pt x="14009" y="1186879"/>
                  <a:pt x="0" y="1026642"/>
                </a:cubicBezTo>
                <a:cubicBezTo>
                  <a:pt x="-14009" y="866405"/>
                  <a:pt x="7183" y="714608"/>
                  <a:pt x="0" y="612582"/>
                </a:cubicBezTo>
                <a:cubicBezTo>
                  <a:pt x="-7183" y="510556"/>
                  <a:pt x="27489" y="251829"/>
                  <a:pt x="0" y="0"/>
                </a:cubicBezTo>
                <a:close/>
              </a:path>
              <a:path w="3556107" h="5104851" stroke="0" extrusionOk="0">
                <a:moveTo>
                  <a:pt x="0" y="0"/>
                </a:moveTo>
                <a:lnTo>
                  <a:pt x="0" y="0"/>
                </a:lnTo>
                <a:cubicBezTo>
                  <a:pt x="137452" y="-53846"/>
                  <a:pt x="481016" y="22967"/>
                  <a:pt x="628246" y="0"/>
                </a:cubicBezTo>
                <a:cubicBezTo>
                  <a:pt x="775476" y="-22967"/>
                  <a:pt x="1022699" y="53526"/>
                  <a:pt x="1220930" y="0"/>
                </a:cubicBezTo>
                <a:cubicBezTo>
                  <a:pt x="1419161" y="-53526"/>
                  <a:pt x="1601325" y="69906"/>
                  <a:pt x="1813615" y="0"/>
                </a:cubicBezTo>
                <a:cubicBezTo>
                  <a:pt x="2025905" y="-69906"/>
                  <a:pt x="2146808" y="42595"/>
                  <a:pt x="2406299" y="0"/>
                </a:cubicBezTo>
                <a:cubicBezTo>
                  <a:pt x="2665790" y="-42595"/>
                  <a:pt x="3153423" y="113890"/>
                  <a:pt x="3556107" y="0"/>
                </a:cubicBezTo>
                <a:lnTo>
                  <a:pt x="3556107" y="0"/>
                </a:lnTo>
                <a:cubicBezTo>
                  <a:pt x="3582592" y="124150"/>
                  <a:pt x="3513263" y="286789"/>
                  <a:pt x="3556107" y="465109"/>
                </a:cubicBezTo>
                <a:cubicBezTo>
                  <a:pt x="3598951" y="643429"/>
                  <a:pt x="3549691" y="860551"/>
                  <a:pt x="3556107" y="1032314"/>
                </a:cubicBezTo>
                <a:cubicBezTo>
                  <a:pt x="3562523" y="1204077"/>
                  <a:pt x="3523622" y="1314810"/>
                  <a:pt x="3556107" y="1497423"/>
                </a:cubicBezTo>
                <a:cubicBezTo>
                  <a:pt x="3588592" y="1680036"/>
                  <a:pt x="3507086" y="1870945"/>
                  <a:pt x="3556107" y="2013580"/>
                </a:cubicBezTo>
                <a:cubicBezTo>
                  <a:pt x="3605128" y="2156215"/>
                  <a:pt x="3510499" y="2351041"/>
                  <a:pt x="3556107" y="2529737"/>
                </a:cubicBezTo>
                <a:cubicBezTo>
                  <a:pt x="3601715" y="2708433"/>
                  <a:pt x="3523025" y="2964190"/>
                  <a:pt x="3556107" y="3147991"/>
                </a:cubicBezTo>
                <a:cubicBezTo>
                  <a:pt x="3589189" y="3331792"/>
                  <a:pt x="3529733" y="3443676"/>
                  <a:pt x="3556107" y="3562052"/>
                </a:cubicBezTo>
                <a:cubicBezTo>
                  <a:pt x="3582481" y="3680428"/>
                  <a:pt x="3497551" y="3951832"/>
                  <a:pt x="3556107" y="4129257"/>
                </a:cubicBezTo>
                <a:cubicBezTo>
                  <a:pt x="3614663" y="4306682"/>
                  <a:pt x="3516996" y="4407945"/>
                  <a:pt x="3556107" y="4543317"/>
                </a:cubicBezTo>
                <a:cubicBezTo>
                  <a:pt x="3595218" y="4678689"/>
                  <a:pt x="3496805" y="4909204"/>
                  <a:pt x="3556107" y="5104851"/>
                </a:cubicBezTo>
                <a:lnTo>
                  <a:pt x="3556107" y="5104851"/>
                </a:lnTo>
                <a:cubicBezTo>
                  <a:pt x="3417508" y="5132464"/>
                  <a:pt x="3246169" y="5068852"/>
                  <a:pt x="3070106" y="5104851"/>
                </a:cubicBezTo>
                <a:cubicBezTo>
                  <a:pt x="2894043" y="5140850"/>
                  <a:pt x="2768509" y="5055231"/>
                  <a:pt x="2584104" y="5104851"/>
                </a:cubicBezTo>
                <a:cubicBezTo>
                  <a:pt x="2399699" y="5154471"/>
                  <a:pt x="2255631" y="5095323"/>
                  <a:pt x="1991420" y="5104851"/>
                </a:cubicBezTo>
                <a:cubicBezTo>
                  <a:pt x="1727209" y="5114379"/>
                  <a:pt x="1654471" y="5093078"/>
                  <a:pt x="1505419" y="5104851"/>
                </a:cubicBezTo>
                <a:cubicBezTo>
                  <a:pt x="1356367" y="5116624"/>
                  <a:pt x="1085698" y="5028402"/>
                  <a:pt x="841612" y="5104851"/>
                </a:cubicBezTo>
                <a:cubicBezTo>
                  <a:pt x="597526" y="5181300"/>
                  <a:pt x="241719" y="5056073"/>
                  <a:pt x="0" y="5104851"/>
                </a:cubicBezTo>
                <a:lnTo>
                  <a:pt x="0" y="5104851"/>
                </a:lnTo>
                <a:cubicBezTo>
                  <a:pt x="-53922" y="4989835"/>
                  <a:pt x="67693" y="4736473"/>
                  <a:pt x="0" y="4537645"/>
                </a:cubicBezTo>
                <a:cubicBezTo>
                  <a:pt x="-67693" y="4338817"/>
                  <a:pt x="43666" y="4188905"/>
                  <a:pt x="0" y="4021488"/>
                </a:cubicBezTo>
                <a:cubicBezTo>
                  <a:pt x="-43666" y="3854071"/>
                  <a:pt x="27018" y="3799984"/>
                  <a:pt x="0" y="3607428"/>
                </a:cubicBezTo>
                <a:cubicBezTo>
                  <a:pt x="-27018" y="3414872"/>
                  <a:pt x="25577" y="3171297"/>
                  <a:pt x="0" y="3040222"/>
                </a:cubicBezTo>
                <a:cubicBezTo>
                  <a:pt x="-25577" y="2909147"/>
                  <a:pt x="29313" y="2573856"/>
                  <a:pt x="0" y="2370920"/>
                </a:cubicBezTo>
                <a:cubicBezTo>
                  <a:pt x="-29313" y="2167984"/>
                  <a:pt x="11268" y="2085500"/>
                  <a:pt x="0" y="1905811"/>
                </a:cubicBezTo>
                <a:cubicBezTo>
                  <a:pt x="-11268" y="1726122"/>
                  <a:pt x="52456" y="1538262"/>
                  <a:pt x="0" y="1389654"/>
                </a:cubicBezTo>
                <a:cubicBezTo>
                  <a:pt x="-52456" y="1241046"/>
                  <a:pt x="3266" y="983855"/>
                  <a:pt x="0" y="873497"/>
                </a:cubicBezTo>
                <a:cubicBezTo>
                  <a:pt x="-3266" y="763139"/>
                  <a:pt x="6719" y="415199"/>
                  <a:pt x="0" y="0"/>
                </a:cubicBezTo>
                <a:close/>
              </a:path>
            </a:pathLst>
          </a:custGeom>
          <a:solidFill>
            <a:schemeClr val="bg1">
              <a:lumMod val="95000"/>
            </a:schemeClr>
          </a:solidFill>
          <a:ln w="19050">
            <a:solidFill>
              <a:schemeClr val="bg1">
                <a:lumMod val="65000"/>
              </a:schemeClr>
            </a:solidFill>
            <a:extLst>
              <a:ext uri="{C807C97D-BFC1-408E-A445-0C87EB9F89A2}">
                <ask:lineSketchStyleProps xmlns:ask="http://schemas.microsoft.com/office/drawing/2018/sketchyshapes" sd="3065769187">
                  <a:prstGeom prst="roundRect">
                    <a:avLst>
                      <a:gd name="adj" fmla="val 0"/>
                    </a:avLst>
                  </a:prstGeom>
                  <ask:type>
                    <ask:lineSketchScribble/>
                  </ask:type>
                </ask:lineSketchStyleProps>
              </a:ext>
            </a:extLst>
          </a:ln>
        </p:spPr>
        <p:txBody>
          <a:bodyPr wrap="square" anchor="ctr" anchorCtr="0">
            <a:noAutofit/>
          </a:bodyPr>
          <a:lstStyle/>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Sport</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Dance</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sng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Music</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b="1" i="0" u="none" strike="noStrike" kern="1200" cap="none" spc="0" normalizeH="0" baseline="0" noProof="0" dirty="0">
                <a:ln>
                  <a:noFill/>
                </a:ln>
                <a:solidFill>
                  <a:prstClr val="black"/>
                </a:solidFill>
                <a:effectLst/>
                <a:highlight>
                  <a:srgbClr val="93DDDE"/>
                </a:highlight>
                <a:uLnTx/>
                <a:uFillTx/>
                <a:latin typeface="Open Sans" panose="020B0606030504020204" pitchFamily="34" charset="0"/>
                <a:ea typeface="Open Sans" panose="020B0606030504020204" pitchFamily="34" charset="0"/>
                <a:cs typeface="Open Sans" panose="020B0606030504020204" pitchFamily="34" charset="0"/>
              </a:rPr>
              <a:t>Drama</a:t>
            </a:r>
            <a:r>
              <a:rPr kumimoji="0" lang="en-GB" sz="2200" i="0" u="none" strike="noStrike" kern="1200" cap="none" spc="0" normalizeH="0" baseline="0" noProof="0" dirty="0">
                <a:ln>
                  <a:noFill/>
                </a:ln>
                <a:solidFill>
                  <a:prstClr val="black"/>
                </a:solidFill>
                <a:effectLst/>
                <a:highlight>
                  <a:srgbClr val="93DDDE"/>
                </a:highlight>
                <a:uLnTx/>
                <a:uFillTx/>
                <a:latin typeface="Open Sans" panose="020B0606030504020204" pitchFamily="34" charset="0"/>
                <a:ea typeface="Open Sans" panose="020B0606030504020204" pitchFamily="34" charset="0"/>
                <a:cs typeface="Open Sans" panose="020B0606030504020204" pitchFamily="34" charset="0"/>
              </a:rPr>
              <a:t> </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Health and social care</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Business studies</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Psychology</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Design technology</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IT</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b="1" i="0" u="none" strike="noStrike" kern="1200" cap="none" spc="0" normalizeH="0" baseline="0" noProof="0" dirty="0">
                <a:ln>
                  <a:noFill/>
                </a:ln>
                <a:solidFill>
                  <a:prstClr val="black"/>
                </a:solidFill>
                <a:effectLst/>
                <a:highlight>
                  <a:srgbClr val="93DDDE"/>
                </a:highlight>
                <a:uLnTx/>
                <a:uFillTx/>
                <a:latin typeface="Open Sans" panose="020B0606030504020204" pitchFamily="34" charset="0"/>
                <a:ea typeface="Open Sans" panose="020B0606030504020204" pitchFamily="34" charset="0"/>
                <a:cs typeface="Open Sans" panose="020B0606030504020204" pitchFamily="34" charset="0"/>
              </a:rPr>
              <a:t>Media studies </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Graphic design </a:t>
            </a:r>
          </a:p>
          <a:p>
            <a:pPr marL="457200" marR="0" lvl="0" indent="-457200" defTabSz="914400" rtl="0" eaLnBrk="1" fontAlgn="auto" latinLnBrk="0" hangingPunct="1">
              <a:lnSpc>
                <a:spcPct val="120000"/>
              </a:lnSpc>
              <a:spcBef>
                <a:spcPts val="0"/>
              </a:spcBef>
              <a:buClrTx/>
              <a:buSzTx/>
              <a:buFont typeface="+mj-lt"/>
              <a:buAutoNum type="arabicPeriod"/>
              <a:tabLst/>
              <a:defRPr/>
            </a:pPr>
            <a:r>
              <a:rPr kumimoji="0" lang="en-GB" sz="2200" i="0" u="none" strike="noStrike" kern="1200" cap="none" spc="0" normalizeH="0" baseline="0" noProof="0" dirty="0">
                <a:ln>
                  <a:noFill/>
                </a:ln>
                <a:solidFill>
                  <a:prstClr val="black"/>
                </a:solidFill>
                <a:effectLst/>
                <a:uLnTx/>
                <a:uFillTx/>
                <a:latin typeface="Open Sans" panose="020B0606030504020204" pitchFamily="34" charset="0"/>
                <a:ea typeface="Open Sans" panose="020B0606030504020204" pitchFamily="34" charset="0"/>
                <a:cs typeface="Open Sans" panose="020B0606030504020204" pitchFamily="34" charset="0"/>
              </a:rPr>
              <a:t>Fine art </a:t>
            </a:r>
          </a:p>
        </p:txBody>
      </p:sp>
    </p:spTree>
    <p:extLst>
      <p:ext uri="{BB962C8B-B14F-4D97-AF65-F5344CB8AC3E}">
        <p14:creationId xmlns:p14="http://schemas.microsoft.com/office/powerpoint/2010/main" val="2830128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B8E7B2B-E64E-404A-8345-4F0D5D2319EC}"/>
              </a:ext>
            </a:extLst>
          </p:cNvPr>
          <p:cNvSpPr>
            <a:spLocks noGrp="1"/>
          </p:cNvSpPr>
          <p:nvPr>
            <p:ph type="title"/>
          </p:nvPr>
        </p:nvSpPr>
        <p:spPr>
          <a:xfrm>
            <a:off x="180654" y="338209"/>
            <a:ext cx="14122200" cy="669188"/>
          </a:xfrm>
        </p:spPr>
        <p:txBody>
          <a:bodyPr>
            <a:noAutofit/>
          </a:bodyPr>
          <a:lstStyle/>
          <a:p>
            <a:pPr>
              <a:lnSpc>
                <a:spcPct val="107000"/>
              </a:lnSpc>
              <a:spcAft>
                <a:spcPts val="800"/>
              </a:spcAft>
            </a:pPr>
            <a:r>
              <a:rPr lang="en-GB" sz="3200" b="1" dirty="0">
                <a:effectLst/>
                <a:latin typeface="Open sans" panose="020B0606030504020204" pitchFamily="34" charset="0"/>
                <a:ea typeface="Open sans" panose="020B0606030504020204" pitchFamily="34" charset="0"/>
                <a:cs typeface="Open sans" panose="020B0606030504020204" pitchFamily="34" charset="0"/>
              </a:rPr>
              <a:t>Subjects, careers, and skills (10 mins)</a:t>
            </a:r>
            <a:endParaRPr lang="en-GB" sz="3200" dirty="0">
              <a:effectLst/>
              <a:latin typeface="Open sans" panose="020B0606030504020204" pitchFamily="34" charset="0"/>
              <a:ea typeface="Open sans" panose="020B0606030504020204" pitchFamily="34" charset="0"/>
              <a:cs typeface="Open sans" panose="020B0606030504020204" pitchFamily="34" charset="0"/>
            </a:endParaRPr>
          </a:p>
        </p:txBody>
      </p:sp>
      <p:sp>
        <p:nvSpPr>
          <p:cNvPr id="2" name="TextBox 1">
            <a:extLst>
              <a:ext uri="{FF2B5EF4-FFF2-40B4-BE49-F238E27FC236}">
                <a16:creationId xmlns:a16="http://schemas.microsoft.com/office/drawing/2014/main" id="{C5BD54D1-7B6B-0926-8133-21AADA991025}"/>
              </a:ext>
            </a:extLst>
          </p:cNvPr>
          <p:cNvSpPr txBox="1"/>
          <p:nvPr/>
        </p:nvSpPr>
        <p:spPr>
          <a:xfrm>
            <a:off x="180654" y="925165"/>
            <a:ext cx="11830692" cy="1053878"/>
          </a:xfrm>
          <a:prstGeom prst="rect">
            <a:avLst/>
          </a:prstGeom>
          <a:solidFill>
            <a:schemeClr val="bg1"/>
          </a:solidFill>
        </p:spPr>
        <p:txBody>
          <a:bodyPr wrap="square" rtlCol="0">
            <a:spAutoFit/>
          </a:bodyPr>
          <a:lstStyle/>
          <a:p>
            <a:pPr>
              <a:lnSpc>
                <a:spcPct val="150000"/>
              </a:lnSpc>
              <a:defRPr/>
            </a:pPr>
            <a:r>
              <a:rPr lang="en-GB" sz="2200" dirty="0">
                <a:solidFill>
                  <a:prstClr val="black"/>
                </a:solidFill>
                <a:latin typeface="Open Sans" panose="020B0606030504020204"/>
              </a:rPr>
              <a:t>Some (but not all!) jobs, degrees, and apprenticeships require you to have studied specific school subjects.</a:t>
            </a:r>
            <a:endPar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endParaRPr>
          </a:p>
        </p:txBody>
      </p:sp>
      <p:sp>
        <p:nvSpPr>
          <p:cNvPr id="5" name="TextBox 4">
            <a:extLst>
              <a:ext uri="{FF2B5EF4-FFF2-40B4-BE49-F238E27FC236}">
                <a16:creationId xmlns:a16="http://schemas.microsoft.com/office/drawing/2014/main" id="{CCB7D899-3F55-59C1-33CE-BB264F5D3851}"/>
              </a:ext>
            </a:extLst>
          </p:cNvPr>
          <p:cNvSpPr txBox="1"/>
          <p:nvPr/>
        </p:nvSpPr>
        <p:spPr>
          <a:xfrm>
            <a:off x="180654" y="1979044"/>
            <a:ext cx="3279238" cy="3150346"/>
          </a:xfrm>
          <a:prstGeom prst="cloudCallout">
            <a:avLst>
              <a:gd name="adj1" fmla="val 45550"/>
              <a:gd name="adj2" fmla="val 60961"/>
            </a:avLst>
          </a:prstGeom>
          <a:solidFill>
            <a:srgbClr val="FFD5E4"/>
          </a:solidFill>
          <a:ln>
            <a:solidFill>
              <a:schemeClr val="tx1"/>
            </a:solidFill>
          </a:ln>
        </p:spPr>
        <p:txBody>
          <a:bodyPr wrap="square" rtlCol="0">
            <a:spAutoFit/>
          </a:bodyPr>
          <a:lstStyle/>
          <a:p>
            <a:pPr marL="457200" lvl="0" indent="-457200">
              <a:lnSpc>
                <a:spcPct val="150000"/>
              </a:lnSpc>
              <a:spcAft>
                <a:spcPts val="1200"/>
              </a:spcAft>
              <a:buFont typeface="+mj-lt"/>
              <a:buAutoNum type="alphaUcPeriod"/>
              <a:defRPr/>
            </a:pPr>
            <a:r>
              <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rPr>
              <a:t>I know what career I’d like to have</a:t>
            </a:r>
          </a:p>
        </p:txBody>
      </p:sp>
      <p:sp>
        <p:nvSpPr>
          <p:cNvPr id="6" name="TextBox 5">
            <a:extLst>
              <a:ext uri="{FF2B5EF4-FFF2-40B4-BE49-F238E27FC236}">
                <a16:creationId xmlns:a16="http://schemas.microsoft.com/office/drawing/2014/main" id="{F647EBB4-4BA6-52CB-C259-A1252F4DB770}"/>
              </a:ext>
            </a:extLst>
          </p:cNvPr>
          <p:cNvSpPr txBox="1"/>
          <p:nvPr/>
        </p:nvSpPr>
        <p:spPr>
          <a:xfrm>
            <a:off x="3628359" y="1563685"/>
            <a:ext cx="3429600" cy="3150346"/>
          </a:xfrm>
          <a:prstGeom prst="cloudCallout">
            <a:avLst>
              <a:gd name="adj1" fmla="val -4977"/>
              <a:gd name="adj2" fmla="val 70094"/>
            </a:avLst>
          </a:prstGeom>
          <a:solidFill>
            <a:srgbClr val="C9F0EF"/>
          </a:solidFill>
          <a:ln>
            <a:solidFill>
              <a:schemeClr val="tx1"/>
            </a:solidFill>
          </a:ln>
        </p:spPr>
        <p:txBody>
          <a:bodyPr wrap="square" rtlCol="0">
            <a:spAutoFit/>
          </a:bodyPr>
          <a:lstStyle/>
          <a:p>
            <a:pPr marL="457200" lvl="0" indent="-457200">
              <a:lnSpc>
                <a:spcPct val="150000"/>
              </a:lnSpc>
              <a:spcAft>
                <a:spcPts val="1200"/>
              </a:spcAft>
              <a:buFont typeface="+mj-lt"/>
              <a:buAutoNum type="alphaUcPeriod" startAt="2"/>
              <a:defRPr/>
            </a:pPr>
            <a:r>
              <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rPr>
              <a:t>I don’t know what I’d like to do after school</a:t>
            </a:r>
          </a:p>
        </p:txBody>
      </p:sp>
      <p:sp>
        <p:nvSpPr>
          <p:cNvPr id="7" name="TextBox 6">
            <a:extLst>
              <a:ext uri="{FF2B5EF4-FFF2-40B4-BE49-F238E27FC236}">
                <a16:creationId xmlns:a16="http://schemas.microsoft.com/office/drawing/2014/main" id="{79081ADF-E3FD-CC5C-A722-DB54CC0241FB}"/>
              </a:ext>
            </a:extLst>
          </p:cNvPr>
          <p:cNvSpPr txBox="1"/>
          <p:nvPr/>
        </p:nvSpPr>
        <p:spPr>
          <a:xfrm>
            <a:off x="7226427" y="1519377"/>
            <a:ext cx="4836126" cy="3923389"/>
          </a:xfrm>
          <a:prstGeom prst="cloudCallout">
            <a:avLst>
              <a:gd name="adj1" fmla="val -37877"/>
              <a:gd name="adj2" fmla="val 51395"/>
            </a:avLst>
          </a:prstGeom>
          <a:solidFill>
            <a:srgbClr val="ECDFF5"/>
          </a:solidFill>
          <a:ln>
            <a:solidFill>
              <a:schemeClr val="tx1"/>
            </a:solidFill>
          </a:ln>
        </p:spPr>
        <p:txBody>
          <a:bodyPr wrap="square" rtlCol="0">
            <a:spAutoFit/>
          </a:bodyPr>
          <a:lstStyle/>
          <a:p>
            <a:pPr marL="457200" lvl="0" indent="-457200">
              <a:lnSpc>
                <a:spcPct val="150000"/>
              </a:lnSpc>
              <a:spcAft>
                <a:spcPts val="1200"/>
              </a:spcAft>
              <a:buFont typeface="+mj-lt"/>
              <a:buAutoNum type="alphaUcPeriod" startAt="3"/>
              <a:defRPr/>
            </a:pPr>
            <a:r>
              <a:rPr kumimoji="0" lang="en-GB" sz="2200" b="0" i="0" u="none" strike="noStrike" kern="1200" cap="none" spc="0" normalizeH="0" baseline="0" noProof="0" dirty="0">
                <a:ln>
                  <a:noFill/>
                </a:ln>
                <a:solidFill>
                  <a:prstClr val="black"/>
                </a:solidFill>
                <a:effectLst/>
                <a:uLnTx/>
                <a:uFillTx/>
                <a:latin typeface="Open Sans" panose="020B0606030504020204"/>
                <a:ea typeface="+mn-ea"/>
                <a:cs typeface="+mn-cs"/>
              </a:rPr>
              <a:t>I know what I’d like to study at university or what apprenticeship I’d like to do</a:t>
            </a:r>
          </a:p>
        </p:txBody>
      </p:sp>
      <p:grpSp>
        <p:nvGrpSpPr>
          <p:cNvPr id="9" name="Group 8">
            <a:extLst>
              <a:ext uri="{FF2B5EF4-FFF2-40B4-BE49-F238E27FC236}">
                <a16:creationId xmlns:a16="http://schemas.microsoft.com/office/drawing/2014/main" id="{B8AA56CF-BC22-42F5-A3D4-CB3F09CF3383}"/>
              </a:ext>
            </a:extLst>
          </p:cNvPr>
          <p:cNvGrpSpPr/>
          <p:nvPr/>
        </p:nvGrpSpPr>
        <p:grpSpPr>
          <a:xfrm>
            <a:off x="3165110" y="5046818"/>
            <a:ext cx="1076402" cy="1076402"/>
            <a:chOff x="3165110" y="5046818"/>
            <a:chExt cx="1076402" cy="1076402"/>
          </a:xfrm>
        </p:grpSpPr>
        <p:pic>
          <p:nvPicPr>
            <p:cNvPr id="10" name="Graphic 9" descr="User with solid fill">
              <a:extLst>
                <a:ext uri="{FF2B5EF4-FFF2-40B4-BE49-F238E27FC236}">
                  <a16:creationId xmlns:a16="http://schemas.microsoft.com/office/drawing/2014/main" id="{369D37ED-A5F6-3C2C-D015-B9C0CC5E33B1}"/>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165110" y="5046818"/>
              <a:ext cx="1076402" cy="1076402"/>
            </a:xfrm>
            <a:prstGeom prst="rect">
              <a:avLst/>
            </a:prstGeom>
          </p:spPr>
        </p:pic>
        <p:sp>
          <p:nvSpPr>
            <p:cNvPr id="11" name="TextBox 10">
              <a:extLst>
                <a:ext uri="{FF2B5EF4-FFF2-40B4-BE49-F238E27FC236}">
                  <a16:creationId xmlns:a16="http://schemas.microsoft.com/office/drawing/2014/main" id="{DB38D7BE-3E86-1BF9-C9AD-B58DAC7EDDBE}"/>
                </a:ext>
              </a:extLst>
            </p:cNvPr>
            <p:cNvSpPr txBox="1"/>
            <p:nvPr/>
          </p:nvSpPr>
          <p:spPr>
            <a:xfrm>
              <a:off x="3348990" y="5585019"/>
              <a:ext cx="708660" cy="430887"/>
            </a:xfrm>
            <a:prstGeom prst="rect">
              <a:avLst/>
            </a:prstGeom>
            <a:noFill/>
          </p:spPr>
          <p:txBody>
            <a:bodyPr wrap="square" rtlCol="0">
              <a:spAutoFit/>
            </a:bodyPr>
            <a:lstStyle/>
            <a:p>
              <a:pPr algn="ctr"/>
              <a:r>
                <a:rPr lang="en-GB" sz="2200" b="1" dirty="0">
                  <a:solidFill>
                    <a:srgbClr val="FF699F"/>
                  </a:solidFill>
                  <a:latin typeface="Open Sans" panose="020B0606030504020204" pitchFamily="34" charset="0"/>
                  <a:ea typeface="Open Sans" panose="020B0606030504020204" pitchFamily="34" charset="0"/>
                  <a:cs typeface="Open Sans" panose="020B0606030504020204" pitchFamily="34" charset="0"/>
                </a:rPr>
                <a:t>A</a:t>
              </a:r>
            </a:p>
          </p:txBody>
        </p:sp>
      </p:grpSp>
      <p:grpSp>
        <p:nvGrpSpPr>
          <p:cNvPr id="12" name="Group 11">
            <a:extLst>
              <a:ext uri="{FF2B5EF4-FFF2-40B4-BE49-F238E27FC236}">
                <a16:creationId xmlns:a16="http://schemas.microsoft.com/office/drawing/2014/main" id="{29D99808-193E-8B30-958D-910454FB8D77}"/>
              </a:ext>
            </a:extLst>
          </p:cNvPr>
          <p:cNvGrpSpPr/>
          <p:nvPr/>
        </p:nvGrpSpPr>
        <p:grpSpPr>
          <a:xfrm>
            <a:off x="5019598" y="5013050"/>
            <a:ext cx="1076402" cy="1076402"/>
            <a:chOff x="5019598" y="5013050"/>
            <a:chExt cx="1076402" cy="1076402"/>
          </a:xfrm>
        </p:grpSpPr>
        <p:pic>
          <p:nvPicPr>
            <p:cNvPr id="13" name="Graphic 12" descr="User with solid fill">
              <a:extLst>
                <a:ext uri="{FF2B5EF4-FFF2-40B4-BE49-F238E27FC236}">
                  <a16:creationId xmlns:a16="http://schemas.microsoft.com/office/drawing/2014/main" id="{B47B1BA0-0D34-478E-4BEB-58191FC96A40}"/>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019598" y="5013050"/>
              <a:ext cx="1076402" cy="1076402"/>
            </a:xfrm>
            <a:prstGeom prst="rect">
              <a:avLst/>
            </a:prstGeom>
          </p:spPr>
        </p:pic>
        <p:sp>
          <p:nvSpPr>
            <p:cNvPr id="14" name="TextBox 13">
              <a:extLst>
                <a:ext uri="{FF2B5EF4-FFF2-40B4-BE49-F238E27FC236}">
                  <a16:creationId xmlns:a16="http://schemas.microsoft.com/office/drawing/2014/main" id="{634F8153-7E5C-4C79-E078-86C138F61AAF}"/>
                </a:ext>
              </a:extLst>
            </p:cNvPr>
            <p:cNvSpPr txBox="1"/>
            <p:nvPr/>
          </p:nvSpPr>
          <p:spPr>
            <a:xfrm>
              <a:off x="5203470" y="5569338"/>
              <a:ext cx="708660" cy="430887"/>
            </a:xfrm>
            <a:prstGeom prst="rect">
              <a:avLst/>
            </a:prstGeom>
            <a:noFill/>
          </p:spPr>
          <p:txBody>
            <a:bodyPr wrap="square" rtlCol="0">
              <a:spAutoFit/>
            </a:bodyPr>
            <a:lstStyle/>
            <a:p>
              <a:pPr algn="ctr"/>
              <a:r>
                <a:rPr lang="en-GB" sz="2200" b="1" dirty="0">
                  <a:solidFill>
                    <a:srgbClr val="4BC7C8"/>
                  </a:solidFill>
                  <a:latin typeface="Open Sans" panose="020B0606030504020204" pitchFamily="34" charset="0"/>
                  <a:ea typeface="Open Sans" panose="020B0606030504020204" pitchFamily="34" charset="0"/>
                  <a:cs typeface="Open Sans" panose="020B0606030504020204" pitchFamily="34" charset="0"/>
                </a:rPr>
                <a:t>B</a:t>
              </a:r>
            </a:p>
          </p:txBody>
        </p:sp>
      </p:grpSp>
      <p:grpSp>
        <p:nvGrpSpPr>
          <p:cNvPr id="20" name="Group 19">
            <a:extLst>
              <a:ext uri="{FF2B5EF4-FFF2-40B4-BE49-F238E27FC236}">
                <a16:creationId xmlns:a16="http://schemas.microsoft.com/office/drawing/2014/main" id="{EF395613-C3B2-C03A-AA10-95926C98D733}"/>
              </a:ext>
            </a:extLst>
          </p:cNvPr>
          <p:cNvGrpSpPr/>
          <p:nvPr/>
        </p:nvGrpSpPr>
        <p:grpSpPr>
          <a:xfrm>
            <a:off x="6874088" y="5046818"/>
            <a:ext cx="1076402" cy="1076402"/>
            <a:chOff x="6874088" y="5046818"/>
            <a:chExt cx="1076402" cy="1076402"/>
          </a:xfrm>
        </p:grpSpPr>
        <p:pic>
          <p:nvPicPr>
            <p:cNvPr id="27" name="Graphic 26" descr="User with solid fill">
              <a:extLst>
                <a:ext uri="{FF2B5EF4-FFF2-40B4-BE49-F238E27FC236}">
                  <a16:creationId xmlns:a16="http://schemas.microsoft.com/office/drawing/2014/main" id="{9398C57B-D367-9D87-0B95-9030EF4B29CE}"/>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74088" y="5046818"/>
              <a:ext cx="1076402" cy="1076402"/>
            </a:xfrm>
            <a:prstGeom prst="rect">
              <a:avLst/>
            </a:prstGeom>
          </p:spPr>
        </p:pic>
        <p:sp>
          <p:nvSpPr>
            <p:cNvPr id="28" name="TextBox 27">
              <a:extLst>
                <a:ext uri="{FF2B5EF4-FFF2-40B4-BE49-F238E27FC236}">
                  <a16:creationId xmlns:a16="http://schemas.microsoft.com/office/drawing/2014/main" id="{880C1308-18DD-AB20-3CC2-FBDD4CCCCA75}"/>
                </a:ext>
              </a:extLst>
            </p:cNvPr>
            <p:cNvSpPr txBox="1"/>
            <p:nvPr/>
          </p:nvSpPr>
          <p:spPr>
            <a:xfrm>
              <a:off x="7057959" y="5585019"/>
              <a:ext cx="708660" cy="430887"/>
            </a:xfrm>
            <a:prstGeom prst="rect">
              <a:avLst/>
            </a:prstGeom>
            <a:noFill/>
          </p:spPr>
          <p:txBody>
            <a:bodyPr wrap="square" rtlCol="0">
              <a:spAutoFit/>
            </a:bodyPr>
            <a:lstStyle/>
            <a:p>
              <a:pPr algn="ctr"/>
              <a:r>
                <a:rPr lang="en-GB" sz="2200" b="1" dirty="0">
                  <a:solidFill>
                    <a:srgbClr val="BD90DC"/>
                  </a:solidFill>
                  <a:latin typeface="Open Sans" panose="020B0606030504020204" pitchFamily="34" charset="0"/>
                  <a:ea typeface="Open Sans" panose="020B0606030504020204" pitchFamily="34" charset="0"/>
                  <a:cs typeface="Open Sans" panose="020B0606030504020204" pitchFamily="34" charset="0"/>
                </a:rPr>
                <a:t>C</a:t>
              </a:r>
            </a:p>
          </p:txBody>
        </p:sp>
      </p:grpSp>
      <p:sp>
        <p:nvSpPr>
          <p:cNvPr id="15" name="TextBox 14">
            <a:extLst>
              <a:ext uri="{FF2B5EF4-FFF2-40B4-BE49-F238E27FC236}">
                <a16:creationId xmlns:a16="http://schemas.microsoft.com/office/drawing/2014/main" id="{4CF30513-E962-1732-5925-9D2969A70A39}"/>
              </a:ext>
            </a:extLst>
          </p:cNvPr>
          <p:cNvSpPr txBox="1"/>
          <p:nvPr/>
        </p:nvSpPr>
        <p:spPr>
          <a:xfrm>
            <a:off x="180654" y="934297"/>
            <a:ext cx="11830692" cy="546047"/>
          </a:xfrm>
          <a:prstGeom prst="rect">
            <a:avLst/>
          </a:prstGeom>
          <a:solidFill>
            <a:schemeClr val="bg1"/>
          </a:solidFill>
        </p:spPr>
        <p:txBody>
          <a:bodyPr wrap="square" rtlCol="0">
            <a:spAutoFit/>
          </a:bodyPr>
          <a:lstStyle/>
          <a:p>
            <a:pPr>
              <a:lnSpc>
                <a:spcPct val="150000"/>
              </a:lnSpc>
              <a:defRPr/>
            </a:pPr>
            <a:r>
              <a:rPr lang="en-GB" sz="2200" dirty="0">
                <a:solidFill>
                  <a:prstClr val="black"/>
                </a:solidFill>
                <a:latin typeface="Open Sans" panose="020B0606030504020204"/>
              </a:rPr>
              <a:t>There are three sets of instructions, depending on your current career goals.</a:t>
            </a:r>
          </a:p>
        </p:txBody>
      </p:sp>
    </p:spTree>
    <p:extLst>
      <p:ext uri="{BB962C8B-B14F-4D97-AF65-F5344CB8AC3E}">
        <p14:creationId xmlns:p14="http://schemas.microsoft.com/office/powerpoint/2010/main" val="773655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par>
                                <p:cTn id="7" presetID="1" presetClass="exit"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hidden"/>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P spid="7" grpId="0" animBg="1"/>
      <p:bldP spid="15" grpId="0" animBg="1"/>
    </p:bldLst>
  </p:timing>
</p:sld>
</file>

<file path=ppt/theme/theme1.xml><?xml version="1.0" encoding="utf-8"?>
<a:theme xmlns:a="http://schemas.openxmlformats.org/drawingml/2006/main" name="Office Theme">
  <a:themeElements>
    <a:clrScheme name="Unifrog trio">
      <a:dk1>
        <a:sysClr val="windowText" lastClr="000000"/>
      </a:dk1>
      <a:lt1>
        <a:sysClr val="window" lastClr="FFFFFF"/>
      </a:lt1>
      <a:dk2>
        <a:srgbClr val="44546A"/>
      </a:dk2>
      <a:lt2>
        <a:srgbClr val="E7E6E6"/>
      </a:lt2>
      <a:accent1>
        <a:srgbClr val="33CC99"/>
      </a:accent1>
      <a:accent2>
        <a:srgbClr val="4BC7C8"/>
      </a:accent2>
      <a:accent3>
        <a:srgbClr val="FF7901"/>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Theme">
  <a:themeElements>
    <a:clrScheme name="Unifrog trio">
      <a:dk1>
        <a:sysClr val="windowText" lastClr="000000"/>
      </a:dk1>
      <a:lt1>
        <a:sysClr val="window" lastClr="FFFFFF"/>
      </a:lt1>
      <a:dk2>
        <a:srgbClr val="44546A"/>
      </a:dk2>
      <a:lt2>
        <a:srgbClr val="E7E6E6"/>
      </a:lt2>
      <a:accent1>
        <a:srgbClr val="33CC99"/>
      </a:accent1>
      <a:accent2>
        <a:srgbClr val="4BC7C8"/>
      </a:accent2>
      <a:accent3>
        <a:srgbClr val="FF7901"/>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4_Office Theme">
  <a:themeElements>
    <a:clrScheme name="Unifrog trio">
      <a:dk1>
        <a:sysClr val="windowText" lastClr="000000"/>
      </a:dk1>
      <a:lt1>
        <a:sysClr val="window" lastClr="FFFFFF"/>
      </a:lt1>
      <a:dk2>
        <a:srgbClr val="44546A"/>
      </a:dk2>
      <a:lt2>
        <a:srgbClr val="E7E6E6"/>
      </a:lt2>
      <a:accent1>
        <a:srgbClr val="33CC99"/>
      </a:accent1>
      <a:accent2>
        <a:srgbClr val="4BC7C8"/>
      </a:accent2>
      <a:accent3>
        <a:srgbClr val="FF7901"/>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5ac3cd1c-3d30-4aa3-9d6c-31b1c1640ef0" xsi:nil="true"/>
    <lcf76f155ced4ddcb4097134ff3c332f xmlns="3947ffd7-e1e2-4c53-9054-b8d6983d9ba6">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C9B1A320C7D094F85E868D80F30E951" ma:contentTypeVersion="17" ma:contentTypeDescription="Create a new document." ma:contentTypeScope="" ma:versionID="8e9a95bb7b914cca868baaeac1ef2d9d">
  <xsd:schema xmlns:xsd="http://www.w3.org/2001/XMLSchema" xmlns:xs="http://www.w3.org/2001/XMLSchema" xmlns:p="http://schemas.microsoft.com/office/2006/metadata/properties" xmlns:ns2="5ac3cd1c-3d30-4aa3-9d6c-31b1c1640ef0" xmlns:ns3="3947ffd7-e1e2-4c53-9054-b8d6983d9ba6" targetNamespace="http://schemas.microsoft.com/office/2006/metadata/properties" ma:root="true" ma:fieldsID="567364d68dfa1d87a31519d71aaae09b" ns2:_="" ns3:_="">
    <xsd:import namespace="5ac3cd1c-3d30-4aa3-9d6c-31b1c1640ef0"/>
    <xsd:import namespace="3947ffd7-e1e2-4c53-9054-b8d6983d9ba6"/>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ObjectDetectorVersions" minOccurs="0"/>
                <xsd:element ref="ns3:MediaServiceDateTaken" minOccurs="0"/>
                <xsd:element ref="ns3:MediaServiceGenerationTime" minOccurs="0"/>
                <xsd:element ref="ns3:MediaServiceEventHashCode" minOccurs="0"/>
                <xsd:element ref="ns3:MediaLengthInSeconds" minOccurs="0"/>
                <xsd:element ref="ns3:MediaServiceSearchProperties" minOccurs="0"/>
                <xsd:element ref="ns3:lcf76f155ced4ddcb4097134ff3c332f" minOccurs="0"/>
                <xsd:element ref="ns2:TaxCatchAll"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ac3cd1c-3d30-4aa3-9d6c-31b1c1640ef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7ee95269-558d-4beb-8fc8-3aa27569896e}" ma:internalName="TaxCatchAll" ma:showField="CatchAllData" ma:web="5ac3cd1c-3d30-4aa3-9d6c-31b1c1640ef0">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947ffd7-e1e2-4c53-9054-b8d6983d9ba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b71a1524-f3e6-41df-8974-f4dfb8ac6ffd" ma:termSetId="09814cd3-568e-fe90-9814-8d621ff8fb84" ma:anchorId="fba54fb3-c3e1-fe81-a776-ca4b69148c4d" ma:open="true" ma:isKeyword="false">
      <xsd:complexType>
        <xsd:sequence>
          <xsd:element ref="pc:Terms" minOccurs="0" maxOccurs="1"/>
        </xsd:sequence>
      </xsd:complexType>
    </xsd:element>
    <xsd:element name="MediaServiceOCR" ma:index="23" nillable="true" ma:displayName="Extracted Text" ma:internalName="MediaServiceOCR" ma:readOnly="true">
      <xsd:simpleType>
        <xsd:restriction base="dms:Note">
          <xsd:maxLength value="255"/>
        </xsd:restriction>
      </xsd:simpleType>
    </xsd:element>
    <xsd:element name="MediaServiceLocation" ma:index="24"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AFC7924-2E48-4DE1-9143-E6F1AEAC8628}">
  <ds:schemaRefs>
    <ds:schemaRef ds:uri="http://schemas.microsoft.com/sharepoint/v3/contenttype/forms"/>
  </ds:schemaRefs>
</ds:datastoreItem>
</file>

<file path=customXml/itemProps2.xml><?xml version="1.0" encoding="utf-8"?>
<ds:datastoreItem xmlns:ds="http://schemas.openxmlformats.org/officeDocument/2006/customXml" ds:itemID="{A395A48A-FE8B-4142-8B86-3CF9DA875185}">
  <ds:schemaRefs>
    <ds:schemaRef ds:uri="http://schemas.microsoft.com/office/2006/metadata/properties"/>
    <ds:schemaRef ds:uri="http://schemas.microsoft.com/office/infopath/2007/PartnerControls"/>
    <ds:schemaRef ds:uri="5ac3cd1c-3d30-4aa3-9d6c-31b1c1640ef0"/>
    <ds:schemaRef ds:uri="3947ffd7-e1e2-4c53-9054-b8d6983d9ba6"/>
  </ds:schemaRefs>
</ds:datastoreItem>
</file>

<file path=customXml/itemProps3.xml><?xml version="1.0" encoding="utf-8"?>
<ds:datastoreItem xmlns:ds="http://schemas.openxmlformats.org/officeDocument/2006/customXml" ds:itemID="{7E12EAE0-10E6-4E0C-ABC8-68F56285ED1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ac3cd1c-3d30-4aa3-9d6c-31b1c1640ef0"/>
    <ds:schemaRef ds:uri="3947ffd7-e1e2-4c53-9054-b8d6983d9b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5935</TotalTime>
  <Words>3987</Words>
  <Application>Microsoft Office PowerPoint</Application>
  <PresentationFormat>Widescreen</PresentationFormat>
  <Paragraphs>467</Paragraphs>
  <Slides>18</Slides>
  <Notes>17</Notes>
  <HiddenSlides>0</HiddenSlides>
  <MMClips>0</MMClips>
  <ScaleCrop>false</ScaleCrop>
  <HeadingPairs>
    <vt:vector size="4" baseType="variant">
      <vt:variant>
        <vt:lpstr>Theme</vt:lpstr>
      </vt:variant>
      <vt:variant>
        <vt:i4>3</vt:i4>
      </vt:variant>
      <vt:variant>
        <vt:lpstr>Slide Titles</vt:lpstr>
      </vt:variant>
      <vt:variant>
        <vt:i4>18</vt:i4>
      </vt:variant>
    </vt:vector>
  </HeadingPairs>
  <TitlesOfParts>
    <vt:vector size="21" baseType="lpstr">
      <vt:lpstr>Office Theme</vt:lpstr>
      <vt:lpstr>3_Office Theme</vt:lpstr>
      <vt:lpstr>4_Office Theme</vt:lpstr>
      <vt:lpstr>PowerPoint Presentation</vt:lpstr>
      <vt:lpstr>PowerPoint Presentation</vt:lpstr>
      <vt:lpstr>Making decisions: factors to consider (10 mins)</vt:lpstr>
      <vt:lpstr>Making decisions: accessing support (10 mins)</vt:lpstr>
      <vt:lpstr>Making decisions: accessing support</vt:lpstr>
      <vt:lpstr>Making decisions: case study (15 mins)</vt:lpstr>
      <vt:lpstr>Making decisions: case study</vt:lpstr>
      <vt:lpstr>Making decisions: case study</vt:lpstr>
      <vt:lpstr>Subjects, careers, and skills (10 mins)</vt:lpstr>
      <vt:lpstr>Subjects, careers, and skills</vt:lpstr>
      <vt:lpstr>Qualifications and subjects on offer to you (10 mins)</vt:lpstr>
      <vt:lpstr>Qualifications and subjects on offer to you </vt:lpstr>
      <vt:lpstr>Qualifications and subjects on offer to you </vt:lpstr>
      <vt:lpstr>Qualifications and subjects on offer to you </vt:lpstr>
      <vt:lpstr>Qualifications and subjects on offer to you</vt:lpstr>
      <vt:lpstr>PowerPoint Presentation</vt:lpstr>
      <vt:lpstr>What would I like to find out next? (5 mins)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Emily Adkins</dc:creator>
  <cp:lastModifiedBy>Emily Adkins</cp:lastModifiedBy>
  <cp:revision>500</cp:revision>
  <dcterms:created xsi:type="dcterms:W3CDTF">2021-12-13T14:38:16Z</dcterms:created>
  <dcterms:modified xsi:type="dcterms:W3CDTF">2026-04-27T09:08:13Z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0x010100BC9B1A320C7D094F85E868D80F30E951</vt:lpwstr>
  </property>
  <property fmtid="{D5CDD505-2E9C-101B-9397-08002B2CF9AE}" pid="3" name="MediaServiceImageTags">
    <vt:lpwstr/>
  </property>
</Properties>
</file>