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72" r:id="rId5"/>
    <p:sldMasterId id="2147483684" r:id="rId6"/>
  </p:sldMasterIdLst>
  <p:notesMasterIdLst>
    <p:notesMasterId r:id="rId16"/>
  </p:notesMasterIdLst>
  <p:sldIdLst>
    <p:sldId id="746" r:id="rId7"/>
    <p:sldId id="729" r:id="rId8"/>
    <p:sldId id="749" r:id="rId9"/>
    <p:sldId id="745" r:id="rId10"/>
    <p:sldId id="738" r:id="rId11"/>
    <p:sldId id="750" r:id="rId12"/>
    <p:sldId id="748" r:id="rId13"/>
    <p:sldId id="735" r:id="rId14"/>
    <p:sldId id="300" r:id="rId15"/>
  </p:sldIdLst>
  <p:sldSz cx="12192000" cy="6858000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D113E-AB4E-D874-9315-1DDF7A0A364F}" name="Emily Adkins" initials="EA" userId="221ef2226ed9685a" providerId="Windows Live"/>
  <p188:author id="{9E6B8E73-77B9-C749-1960-4F789FA7ABEE}" name="Emily Adkins" initials="EA" userId="24de325377db37fc" providerId="Windows Live"/>
  <p188:author id="{08C2F381-1777-245C-43F7-FBA3957C2FC2}" name="Kate Garlick" initials="KG" userId="247d839a940f1946" providerId="Windows Live"/>
  <p188:author id="{DE2173D4-1BC1-96AC-194B-886B5D9930CD}" name="Annabel McDonald" initials="AM" userId="df39f375605b57fc" providerId="Windows Live"/>
  <p188:author id="{CF0DC9EE-8F41-9036-B8EF-80C0D048CCA2}" name="Emily Nash" initials="EN" userId="6117e569c8723fe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y Nash" initials="EN" lastIdx="68" clrIdx="0">
    <p:extLst>
      <p:ext uri="{19B8F6BF-5375-455C-9EA6-DF929625EA0E}">
        <p15:presenceInfo xmlns:p15="http://schemas.microsoft.com/office/powerpoint/2012/main" userId="6117e569c8723fe2" providerId="Windows Live"/>
      </p:ext>
    </p:extLst>
  </p:cmAuthor>
  <p:cmAuthor id="2" name="Kate Garlick" initials="KG" lastIdx="15" clrIdx="1">
    <p:extLst>
      <p:ext uri="{19B8F6BF-5375-455C-9EA6-DF929625EA0E}">
        <p15:presenceInfo xmlns:p15="http://schemas.microsoft.com/office/powerpoint/2012/main" userId="247d839a940f1946" providerId="Windows Live"/>
      </p:ext>
    </p:extLst>
  </p:cmAuthor>
  <p:cmAuthor id="3" name="Annabel McDonald" initials="AM" lastIdx="21" clrIdx="2">
    <p:extLst>
      <p:ext uri="{19B8F6BF-5375-455C-9EA6-DF929625EA0E}">
        <p15:presenceInfo xmlns:p15="http://schemas.microsoft.com/office/powerpoint/2012/main" userId="df39f375605b57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E4CC"/>
    <a:srgbClr val="FFD5E4"/>
    <a:srgbClr val="000000"/>
    <a:srgbClr val="ECDFF5"/>
    <a:srgbClr val="DAE9F6"/>
    <a:srgbClr val="C9F0EF"/>
    <a:srgbClr val="CDF3E6"/>
    <a:srgbClr val="267C7C"/>
    <a:srgbClr val="4BC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6" autoAdjust="0"/>
    <p:restoredTop sz="51705" autoAdjust="0"/>
  </p:normalViewPr>
  <p:slideViewPr>
    <p:cSldViewPr snapToGrid="0">
      <p:cViewPr varScale="1">
        <p:scale>
          <a:sx n="54" d="100"/>
          <a:sy n="54" d="100"/>
        </p:scale>
        <p:origin x="2608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8074-1A82-4276-BC9C-9F1654D2C295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23D7-8D74-402A-B74C-D1093F83E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32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36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85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6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81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581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807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566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5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3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5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75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579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C33A-2654-4D07-8A0D-3AD1FFCB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2DC0-D5BD-4CC7-B833-BA3BFEAE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5888-B93F-49F5-8A69-2C00511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509-A786-48DC-80FA-1E4C2B9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1B51-C837-4A22-AB12-21055F3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31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38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1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85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153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56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C33A-2654-4D07-8A0D-3AD1FFCB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2DC0-D5BD-4CC7-B833-BA3BFEAE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5888-B93F-49F5-8A69-2C00511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509-A786-48DC-80FA-1E4C2B9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1B51-C837-4A22-AB12-21055F3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3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52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88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963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58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C33A-2654-4D07-8A0D-3AD1FFCB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2DC0-D5BD-4CC7-B833-BA3BFEAE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5888-B93F-49F5-8A69-2C00511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509-A786-48DC-80FA-1E4C2B9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1B51-C837-4A22-AB12-21055F3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28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93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70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498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08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6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9910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8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36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66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3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96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9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5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18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19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09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60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46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svg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413AA3-618C-4E33-8970-89EE42658359}"/>
              </a:ext>
            </a:extLst>
          </p:cNvPr>
          <p:cNvSpPr txBox="1"/>
          <p:nvPr/>
        </p:nvSpPr>
        <p:spPr>
          <a:xfrm>
            <a:off x="1631577" y="3155576"/>
            <a:ext cx="9013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Quick task: Exploring the Careers library</a:t>
            </a:r>
            <a:endParaRPr kumimoji="0" lang="en-GB" sz="5600" b="0" i="1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3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E1A8C4B-D0C8-22E0-DBAF-DD1CA51F6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97" y="3293390"/>
            <a:ext cx="6133174" cy="2455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Using the </a:t>
            </a:r>
            <a:r>
              <a:rPr lang="en-GB" sz="3200" b="1" dirty="0" err="1">
                <a:latin typeface="Open Sans" panose="020B0606030504020204"/>
              </a:rPr>
              <a:t>Unifrog</a:t>
            </a:r>
            <a:r>
              <a:rPr lang="en-GB" sz="3200" b="1" dirty="0">
                <a:latin typeface="Open Sans" panose="020B0606030504020204"/>
              </a:rPr>
              <a:t> Careers library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97250-E0B2-7C94-6A19-CF0360CCB817}"/>
              </a:ext>
            </a:extLst>
          </p:cNvPr>
          <p:cNvSpPr txBox="1"/>
          <p:nvPr/>
        </p:nvSpPr>
        <p:spPr>
          <a:xfrm>
            <a:off x="827415" y="1109099"/>
            <a:ext cx="10537151" cy="553059"/>
          </a:xfrm>
          <a:prstGeom prst="roundRect">
            <a:avLst/>
          </a:prstGeom>
          <a:solidFill>
            <a:srgbClr val="C9F0EF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next few slides will show you how to use the Careers library tool. </a:t>
            </a:r>
          </a:p>
        </p:txBody>
      </p:sp>
      <p:pic>
        <p:nvPicPr>
          <p:cNvPr id="23" name="Graphic 22" descr="Information with solid fill">
            <a:extLst>
              <a:ext uri="{FF2B5EF4-FFF2-40B4-BE49-F238E27FC236}">
                <a16:creationId xmlns:a16="http://schemas.microsoft.com/office/drawing/2014/main" id="{28BE3DF7-6555-CC0E-5BC9-B2C4103D6E4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073" y="1022311"/>
            <a:ext cx="726633" cy="72663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BB31DC-0D75-77C1-0383-7729D77182CB}"/>
              </a:ext>
            </a:extLst>
          </p:cNvPr>
          <p:cNvSpPr txBox="1"/>
          <p:nvPr/>
        </p:nvSpPr>
        <p:spPr>
          <a:xfrm>
            <a:off x="614597" y="1888210"/>
            <a:ext cx="11088622" cy="11149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After logging into your Unifrog account, scroll down to ‘</a:t>
            </a: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Exploring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.’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don’t see the Careers library tool straight away, click ‘</a:t>
            </a: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tools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’.</a:t>
            </a:r>
          </a:p>
        </p:txBody>
      </p:sp>
      <p:pic>
        <p:nvPicPr>
          <p:cNvPr id="18" name="Picture 17" descr="A green and white square with white text&#10;&#10;Description automatically generated">
            <a:extLst>
              <a:ext uri="{FF2B5EF4-FFF2-40B4-BE49-F238E27FC236}">
                <a16:creationId xmlns:a16="http://schemas.microsoft.com/office/drawing/2014/main" id="{B3A04C6C-64DB-CEE8-C81C-40392DC8C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10" y="4188881"/>
            <a:ext cx="3771900" cy="77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4DE5EB4-55E5-8020-09ED-C32602F0A513}"/>
              </a:ext>
            </a:extLst>
          </p:cNvPr>
          <p:cNvSpPr txBox="1"/>
          <p:nvPr/>
        </p:nvSpPr>
        <p:spPr>
          <a:xfrm>
            <a:off x="636782" y="4188881"/>
            <a:ext cx="6120000" cy="1548000"/>
          </a:xfrm>
          <a:prstGeom prst="rect">
            <a:avLst/>
          </a:prstGeom>
          <a:noFill/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Graphic 19" descr="Cursor with solid fill">
            <a:extLst>
              <a:ext uri="{FF2B5EF4-FFF2-40B4-BE49-F238E27FC236}">
                <a16:creationId xmlns:a16="http://schemas.microsoft.com/office/drawing/2014/main" id="{834F42E0-B5B9-139E-F756-9E8BB79ADF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73288">
            <a:off x="6069955" y="4868349"/>
            <a:ext cx="550792" cy="550792"/>
          </a:xfrm>
          <a:prstGeom prst="rect">
            <a:avLst/>
          </a:prstGeom>
        </p:spPr>
      </p:pic>
      <p:pic>
        <p:nvPicPr>
          <p:cNvPr id="21" name="Graphic 20" descr="Cursor with solid fill">
            <a:extLst>
              <a:ext uri="{FF2B5EF4-FFF2-40B4-BE49-F238E27FC236}">
                <a16:creationId xmlns:a16="http://schemas.microsoft.com/office/drawing/2014/main" id="{3CCC1A36-E79B-858A-EF0A-3FF6D753BED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73288">
            <a:off x="10825881" y="4660862"/>
            <a:ext cx="616255" cy="6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4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Using the </a:t>
            </a:r>
            <a:r>
              <a:rPr lang="en-GB" sz="3200" b="1" dirty="0" err="1">
                <a:latin typeface="Open Sans" panose="020B0606030504020204"/>
              </a:rPr>
              <a:t>Unifrog</a:t>
            </a:r>
            <a:r>
              <a:rPr lang="en-GB" sz="3200" b="1" dirty="0">
                <a:latin typeface="Open Sans" panose="020B0606030504020204"/>
              </a:rPr>
              <a:t> Careers library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F1C62-315C-14A7-4386-67836B8931F3}"/>
              </a:ext>
            </a:extLst>
          </p:cNvPr>
          <p:cNvSpPr txBox="1"/>
          <p:nvPr/>
        </p:nvSpPr>
        <p:spPr>
          <a:xfrm>
            <a:off x="309906" y="2164509"/>
            <a:ext cx="5585570" cy="553059"/>
          </a:xfrm>
          <a:prstGeom prst="roundRect">
            <a:avLst/>
          </a:prstGeom>
          <a:solidFill>
            <a:srgbClr val="FFD5E4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Keyword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e.g. Computers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6C017-0379-D638-8CB4-6D2AECC29DB8}"/>
              </a:ext>
            </a:extLst>
          </p:cNvPr>
          <p:cNvSpPr txBox="1"/>
          <p:nvPr/>
        </p:nvSpPr>
        <p:spPr>
          <a:xfrm>
            <a:off x="309905" y="2916616"/>
            <a:ext cx="5585570" cy="553059"/>
          </a:xfrm>
          <a:prstGeom prst="roundRect">
            <a:avLst/>
          </a:prstGeom>
          <a:solidFill>
            <a:srgbClr val="FFF2CC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subjects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e.g. Biology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B30BB-5691-E5D4-FCE5-217D149F69D2}"/>
              </a:ext>
            </a:extLst>
          </p:cNvPr>
          <p:cNvSpPr txBox="1"/>
          <p:nvPr/>
        </p:nvSpPr>
        <p:spPr>
          <a:xfrm>
            <a:off x="309905" y="3668723"/>
            <a:ext cx="5585570" cy="553059"/>
          </a:xfrm>
          <a:prstGeom prst="roundRect">
            <a:avLst/>
          </a:prstGeom>
          <a:solidFill>
            <a:srgbClr val="C9F0EF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sectors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e.g. Transport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4A82E3-856F-079D-C62A-CDD80B7AF429}"/>
              </a:ext>
            </a:extLst>
          </p:cNvPr>
          <p:cNvSpPr txBox="1"/>
          <p:nvPr/>
        </p:nvSpPr>
        <p:spPr>
          <a:xfrm>
            <a:off x="309905" y="4446811"/>
            <a:ext cx="5585570" cy="553059"/>
          </a:xfrm>
          <a:prstGeom prst="roundRect">
            <a:avLst/>
          </a:prstGeom>
          <a:solidFill>
            <a:srgbClr val="ECDFF5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area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e.g. Arts and Media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20517-F1BB-91F7-2CC4-3061C46B9BBC}"/>
              </a:ext>
            </a:extLst>
          </p:cNvPr>
          <p:cNvSpPr txBox="1"/>
          <p:nvPr/>
        </p:nvSpPr>
        <p:spPr>
          <a:xfrm>
            <a:off x="309905" y="5224899"/>
            <a:ext cx="5585570" cy="553059"/>
          </a:xfrm>
          <a:prstGeom prst="roundRect">
            <a:avLst/>
          </a:prstGeom>
          <a:solidFill>
            <a:srgbClr val="FFE4CC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Skill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e.g. Accountability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2E72B9-2310-11C0-6187-31672A232B3F}"/>
              </a:ext>
            </a:extLst>
          </p:cNvPr>
          <p:cNvSpPr txBox="1"/>
          <p:nvPr/>
        </p:nvSpPr>
        <p:spPr>
          <a:xfrm>
            <a:off x="6296524" y="2133274"/>
            <a:ext cx="5585570" cy="553059"/>
          </a:xfrm>
          <a:prstGeom prst="roundRect">
            <a:avLst/>
          </a:prstGeom>
          <a:solidFill>
            <a:srgbClr val="FFE4CC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Subject group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e.g. Animals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13CC51-D2D0-9815-E477-E9A100642FD4}"/>
              </a:ext>
            </a:extLst>
          </p:cNvPr>
          <p:cNvSpPr txBox="1"/>
          <p:nvPr/>
        </p:nvSpPr>
        <p:spPr>
          <a:xfrm>
            <a:off x="6296524" y="2911362"/>
            <a:ext cx="5585570" cy="553059"/>
          </a:xfrm>
          <a:prstGeom prst="roundRect">
            <a:avLst/>
          </a:prstGeom>
          <a:solidFill>
            <a:srgbClr val="CDF3E6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Theme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e.g. Green jobs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BB996E-CDB4-ADBB-258C-0BC870B2CE92}"/>
              </a:ext>
            </a:extLst>
          </p:cNvPr>
          <p:cNvSpPr txBox="1"/>
          <p:nvPr/>
        </p:nvSpPr>
        <p:spPr>
          <a:xfrm>
            <a:off x="6296524" y="3668722"/>
            <a:ext cx="5585570" cy="553059"/>
          </a:xfrm>
          <a:prstGeom prst="roundRect">
            <a:avLst/>
          </a:prstGeom>
          <a:solidFill>
            <a:srgbClr val="DAE9F6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Personality type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e.g. INTJ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8C5627-B874-AB21-1AC7-5943802418B4}"/>
              </a:ext>
            </a:extLst>
          </p:cNvPr>
          <p:cNvSpPr txBox="1"/>
          <p:nvPr/>
        </p:nvSpPr>
        <p:spPr>
          <a:xfrm>
            <a:off x="6296524" y="4446810"/>
            <a:ext cx="5585570" cy="553059"/>
          </a:xfrm>
          <a:prstGeom prst="roundRect">
            <a:avLst/>
          </a:prstGeom>
          <a:solidFill>
            <a:srgbClr val="FFD5E4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Interests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e.g. Artistic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A88B65-6A36-EAC7-D2C9-AEF69DE6E7E7}"/>
              </a:ext>
            </a:extLst>
          </p:cNvPr>
          <p:cNvSpPr txBox="1"/>
          <p:nvPr/>
        </p:nvSpPr>
        <p:spPr>
          <a:xfrm>
            <a:off x="6296524" y="5256676"/>
            <a:ext cx="5585570" cy="553059"/>
          </a:xfrm>
          <a:prstGeom prst="roundRect">
            <a:avLst/>
          </a:prstGeom>
          <a:solidFill>
            <a:srgbClr val="FFF2CC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environments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e.g. No long hours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C2AEC9-52AC-F408-F42A-D524F3BE4982}"/>
              </a:ext>
            </a:extLst>
          </p:cNvPr>
          <p:cNvGrpSpPr/>
          <p:nvPr/>
        </p:nvGrpSpPr>
        <p:grpSpPr>
          <a:xfrm>
            <a:off x="3303215" y="642060"/>
            <a:ext cx="5905140" cy="1169388"/>
            <a:chOff x="3303215" y="593932"/>
            <a:chExt cx="5905140" cy="11693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9086F8-62BD-302B-5BD0-D45EAF864D0B}"/>
                </a:ext>
              </a:extLst>
            </p:cNvPr>
            <p:cNvSpPr txBox="1"/>
            <p:nvPr/>
          </p:nvSpPr>
          <p:spPr>
            <a:xfrm>
              <a:off x="3303215" y="1094132"/>
              <a:ext cx="5585570" cy="6691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4BC7C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tIns="0" rtlCol="0" anchor="ctr" anchorCtr="0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GB" sz="2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You can search the Careers library by:</a:t>
              </a:r>
            </a:p>
          </p:txBody>
        </p:sp>
        <p:pic>
          <p:nvPicPr>
            <p:cNvPr id="18" name="Graphic 17" descr="Magnifying glass with solid fill">
              <a:extLst>
                <a:ext uri="{FF2B5EF4-FFF2-40B4-BE49-F238E27FC236}">
                  <a16:creationId xmlns:a16="http://schemas.microsoft.com/office/drawing/2014/main" id="{F1591AD1-D466-16B9-C724-9EC6D533176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93955" y="59393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96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Using the </a:t>
            </a:r>
            <a:r>
              <a:rPr lang="en-GB" sz="3200" b="1" dirty="0" err="1">
                <a:latin typeface="Open Sans" panose="020B0606030504020204"/>
              </a:rPr>
              <a:t>Unifrog</a:t>
            </a:r>
            <a:r>
              <a:rPr lang="en-GB" sz="3200" b="1" dirty="0">
                <a:latin typeface="Open Sans" panose="020B0606030504020204"/>
              </a:rPr>
              <a:t> Careers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086F8-62BD-302B-5BD0-D45EAF864D0B}"/>
              </a:ext>
            </a:extLst>
          </p:cNvPr>
          <p:cNvSpPr txBox="1"/>
          <p:nvPr/>
        </p:nvSpPr>
        <p:spPr>
          <a:xfrm>
            <a:off x="1044003" y="1045498"/>
            <a:ext cx="10103992" cy="66918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will then see career profiles that are matches for your search.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92C76-9627-0BD0-92A8-E96234A12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774" y="2444809"/>
            <a:ext cx="6393762" cy="3437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03A347-C3E9-3829-6A95-481395523A14}"/>
              </a:ext>
            </a:extLst>
          </p:cNvPr>
          <p:cNvSpPr txBox="1"/>
          <p:nvPr/>
        </p:nvSpPr>
        <p:spPr>
          <a:xfrm>
            <a:off x="1044003" y="1827076"/>
            <a:ext cx="10103992" cy="461829"/>
          </a:xfrm>
          <a:prstGeom prst="roundRect">
            <a:avLst/>
          </a:prstGeom>
          <a:solidFill>
            <a:srgbClr val="C9F0EF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Psychology as a school subject has been used as an example here: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22B3A-6F6D-D522-2B0B-30A5275BD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464" y="2724239"/>
            <a:ext cx="4531942" cy="287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phic 8" descr="Line arrow: Clockwise curve with solid fill">
            <a:extLst>
              <a:ext uri="{FF2B5EF4-FFF2-40B4-BE49-F238E27FC236}">
                <a16:creationId xmlns:a16="http://schemas.microsoft.com/office/drawing/2014/main" id="{60A3F561-AB9B-36CB-E2A9-B84445869B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925756">
            <a:off x="4485207" y="294021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5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974E3-6712-A903-CBAD-633EBA0CF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027" y="1334249"/>
            <a:ext cx="4851000" cy="4189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Using the </a:t>
            </a:r>
            <a:r>
              <a:rPr lang="en-GB" sz="3200" b="1" dirty="0" err="1">
                <a:latin typeface="Open Sans" panose="020B0606030504020204"/>
              </a:rPr>
              <a:t>Unifrog</a:t>
            </a:r>
            <a:r>
              <a:rPr lang="en-GB" sz="3200" b="1" dirty="0">
                <a:latin typeface="Open Sans" panose="020B0606030504020204"/>
              </a:rPr>
              <a:t> Careers library</a:t>
            </a:r>
          </a:p>
        </p:txBody>
      </p:sp>
      <p:pic>
        <p:nvPicPr>
          <p:cNvPr id="12" name="Graphic 11" descr="Cursor with solid fill">
            <a:extLst>
              <a:ext uri="{FF2B5EF4-FFF2-40B4-BE49-F238E27FC236}">
                <a16:creationId xmlns:a16="http://schemas.microsoft.com/office/drawing/2014/main" id="{47D2E10E-EA79-8354-E217-3ED49641EA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73288">
            <a:off x="8175680" y="5126003"/>
            <a:ext cx="550792" cy="550792"/>
          </a:xfrm>
          <a:prstGeom prst="rect">
            <a:avLst/>
          </a:prstGeom>
        </p:spPr>
      </p:pic>
      <p:pic>
        <p:nvPicPr>
          <p:cNvPr id="9" name="Graphic 8" descr="Cursor with solid fill">
            <a:extLst>
              <a:ext uri="{FF2B5EF4-FFF2-40B4-BE49-F238E27FC236}">
                <a16:creationId xmlns:a16="http://schemas.microsoft.com/office/drawing/2014/main" id="{A0B49AC8-8C3F-2709-8131-FD0609AF09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73288">
            <a:off x="11150056" y="4292370"/>
            <a:ext cx="550792" cy="5507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56503F-5887-E6BE-A2CC-3393F060E368}"/>
              </a:ext>
            </a:extLst>
          </p:cNvPr>
          <p:cNvSpPr txBox="1"/>
          <p:nvPr/>
        </p:nvSpPr>
        <p:spPr>
          <a:xfrm>
            <a:off x="645908" y="4361997"/>
            <a:ext cx="5851515" cy="1114915"/>
          </a:xfrm>
          <a:prstGeom prst="roundRect">
            <a:avLst/>
          </a:prstGeom>
          <a:solidFill>
            <a:srgbClr val="C9F0EF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to your search results at any time by clicking ‘Back’ on the career profile.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C7C0C6-26D4-2326-67A9-94D20FF71CCD}"/>
              </a:ext>
            </a:extLst>
          </p:cNvPr>
          <p:cNvGrpSpPr/>
          <p:nvPr/>
        </p:nvGrpSpPr>
        <p:grpSpPr>
          <a:xfrm>
            <a:off x="645908" y="1098289"/>
            <a:ext cx="6108004" cy="983972"/>
            <a:chOff x="1237917" y="2661040"/>
            <a:chExt cx="6108004" cy="98397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B4E413-9EB1-88E9-BDC4-DB2D733B741E}"/>
                </a:ext>
              </a:extLst>
            </p:cNvPr>
            <p:cNvSpPr txBox="1"/>
            <p:nvPr/>
          </p:nvSpPr>
          <p:spPr>
            <a:xfrm>
              <a:off x="1237917" y="3091953"/>
              <a:ext cx="5830156" cy="55305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4BC7C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tIns="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GB" sz="2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Click ‘Read the profile’ to find out more.</a:t>
              </a:r>
            </a:p>
          </p:txBody>
        </p:sp>
        <p:pic>
          <p:nvPicPr>
            <p:cNvPr id="19" name="Graphic 18" descr="Magnifying glass with solid fill">
              <a:extLst>
                <a:ext uri="{FF2B5EF4-FFF2-40B4-BE49-F238E27FC236}">
                  <a16:creationId xmlns:a16="http://schemas.microsoft.com/office/drawing/2014/main" id="{4AC72A28-057E-2807-FF27-151799793E1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31521" y="2661040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8D4879-E8A0-FFDF-A78A-400AFCF7BDF8}"/>
              </a:ext>
            </a:extLst>
          </p:cNvPr>
          <p:cNvGrpSpPr/>
          <p:nvPr/>
        </p:nvGrpSpPr>
        <p:grpSpPr>
          <a:xfrm>
            <a:off x="762100" y="2629886"/>
            <a:ext cx="5026626" cy="1114915"/>
            <a:chOff x="1354109" y="4061301"/>
            <a:chExt cx="5026626" cy="11149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44E7D4-2F6C-D275-6B05-9C80972AB267}"/>
                </a:ext>
              </a:extLst>
            </p:cNvPr>
            <p:cNvSpPr txBox="1"/>
            <p:nvPr/>
          </p:nvSpPr>
          <p:spPr>
            <a:xfrm>
              <a:off x="1925254" y="4061301"/>
              <a:ext cx="4455481" cy="111491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4BC7C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tIns="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GB" sz="2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Click the heart button to add the profile to your Favourites.</a:t>
              </a:r>
            </a:p>
          </p:txBody>
        </p:sp>
        <p:pic>
          <p:nvPicPr>
            <p:cNvPr id="17" name="Graphic 16" descr="Heart with solid fill">
              <a:extLst>
                <a:ext uri="{FF2B5EF4-FFF2-40B4-BE49-F238E27FC236}">
                  <a16:creationId xmlns:a16="http://schemas.microsoft.com/office/drawing/2014/main" id="{5421C6DD-BB9B-59AD-185B-B4541502558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54109" y="41615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207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8F5BE7EA-45CE-E30A-8DE6-E82A87C93410}"/>
              </a:ext>
            </a:extLst>
          </p:cNvPr>
          <p:cNvSpPr txBox="1"/>
          <p:nvPr/>
        </p:nvSpPr>
        <p:spPr>
          <a:xfrm>
            <a:off x="6511415" y="2095657"/>
            <a:ext cx="5270121" cy="3362339"/>
          </a:xfrm>
          <a:prstGeom prst="roundRect">
            <a:avLst/>
          </a:prstGeom>
          <a:solidFill>
            <a:srgbClr val="C9F0EF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Related know-how guides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Related courses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Related university subject profiles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Related career profiles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Labour Market Information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Using the </a:t>
            </a:r>
            <a:r>
              <a:rPr lang="en-GB" sz="3200" b="1" dirty="0" err="1">
                <a:latin typeface="Open Sans" panose="020B0606030504020204"/>
              </a:rPr>
              <a:t>Unifrog</a:t>
            </a:r>
            <a:r>
              <a:rPr lang="en-GB" sz="3200" b="1" dirty="0">
                <a:latin typeface="Open Sans" panose="020B0606030504020204"/>
              </a:rPr>
              <a:t> Careers library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44E7D4-2F6C-D275-6B05-9C80972AB267}"/>
              </a:ext>
            </a:extLst>
          </p:cNvPr>
          <p:cNvSpPr txBox="1"/>
          <p:nvPr/>
        </p:nvSpPr>
        <p:spPr>
          <a:xfrm>
            <a:off x="1803917" y="1087667"/>
            <a:ext cx="8584165" cy="5530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You’ll be able to explore the following sections of the profiles: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9ADC64-261D-9D3F-D9AA-7C81AB0C67C4}"/>
              </a:ext>
            </a:extLst>
          </p:cNvPr>
          <p:cNvSpPr txBox="1"/>
          <p:nvPr/>
        </p:nvSpPr>
        <p:spPr>
          <a:xfrm>
            <a:off x="440151" y="2095659"/>
            <a:ext cx="5270121" cy="3362338"/>
          </a:xfrm>
          <a:prstGeom prst="roundRect">
            <a:avLst/>
          </a:prstGeom>
          <a:solidFill>
            <a:srgbClr val="C9F0EF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 (where relevant)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you’ll do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hours and environment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path and progression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Skills required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Entry requirements</a:t>
            </a:r>
          </a:p>
        </p:txBody>
      </p:sp>
      <p:pic>
        <p:nvPicPr>
          <p:cNvPr id="19" name="Graphic 18" descr="Magnifying glass with solid fill">
            <a:extLst>
              <a:ext uri="{FF2B5EF4-FFF2-40B4-BE49-F238E27FC236}">
                <a16:creationId xmlns:a16="http://schemas.microsoft.com/office/drawing/2014/main" id="{4AC72A28-057E-2807-FF27-151799793E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7947" y="531008"/>
            <a:ext cx="914400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BAA5BB-FECE-01A8-9331-249A862A3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649" y="2414313"/>
            <a:ext cx="5768200" cy="272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926DBF-30EC-72CF-8642-0D0732518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55" y="2334387"/>
            <a:ext cx="3417912" cy="2884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15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Using the </a:t>
            </a:r>
            <a:r>
              <a:rPr lang="en-GB" sz="3200" b="1" dirty="0" err="1">
                <a:latin typeface="Open Sans" panose="020B0606030504020204"/>
              </a:rPr>
              <a:t>Unifrog</a:t>
            </a:r>
            <a:r>
              <a:rPr lang="en-GB" sz="3200" b="1" dirty="0">
                <a:latin typeface="Open Sans" panose="020B0606030504020204"/>
              </a:rPr>
              <a:t> Careers library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56503F-5887-E6BE-A2CC-3393F060E368}"/>
              </a:ext>
            </a:extLst>
          </p:cNvPr>
          <p:cNvSpPr txBox="1"/>
          <p:nvPr/>
        </p:nvSpPr>
        <p:spPr>
          <a:xfrm>
            <a:off x="57793" y="5264486"/>
            <a:ext cx="12076413" cy="553059"/>
          </a:xfrm>
          <a:prstGeom prst="roundRect">
            <a:avLst/>
          </a:prstGeom>
          <a:solidFill>
            <a:srgbClr val="C9F0EF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also find them by clicking ‘Favourites’ at the top of your screen, then ‘Library tools.’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8D4879-E8A0-FFDF-A78A-400AFCF7BDF8}"/>
              </a:ext>
            </a:extLst>
          </p:cNvPr>
          <p:cNvGrpSpPr/>
          <p:nvPr/>
        </p:nvGrpSpPr>
        <p:grpSpPr>
          <a:xfrm>
            <a:off x="172212" y="1393929"/>
            <a:ext cx="4195251" cy="3740757"/>
            <a:chOff x="505561" y="3564603"/>
            <a:chExt cx="4195251" cy="3740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44E7D4-2F6C-D275-6B05-9C80972AB267}"/>
                </a:ext>
              </a:extLst>
            </p:cNvPr>
            <p:cNvSpPr txBox="1"/>
            <p:nvPr/>
          </p:nvSpPr>
          <p:spPr>
            <a:xfrm>
              <a:off x="804780" y="3564603"/>
              <a:ext cx="3896032" cy="33533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4BC7C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tIns="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GB" sz="2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Next time you visit the Careers library, you will see your favourite career profiles at the top of the page, so you can find them again easily.</a:t>
              </a:r>
            </a:p>
          </p:txBody>
        </p:sp>
        <p:pic>
          <p:nvPicPr>
            <p:cNvPr id="17" name="Graphic 16" descr="Heart with solid fill">
              <a:extLst>
                <a:ext uri="{FF2B5EF4-FFF2-40B4-BE49-F238E27FC236}">
                  <a16:creationId xmlns:a16="http://schemas.microsoft.com/office/drawing/2014/main" id="{5421C6DD-BB9B-59AD-185B-B4541502558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5561" y="6390960"/>
              <a:ext cx="914400" cy="9144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FC567FD-8956-F81C-4290-0D803C632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682" y="1692177"/>
            <a:ext cx="6915505" cy="2825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30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62" y="337314"/>
            <a:ext cx="11595774" cy="669188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Open Sans" panose="020B0606030504020204"/>
              </a:rPr>
              <a:t>Exploring the Careers library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C97250-E0B2-7C94-6A19-CF0360CCB817}"/>
              </a:ext>
            </a:extLst>
          </p:cNvPr>
          <p:cNvSpPr txBox="1"/>
          <p:nvPr/>
        </p:nvSpPr>
        <p:spPr>
          <a:xfrm>
            <a:off x="827415" y="1109099"/>
            <a:ext cx="10537151" cy="553059"/>
          </a:xfrm>
          <a:prstGeom prst="roundRect">
            <a:avLst/>
          </a:prstGeom>
          <a:solidFill>
            <a:srgbClr val="C9F0EF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it’s your turn to explore careers!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086F8-62BD-302B-5BD0-D45EAF864D0B}"/>
              </a:ext>
            </a:extLst>
          </p:cNvPr>
          <p:cNvSpPr txBox="1"/>
          <p:nvPr/>
        </p:nvSpPr>
        <p:spPr>
          <a:xfrm>
            <a:off x="1455697" y="1806672"/>
            <a:ext cx="9280585" cy="11149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BC7C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you’re unsure where to start, search by school subjects and select up to three of your favourite subjects that you’re currently studying.</a:t>
            </a:r>
            <a:endParaRPr lang="en-GB" sz="2200" i="1" dirty="0">
              <a:solidFill>
                <a:prstClr val="black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phic 2" descr="Lightbulb and gear with solid fill">
            <a:extLst>
              <a:ext uri="{FF2B5EF4-FFF2-40B4-BE49-F238E27FC236}">
                <a16:creationId xmlns:a16="http://schemas.microsoft.com/office/drawing/2014/main" id="{BA095135-167D-D01B-379D-F042CF720A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072" y="990687"/>
            <a:ext cx="726633" cy="7266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B2177D-4D87-FD1A-C42E-ABDFF8CC7549}"/>
              </a:ext>
            </a:extLst>
          </p:cNvPr>
          <p:cNvSpPr txBox="1"/>
          <p:nvPr/>
        </p:nvSpPr>
        <p:spPr>
          <a:xfrm>
            <a:off x="8107539" y="3113097"/>
            <a:ext cx="3257027" cy="2715330"/>
          </a:xfrm>
          <a:prstGeom prst="roundRect">
            <a:avLst/>
          </a:prstGeom>
          <a:solidFill>
            <a:srgbClr val="C9F0EF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0" rtlCol="0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 to click the heart button to add a career profile to your Favourites. </a:t>
            </a:r>
          </a:p>
        </p:txBody>
      </p:sp>
      <p:pic>
        <p:nvPicPr>
          <p:cNvPr id="13" name="Graphic 12" descr="Heart with solid fill">
            <a:extLst>
              <a:ext uri="{FF2B5EF4-FFF2-40B4-BE49-F238E27FC236}">
                <a16:creationId xmlns:a16="http://schemas.microsoft.com/office/drawing/2014/main" id="{D245CBC1-3AC8-BC86-F68F-ED942BBE7C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60809" y="2889688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79049C-5D26-A58D-62A3-EEF339A3E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14" y="3113097"/>
            <a:ext cx="6782129" cy="2715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81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7342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Unifrog t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CC99"/>
      </a:accent1>
      <a:accent2>
        <a:srgbClr val="4BC7C8"/>
      </a:accent2>
      <a:accent3>
        <a:srgbClr val="FF790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c3cd1c-3d30-4aa3-9d6c-31b1c1640ef0" xsi:nil="true"/>
    <lcf76f155ced4ddcb4097134ff3c332f xmlns="3947ffd7-e1e2-4c53-9054-b8d6983d9ba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9B1A320C7D094F85E868D80F30E951" ma:contentTypeVersion="16" ma:contentTypeDescription="Create a new document." ma:contentTypeScope="" ma:versionID="ea065df8f3e20242aa3bb16dee40d558">
  <xsd:schema xmlns:xsd="http://www.w3.org/2001/XMLSchema" xmlns:xs="http://www.w3.org/2001/XMLSchema" xmlns:p="http://schemas.microsoft.com/office/2006/metadata/properties" xmlns:ns2="5ac3cd1c-3d30-4aa3-9d6c-31b1c1640ef0" xmlns:ns3="3947ffd7-e1e2-4c53-9054-b8d6983d9ba6" targetNamespace="http://schemas.microsoft.com/office/2006/metadata/properties" ma:root="true" ma:fieldsID="3e90bf8c11a41495a9b4c08300fb98a2" ns2:_="" ns3:_="">
    <xsd:import namespace="5ac3cd1c-3d30-4aa3-9d6c-31b1c1640ef0"/>
    <xsd:import namespace="3947ffd7-e1e2-4c53-9054-b8d6983d9b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3cd1c-3d30-4aa3-9d6c-31b1c1640e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ee95269-558d-4beb-8fc8-3aa27569896e}" ma:internalName="TaxCatchAll" ma:showField="CatchAllData" ma:web="5ac3cd1c-3d30-4aa3-9d6c-31b1c1640e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7ffd7-e1e2-4c53-9054-b8d6983d9b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71a1524-f3e6-41df-8974-f4dfb8ac6f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D203D5-243A-4D44-9D2A-B198B3319F0F}">
  <ds:schemaRefs>
    <ds:schemaRef ds:uri="http://schemas.microsoft.com/office/2006/metadata/properties"/>
    <ds:schemaRef ds:uri="http://schemas.microsoft.com/office/infopath/2007/PartnerControls"/>
    <ds:schemaRef ds:uri="5ac3cd1c-3d30-4aa3-9d6c-31b1c1640ef0"/>
    <ds:schemaRef ds:uri="3947ffd7-e1e2-4c53-9054-b8d6983d9ba6"/>
  </ds:schemaRefs>
</ds:datastoreItem>
</file>

<file path=customXml/itemProps2.xml><?xml version="1.0" encoding="utf-8"?>
<ds:datastoreItem xmlns:ds="http://schemas.openxmlformats.org/officeDocument/2006/customXml" ds:itemID="{AD7018E7-5E5E-4B8D-9D9F-46C35B1B06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35ECC4-26D8-415B-99B2-71F58E4FAF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c3cd1c-3d30-4aa3-9d6c-31b1c1640ef0"/>
    <ds:schemaRef ds:uri="3947ffd7-e1e2-4c53-9054-b8d6983d9b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43118</TotalTime>
  <Words>398</Words>
  <Application>Microsoft Macintosh PowerPoint</Application>
  <PresentationFormat>Widescreen</PresentationFormat>
  <Paragraphs>54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Open Sans</vt:lpstr>
      <vt:lpstr>Calibri Light</vt:lpstr>
      <vt:lpstr>1_Office Theme</vt:lpstr>
      <vt:lpstr>2_Office Theme</vt:lpstr>
      <vt:lpstr>Office Theme</vt:lpstr>
      <vt:lpstr>PowerPoint Presentation</vt:lpstr>
      <vt:lpstr>Using the Unifrog Careers library</vt:lpstr>
      <vt:lpstr>Using the Unifrog Careers library</vt:lpstr>
      <vt:lpstr>Using the Unifrog Careers library</vt:lpstr>
      <vt:lpstr>Using the Unifrog Careers library</vt:lpstr>
      <vt:lpstr>Using the Unifrog Careers library</vt:lpstr>
      <vt:lpstr>Using the Unifrog Careers library</vt:lpstr>
      <vt:lpstr>Exploring the Careers library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slide</dc:title>
  <dc:creator>Robyn Smith</dc:creator>
  <cp:lastModifiedBy>Joel Blundell</cp:lastModifiedBy>
  <cp:revision>1187</cp:revision>
  <dcterms:created xsi:type="dcterms:W3CDTF">2018-10-19T14:26:26Z</dcterms:created>
  <dcterms:modified xsi:type="dcterms:W3CDTF">2026-04-27T08:46:29Z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0x010100BC9B1A320C7D094F85E868D80F30E951</vt:lpwstr>
  </property>
</Properties>
</file>