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96" r:id="rId5"/>
  </p:sldMasterIdLst>
  <p:notesMasterIdLst>
    <p:notesMasterId r:id="rId17"/>
  </p:notesMasterIdLst>
  <p:sldIdLst>
    <p:sldId id="256" r:id="rId6"/>
    <p:sldId id="865" r:id="rId7"/>
    <p:sldId id="854" r:id="rId8"/>
    <p:sldId id="936" r:id="rId9"/>
    <p:sldId id="937" r:id="rId10"/>
    <p:sldId id="938" r:id="rId11"/>
    <p:sldId id="939" r:id="rId12"/>
    <p:sldId id="868" r:id="rId13"/>
    <p:sldId id="942" r:id="rId14"/>
    <p:sldId id="941" r:id="rId15"/>
    <p:sldId id="40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BD113E-AB4E-D874-9315-1DDF7A0A364F}" name="Emily Adkins" initials="EA" userId="221ef2226ed9685a" providerId="Windows Live"/>
  <p188:author id="{08C2F381-1777-245C-43F7-FBA3957C2FC2}" name="Kate Garlick" initials="KG" userId="247d839a940f1946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bel McDonald" initials="AM" lastIdx="113" clrIdx="0">
    <p:extLst>
      <p:ext uri="{19B8F6BF-5375-455C-9EA6-DF929625EA0E}">
        <p15:presenceInfo xmlns:p15="http://schemas.microsoft.com/office/powerpoint/2012/main" userId="df39f375605b57fc" providerId="Windows Live"/>
      </p:ext>
    </p:extLst>
  </p:cmAuthor>
  <p:cmAuthor id="2" name="Kate Garlick" initials="KG" lastIdx="14" clrIdx="1">
    <p:extLst>
      <p:ext uri="{19B8F6BF-5375-455C-9EA6-DF929625EA0E}">
        <p15:presenceInfo xmlns:p15="http://schemas.microsoft.com/office/powerpoint/2012/main" userId="247d839a940f1946" providerId="Windows Live"/>
      </p:ext>
    </p:extLst>
  </p:cmAuthor>
  <p:cmAuthor id="3" name="Emily Adkins" initials="EA" lastIdx="49" clrIdx="2">
    <p:extLst>
      <p:ext uri="{19B8F6BF-5375-455C-9EA6-DF929625EA0E}">
        <p15:presenceInfo xmlns:p15="http://schemas.microsoft.com/office/powerpoint/2012/main" userId="221ef2226ed9685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E4"/>
    <a:srgbClr val="ECDFF5"/>
    <a:srgbClr val="C9F0EF"/>
    <a:srgbClr val="DAE9F6"/>
    <a:srgbClr val="FFF2CC"/>
    <a:srgbClr val="FFE4CC"/>
    <a:srgbClr val="4BC7C8"/>
    <a:srgbClr val="BD90DC"/>
    <a:srgbClr val="5B9BD5"/>
    <a:srgbClr val="FFE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545" autoAdjust="0"/>
    <p:restoredTop sz="75271" autoAdjust="0"/>
  </p:normalViewPr>
  <p:slideViewPr>
    <p:cSldViewPr snapToGrid="0">
      <p:cViewPr varScale="1">
        <p:scale>
          <a:sx n="82" d="100"/>
          <a:sy n="82" d="100"/>
        </p:scale>
        <p:origin x="1248" y="16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6CAC97-46B4-4203-B359-6F6C3FB6D647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8460CA-E4DF-44B0-820C-F2AC221EA0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292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0323D7-8D74-402A-B74C-D1093F83EA2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21037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8460CA-E4DF-44B0-820C-F2AC221EA031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057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u="none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0323D7-8D74-402A-B74C-D1093F83EA2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5537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u="none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0323D7-8D74-402A-B74C-D1093F83EA2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8171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u="none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0323D7-8D74-402A-B74C-D1093F83EA2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1177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0323D7-8D74-402A-B74C-D1093F83EA2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5556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0323D7-8D74-402A-B74C-D1093F83EA2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81027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0323D7-8D74-402A-B74C-D1093F83EA2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13455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u="none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0323D7-8D74-402A-B74C-D1093F83EA2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25034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0323D7-8D74-402A-B74C-D1093F83EA2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8872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BC19E-6003-405A-A598-FF69F0384A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31039A-6193-463B-84BB-4B932160A1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F0C71-6325-4293-8E43-F245DD148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2DD0-4293-4F28-94DA-A75E96E66086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D74499-BDB3-4097-9E62-53DB86DFD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4D520-AFEA-4F8F-A8D8-21CE23D44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6B58-C15E-4093-B915-2F68D88E1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049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BFE77-9662-4B2F-BB26-D327B04F4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495FED-715B-449F-8F23-800E5F9D07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BCFEA6-2B01-43E8-BEA3-8CA92CC57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2DD0-4293-4F28-94DA-A75E96E66086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67B90-6C8E-41BB-A405-EB195BC99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7C8EBF-98A6-4AAF-BB2D-C6408CEB0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6B58-C15E-4093-B915-2F68D88E1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394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7E769C-4D08-4C2E-B0D3-8DD3C98C5B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DE806F-B0E8-43A1-BCBB-CF13C123D5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B579C-6B3D-4C32-92D0-A60D1B4C2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2DD0-4293-4F28-94DA-A75E96E66086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8726E-216C-4E7F-8DD6-50DCFAEA8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1157A-9CF1-442D-BACC-54E3584D3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6B58-C15E-4093-B915-2F68D88E1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533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D50BB-9938-4958-ACF3-3DD2ABEF2C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516EB9-FCA2-4438-98EB-59BE04AC3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E6272-A3CC-4AB9-9DA2-ECC998FE5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88AE44-FE61-4949-B1D7-A22F6E76B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CB759-A80B-402B-9592-4DC3995DF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62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AC33A-2654-4D07-8A0D-3AD1FFCB6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02DC0-D5BD-4CC7-B833-BA3BFEAE8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75888-B93F-49F5-8A69-2C00511DC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BE509-A786-48DC-80FA-1E4C2B904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E1B51-C837-4A22-AB12-21055F3B1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767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CF338-3078-4A19-8CA0-6B0B198A7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F470FE-8982-4EAD-B101-C8FF16FC1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C20C1-5F2B-4528-B4B1-9BB42FB08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2CABF-69AD-4BD8-9C18-072D2B195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790493-36B0-437C-B153-F2A2F5186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5178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0FBFF-7BBC-41C5-8661-45E62004E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E8B72-5509-40C1-8606-6947F1D909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5C56CA-B1E9-4D5F-8868-CCFDACDF4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49D1AD-EA99-4EF3-86D7-70C6C4A6F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B91B4A-ABE3-4699-A315-B167F00B2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B2D8AD-27CD-4010-B9D8-6F0F43406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084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AF9F7-E92E-4E1A-8DC4-48F5C1F20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AEF68B-713B-4003-A138-4D24B46AA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69BFC5-1A68-49EA-89A3-08D24A4DE0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97A59A-FDB8-44C7-8974-161CFC1713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CDA72C-1FDF-4D3C-A016-7D19679C2D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A5626F-4DA9-416A-A68F-43036AE8B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11EC45-70C7-410E-A0DC-F2EE40E2A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26EFEA-73C3-40B8-98BF-A1F39CB75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4756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1A396-8030-411E-B560-372500927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A65C3D-E601-42E7-A71B-32B852BF5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A3299D-F48C-4182-9944-50CF9B87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D54F88-0784-4E29-B071-93D330224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4205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41578B-DFDA-49E9-84CE-5FF8DDFB4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46302E-26F7-417E-A9EB-1C8373018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A8D2BA-2385-47F1-8E89-D816CBEB3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2229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2121A-C2DC-40FB-A647-4AD8566EB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4B9E0-A19A-4870-BA1D-3298D950C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3C0EB8-FC1F-471A-97D7-BB2D60B1C3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223B42-A846-43BD-9AAD-2E24A88ED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C45026-FE01-483C-9BDF-62CB7AE8E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881998-B493-4BC6-B8DD-EF346FDA6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40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11580-CA97-400A-A099-5758B2FA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05BA8-6186-41FC-B7CA-12BFFE193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BDE8AC-7766-490A-814B-9B54DC7C7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2DD0-4293-4F28-94DA-A75E96E66086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502B55-69DA-4EE6-B296-BE8BE95D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99F90-60AC-4EF6-9798-2FA63A75F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6B58-C15E-4093-B915-2F68D88E1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6933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27322-13AA-4250-BE18-3575A7387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C46482-68B4-4ACC-8F7D-379C48F7C6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ECCC9E-715A-4C22-B3EF-F0A8DD2B44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8B1558-510D-4EFA-8C56-24A52B08D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D9A235-6CBB-4649-B31D-C424D923F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08BC1-1919-452C-B007-0A8930D76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6348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FB2F1-A7BE-443C-90A4-300D3C216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374585-CCD9-44C0-A8BA-517E69A86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65184-EFAC-4E7C-97CA-FC4B7645B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53A81-B338-4EF9-ACBC-A371BA56F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2925E-548A-4E9E-A5A7-EA7C190A1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3688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05DE64-4CD1-4A85-BECD-A1E696A98E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CD0C31-E0B3-40D4-A55A-290A153039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F7440-525A-4874-96D9-33C40953F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492D6-A6D8-4B81-8A5B-9ED63941F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60AAB-3EDE-407E-A6D6-B7ADB29AD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220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60E27-D6E4-476C-B385-7DF3F5EFB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0DDEB3-7D4E-453C-A4B5-31B9C20AB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13186-15C0-4895-9A18-46ADB818F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2DD0-4293-4F28-94DA-A75E96E66086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B5C9D-0541-4333-98F3-8B6CBE8FB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250F9-9ACC-4837-86DA-45BB00C70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6B58-C15E-4093-B915-2F68D88E1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38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6DAB5-2BC4-43FE-AF66-8982C4E21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829DF-3D04-45CD-8C47-1D73EEA3CA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B42241-96D8-4399-B141-6F733D902C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2A9D8E-B321-492D-80B7-AED55AF91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2DD0-4293-4F28-94DA-A75E96E66086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242442-29D8-44C3-BBEA-91656455A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DC593-8AA7-4F8A-A417-C9946CD2E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6B58-C15E-4093-B915-2F68D88E1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698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91B1E-6BBE-4DDB-87B2-536815616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4E0D30-FD4E-4FB4-B20D-7DDFB2455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38113F-87E3-4249-8E41-60C88AFE1C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3820DD-3351-4F43-A3B4-AD2FC47214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409F19-6CB8-4BD4-A725-F7117C1FE3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F6F97D-A223-447A-9B51-A90B45316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2DD0-4293-4F28-94DA-A75E96E66086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0C5A07-CEAF-4AF9-800A-E54067D52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4E3E23-3195-4908-A4DC-AFFCD58D0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6B58-C15E-4093-B915-2F68D88E1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685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D00F4-3C3A-47D2-87F8-4E8E79B2D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94CC89-262D-4509-9237-1E4F9A633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2DD0-4293-4F28-94DA-A75E96E66086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1720AD-565B-4D21-A9E0-E1642CE79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9B617B-4BF7-49EF-A6CD-490C96DC6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6B58-C15E-4093-B915-2F68D88E1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263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2C35D8-4E25-4D5A-9A97-20AD8FBDD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2DD0-4293-4F28-94DA-A75E96E66086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80AB88-934B-4593-B002-3C507AE00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11A704-7605-4359-8098-A0DFDC369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6B58-C15E-4093-B915-2F68D88E1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765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185C7-7734-4BFE-8CAF-BBC7E2467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D9DB6-0AB3-4B2F-ADE8-BF012E3FC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645F5B-371E-4323-8F1F-1751172B59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E0E439-C476-43C9-A7AC-6E19033B5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2DD0-4293-4F28-94DA-A75E96E66086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358B25-7C04-4CA9-9A02-A76C5EBE4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3970FC-30BA-474A-B13F-75C311961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6B58-C15E-4093-B915-2F68D88E1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319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0A9DC-DEBE-48F6-818F-05F0B253E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678859-2157-498A-9C12-17577B37D1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7234D3-2AB1-48D3-9D93-E5A75AF1B5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44E824-9B50-46D4-8C1C-A741C4744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2DD0-4293-4F28-94DA-A75E96E66086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453A0C-269F-4226-BB6F-7560E32DC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F035B6-7314-41A7-942F-DA17E5956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6B58-C15E-4093-B915-2F68D88E1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499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E8657C-C0C7-4C76-A1EF-73AA7FBF8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9E9F91-0AB0-4C6D-999A-096BAC69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94D9E0-3275-4C74-8987-5647EE5056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B2DD0-4293-4F28-94DA-A75E96E66086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7983C8-4286-49E6-9DBA-EE1CF6571D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BA1CF-D007-4906-B844-961379DA2D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46B58-C15E-4093-B915-2F68D88E1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300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0CAD87-838B-431F-BB35-C0BE08769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A0FF46-F789-4FCE-892E-85B26741F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1C365-4681-469A-AF8F-558DFE0627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3ECAF-29A6-42B4-B150-38BE3D615D6D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E746A-2CA8-4751-BEDA-F934CDBD9E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50C18-BC05-4284-9EE1-60C7C942DD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477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4.svg"/><Relationship Id="rId5" Type="http://schemas.openxmlformats.org/officeDocument/2006/relationships/image" Target="../media/image13.svg"/><Relationship Id="rId4" Type="http://schemas.openxmlformats.org/officeDocument/2006/relationships/image" Target="../media/image1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6.png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A99C96D-E9B1-41A7-82FD-190A1F2619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55280"/>
            <a:ext cx="9144000" cy="1655762"/>
          </a:xfrm>
        </p:spPr>
        <p:txBody>
          <a:bodyPr>
            <a:normAutofit fontScale="92500"/>
          </a:bodyPr>
          <a:lstStyle/>
          <a:p>
            <a:pPr algn="l"/>
            <a:r>
              <a:rPr lang="en-GB" sz="5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comes after school: the main learning pathways</a:t>
            </a:r>
          </a:p>
        </p:txBody>
      </p:sp>
    </p:spTree>
    <p:extLst>
      <p:ext uri="{BB962C8B-B14F-4D97-AF65-F5344CB8AC3E}">
        <p14:creationId xmlns:p14="http://schemas.microsoft.com/office/powerpoint/2010/main" val="1841099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B8E7B2B-E64E-404A-8345-4F0D5D231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654" y="338209"/>
            <a:ext cx="11419200" cy="669188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Looking beyond school – next steps (5 mins)</a:t>
            </a:r>
            <a:endParaRPr lang="en-GB" sz="32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8FFD1C-8398-CC5B-FF48-5DFC41DF4343}"/>
              </a:ext>
            </a:extLst>
          </p:cNvPr>
          <p:cNvSpPr txBox="1"/>
          <p:nvPr/>
        </p:nvSpPr>
        <p:spPr>
          <a:xfrm>
            <a:off x="180654" y="846110"/>
            <a:ext cx="11578109" cy="727476"/>
          </a:xfrm>
          <a:prstGeom prst="roundRect">
            <a:avLst/>
          </a:prstGeom>
          <a:noFill/>
          <a:ln w="19050">
            <a:noFill/>
          </a:ln>
        </p:spPr>
        <p:txBody>
          <a:bodyPr wrap="square" anchor="ctr" anchorCtr="0">
            <a:noAutofit/>
          </a:bodyPr>
          <a:lstStyle/>
          <a:p>
            <a:pPr marR="0" lvl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/>
              <a:defRPr/>
            </a:pPr>
            <a:r>
              <a:rPr kumimoji="0" lang="en-GB" sz="2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Which of the following pathways would you like to learn more about, and why?</a:t>
            </a: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E3E06A-1DC2-CF2F-C82A-97F3B84588A2}"/>
              </a:ext>
            </a:extLst>
          </p:cNvPr>
          <p:cNvSpPr txBox="1"/>
          <p:nvPr/>
        </p:nvSpPr>
        <p:spPr>
          <a:xfrm>
            <a:off x="285942" y="2493191"/>
            <a:ext cx="11578108" cy="324785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50000"/>
              </a:schemeClr>
            </a:solidFill>
          </a:ln>
        </p:spPr>
        <p:txBody>
          <a:bodyPr wrap="square" anchor="ctr" anchorCtr="0">
            <a:noAutofit/>
          </a:bodyPr>
          <a:lstStyle/>
          <a:p>
            <a:pPr marR="0" lvl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/>
              <a:defRPr/>
            </a:pPr>
            <a:r>
              <a:rPr kumimoji="0" lang="en-GB" sz="2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would like to find out more about __________________________ because…</a:t>
            </a:r>
          </a:p>
          <a:p>
            <a:pPr marR="0" lvl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/>
              <a:defRPr/>
            </a:pPr>
            <a:endParaRPr lang="en-GB" sz="2200" dirty="0">
              <a:solidFill>
                <a:prstClr val="black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R="0" lvl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/>
              <a:defRPr/>
            </a:pPr>
            <a:r>
              <a:rPr kumimoji="0" lang="en-GB" sz="2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I’m going to research this pathway by…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40B5E6-FE7A-09AD-1EB4-2F1D6008EE30}"/>
              </a:ext>
            </a:extLst>
          </p:cNvPr>
          <p:cNvSpPr txBox="1"/>
          <p:nvPr/>
        </p:nvSpPr>
        <p:spPr>
          <a:xfrm>
            <a:off x="5109021" y="3324596"/>
            <a:ext cx="32131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dirty="0">
                <a:solidFill>
                  <a:srgbClr val="00206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university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264647-7761-D50A-63DF-E3CE117685F9}"/>
              </a:ext>
            </a:extLst>
          </p:cNvPr>
          <p:cNvSpPr txBox="1"/>
          <p:nvPr/>
        </p:nvSpPr>
        <p:spPr>
          <a:xfrm>
            <a:off x="5573458" y="4445063"/>
            <a:ext cx="6332789" cy="1065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200" dirty="0">
                <a:solidFill>
                  <a:srgbClr val="00206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asking my teachers which university they attended and what they liked most about it</a:t>
            </a:r>
            <a:r>
              <a:rPr lang="en-GB" sz="2200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r>
              <a:rPr lang="en-GB" sz="2200" dirty="0">
                <a:solidFill>
                  <a:srgbClr val="00206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727B51-A358-C789-BD39-0A99433E618C}"/>
              </a:ext>
            </a:extLst>
          </p:cNvPr>
          <p:cNvSpPr txBox="1"/>
          <p:nvPr/>
        </p:nvSpPr>
        <p:spPr>
          <a:xfrm>
            <a:off x="439460" y="3807023"/>
            <a:ext cx="98157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rgbClr val="00206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I’d like to study a veterinary degree in the future</a:t>
            </a:r>
            <a:r>
              <a:rPr lang="en-GB" sz="2200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  <p:pic>
        <p:nvPicPr>
          <p:cNvPr id="9" name="Graphic 8" descr="Pen with solid fill">
            <a:extLst>
              <a:ext uri="{FF2B5EF4-FFF2-40B4-BE49-F238E27FC236}">
                <a16:creationId xmlns:a16="http://schemas.microsoft.com/office/drawing/2014/main" id="{52320B07-EDBB-F481-1E19-24F7F2DA98E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42654" y="2493188"/>
            <a:ext cx="914400" cy="914400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7451F4C8-8138-31BB-FB58-ACC8F0B57CF1}"/>
              </a:ext>
            </a:extLst>
          </p:cNvPr>
          <p:cNvGrpSpPr/>
          <p:nvPr/>
        </p:nvGrpSpPr>
        <p:grpSpPr>
          <a:xfrm>
            <a:off x="285942" y="1621727"/>
            <a:ext cx="11539989" cy="602458"/>
            <a:chOff x="285942" y="1633784"/>
            <a:chExt cx="11539989" cy="602458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577B032-6ABD-DE86-F154-1E9AFDB5B13C}"/>
                </a:ext>
              </a:extLst>
            </p:cNvPr>
            <p:cNvSpPr txBox="1"/>
            <p:nvPr/>
          </p:nvSpPr>
          <p:spPr>
            <a:xfrm>
              <a:off x="285942" y="1633786"/>
              <a:ext cx="1542327" cy="602455"/>
            </a:xfrm>
            <a:prstGeom prst="roundRect">
              <a:avLst/>
            </a:prstGeom>
            <a:solidFill>
              <a:srgbClr val="FFD5E4"/>
            </a:solidFill>
            <a:ln w="19050">
              <a:solidFill>
                <a:srgbClr val="FF699F"/>
              </a:solidFill>
            </a:ln>
          </p:spPr>
          <p:txBody>
            <a:bodyPr wrap="square" anchor="ctr" anchorCtr="0">
              <a:noAutofit/>
            </a:bodyPr>
            <a:lstStyle/>
            <a:p>
              <a:pPr marR="0" lvl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tabLst/>
                <a:defRPr/>
              </a:pPr>
              <a:r>
                <a:rPr kumimoji="0" lang="en-GB" sz="22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FE college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F32B688-49BB-89C3-4D7C-21AE9FE8E2DB}"/>
                </a:ext>
              </a:extLst>
            </p:cNvPr>
            <p:cNvSpPr txBox="1"/>
            <p:nvPr/>
          </p:nvSpPr>
          <p:spPr>
            <a:xfrm>
              <a:off x="1948963" y="1633787"/>
              <a:ext cx="1656892" cy="602455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9050">
              <a:solidFill>
                <a:srgbClr val="FF7901"/>
              </a:solidFill>
            </a:ln>
          </p:spPr>
          <p:txBody>
            <a:bodyPr wrap="square" anchor="ctr" anchorCtr="0">
              <a:noAutofit/>
            </a:bodyPr>
            <a:lstStyle/>
            <a:p>
              <a:pPr marR="0" lvl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tabLst/>
                <a:defRPr/>
              </a:pPr>
              <a:r>
                <a:rPr kumimoji="0" lang="en-GB" sz="22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Sixth form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8C3DA1D-5A2F-D916-8758-E90CF96EF19A}"/>
                </a:ext>
              </a:extLst>
            </p:cNvPr>
            <p:cNvSpPr txBox="1"/>
            <p:nvPr/>
          </p:nvSpPr>
          <p:spPr>
            <a:xfrm>
              <a:off x="3725300" y="1633784"/>
              <a:ext cx="2220004" cy="602455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rgbClr val="FFC000"/>
              </a:solidFill>
            </a:ln>
          </p:spPr>
          <p:txBody>
            <a:bodyPr wrap="square" anchor="ctr" anchorCtr="0">
              <a:noAutofit/>
            </a:bodyPr>
            <a:lstStyle/>
            <a:p>
              <a:pPr marR="0" lvl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tabLst/>
                <a:defRPr/>
              </a:pPr>
              <a:r>
                <a:rPr kumimoji="0" lang="en-GB" sz="22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Apprenticeship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3F83FC5-4AFD-9DDE-4658-F2C219AC488C}"/>
                </a:ext>
              </a:extLst>
            </p:cNvPr>
            <p:cNvSpPr txBox="1"/>
            <p:nvPr/>
          </p:nvSpPr>
          <p:spPr>
            <a:xfrm>
              <a:off x="6069719" y="1633784"/>
              <a:ext cx="1656892" cy="602455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rgbClr val="33CC99"/>
              </a:solidFill>
            </a:ln>
          </p:spPr>
          <p:txBody>
            <a:bodyPr wrap="square" anchor="ctr" anchorCtr="0">
              <a:noAutofit/>
            </a:bodyPr>
            <a:lstStyle/>
            <a:p>
              <a:pPr marR="0" lvl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tabLst/>
                <a:defRPr/>
              </a:pPr>
              <a:r>
                <a:rPr kumimoji="0" lang="en-GB" sz="22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University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AF0178E-1A02-C4E1-78A6-B6CAFDE270E0}"/>
                </a:ext>
              </a:extLst>
            </p:cNvPr>
            <p:cNvSpPr txBox="1"/>
            <p:nvPr/>
          </p:nvSpPr>
          <p:spPr>
            <a:xfrm>
              <a:off x="7842335" y="1633784"/>
              <a:ext cx="1933936" cy="602455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9050">
              <a:solidFill>
                <a:srgbClr val="4BC7C8"/>
              </a:solidFill>
            </a:ln>
          </p:spPr>
          <p:txBody>
            <a:bodyPr wrap="square" anchor="ctr" anchorCtr="0">
              <a:noAutofit/>
            </a:bodyPr>
            <a:lstStyle/>
            <a:p>
              <a:pPr marR="0" lvl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tabLst/>
                <a:defRPr/>
              </a:pPr>
              <a:r>
                <a:rPr kumimoji="0" lang="en-GB" sz="22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Employment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919A7E8-2A10-7971-4452-A3433180C88D}"/>
                </a:ext>
              </a:extLst>
            </p:cNvPr>
            <p:cNvSpPr txBox="1"/>
            <p:nvPr/>
          </p:nvSpPr>
          <p:spPr>
            <a:xfrm>
              <a:off x="9891995" y="1633784"/>
              <a:ext cx="1933936" cy="602455"/>
            </a:xfrm>
            <a:prstGeom prst="roundRect">
              <a:avLst/>
            </a:prstGeom>
            <a:solidFill>
              <a:srgbClr val="ECDFF5"/>
            </a:solidFill>
            <a:ln w="19050">
              <a:solidFill>
                <a:srgbClr val="BD90DC"/>
              </a:solidFill>
            </a:ln>
          </p:spPr>
          <p:txBody>
            <a:bodyPr wrap="square" anchor="ctr" anchorCtr="0">
              <a:noAutofit/>
            </a:bodyPr>
            <a:lstStyle/>
            <a:p>
              <a:pPr marR="0" lvl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tabLst/>
                <a:defRPr/>
              </a:pPr>
              <a:r>
                <a:rPr kumimoji="0" lang="en-GB" sz="22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Volunteering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07236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0116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B8E7B2B-E64E-404A-8345-4F0D5D231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654" y="338209"/>
            <a:ext cx="11419200" cy="669188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Looking beyond school (5 mins)</a:t>
            </a:r>
            <a:endParaRPr lang="en-GB" sz="32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8FFD1C-8398-CC5B-FF48-5DFC41DF4343}"/>
              </a:ext>
            </a:extLst>
          </p:cNvPr>
          <p:cNvSpPr txBox="1"/>
          <p:nvPr/>
        </p:nvSpPr>
        <p:spPr>
          <a:xfrm>
            <a:off x="180654" y="846110"/>
            <a:ext cx="11578109" cy="727476"/>
          </a:xfrm>
          <a:prstGeom prst="roundRect">
            <a:avLst/>
          </a:prstGeom>
          <a:noFill/>
          <a:ln w="19050">
            <a:noFill/>
          </a:ln>
        </p:spPr>
        <p:txBody>
          <a:bodyPr wrap="square" anchor="ctr" anchorCtr="0">
            <a:noAutofit/>
          </a:bodyPr>
          <a:lstStyle/>
          <a:p>
            <a:pPr marR="0" lvl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/>
              <a:defRPr/>
            </a:pPr>
            <a:r>
              <a:rPr kumimoji="0" lang="en-GB" sz="2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After school, some options for the next steps </a:t>
            </a:r>
            <a:r>
              <a:rPr lang="en-GB" sz="22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 your career journey are:</a:t>
            </a: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E3E06A-1DC2-CF2F-C82A-97F3B84588A2}"/>
              </a:ext>
            </a:extLst>
          </p:cNvPr>
          <p:cNvSpPr txBox="1"/>
          <p:nvPr/>
        </p:nvSpPr>
        <p:spPr>
          <a:xfrm>
            <a:off x="285942" y="2493191"/>
            <a:ext cx="4054564" cy="185889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50000"/>
              </a:schemeClr>
            </a:solidFill>
          </a:ln>
        </p:spPr>
        <p:txBody>
          <a:bodyPr wrap="square" anchor="ctr" anchorCtr="0"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 each pathway, write down your rating of how much you know about it.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11E55B-0F77-0CC0-63F6-96EF91C12137}"/>
              </a:ext>
            </a:extLst>
          </p:cNvPr>
          <p:cNvSpPr txBox="1"/>
          <p:nvPr/>
        </p:nvSpPr>
        <p:spPr>
          <a:xfrm>
            <a:off x="285942" y="4621759"/>
            <a:ext cx="11578109" cy="1302090"/>
          </a:xfrm>
          <a:prstGeom prst="roundRect">
            <a:avLst/>
          </a:prstGeom>
          <a:solidFill>
            <a:schemeClr val="bg2"/>
          </a:solidFill>
          <a:ln w="19050">
            <a:solidFill>
              <a:schemeClr val="bg1">
                <a:lumMod val="50000"/>
              </a:schemeClr>
            </a:solidFill>
          </a:ln>
        </p:spPr>
        <p:txBody>
          <a:bodyPr wrap="square" anchor="ctr" anchorCtr="0"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Finished? </a:t>
            </a:r>
            <a:r>
              <a:rPr kumimoji="0" lang="en-GB" sz="2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 the pathway you know the most about, try to summarise it in under 30 words, to help someone who doesn’t know much about it.</a:t>
            </a: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BE7363-DC03-4145-5C0B-2EFB6F82BF9B}"/>
              </a:ext>
            </a:extLst>
          </p:cNvPr>
          <p:cNvSpPr txBox="1"/>
          <p:nvPr/>
        </p:nvSpPr>
        <p:spPr>
          <a:xfrm>
            <a:off x="4788060" y="2493191"/>
            <a:ext cx="7403940" cy="185889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txBody>
          <a:bodyPr wrap="square" anchor="ctr" anchorCtr="0">
            <a:noAutofit/>
          </a:bodyPr>
          <a:lstStyle/>
          <a:p>
            <a:pPr marL="457200" marR="0" lvl="0" indent="-45720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2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GB" sz="22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know nothing about</a:t>
            </a:r>
            <a:r>
              <a:rPr lang="en-GB" sz="2200" i="1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this pathway</a:t>
            </a:r>
          </a:p>
          <a:p>
            <a:pPr marL="457200" marR="0" lvl="0" indent="-45720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200" b="1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GB" sz="22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know a little about this pathway</a:t>
            </a:r>
          </a:p>
          <a:p>
            <a:pPr marL="457200" marR="0" lvl="0" indent="-45720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+mj-lt"/>
              <a:buAutoNum type="arabicPeriod"/>
              <a:tabLst/>
              <a:defRPr/>
            </a:pPr>
            <a:r>
              <a:rPr lang="en-GB" sz="2200" b="1" dirty="0">
                <a:solidFill>
                  <a:schemeClr val="accent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200" i="1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know quite a bit about this pathway</a:t>
            </a:r>
          </a:p>
          <a:p>
            <a:pPr marL="457200" marR="0" lvl="0" indent="-45720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200" b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GB" sz="22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know lots about this pathway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B61B4BC-94F9-284E-D36E-356EB63E9CE8}"/>
              </a:ext>
            </a:extLst>
          </p:cNvPr>
          <p:cNvGrpSpPr/>
          <p:nvPr/>
        </p:nvGrpSpPr>
        <p:grpSpPr>
          <a:xfrm>
            <a:off x="285942" y="1621727"/>
            <a:ext cx="11539989" cy="602458"/>
            <a:chOff x="285942" y="1633784"/>
            <a:chExt cx="11539989" cy="602458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978A4AC-845B-0F1E-10FF-C9DBA22088CB}"/>
                </a:ext>
              </a:extLst>
            </p:cNvPr>
            <p:cNvSpPr txBox="1"/>
            <p:nvPr/>
          </p:nvSpPr>
          <p:spPr>
            <a:xfrm>
              <a:off x="285942" y="1633786"/>
              <a:ext cx="1542327" cy="602455"/>
            </a:xfrm>
            <a:prstGeom prst="roundRect">
              <a:avLst/>
            </a:prstGeom>
            <a:solidFill>
              <a:srgbClr val="FFD5E4"/>
            </a:solidFill>
            <a:ln w="19050">
              <a:solidFill>
                <a:srgbClr val="FF699F"/>
              </a:solidFill>
            </a:ln>
          </p:spPr>
          <p:txBody>
            <a:bodyPr wrap="square" anchor="ctr" anchorCtr="0">
              <a:noAutofit/>
            </a:bodyPr>
            <a:lstStyle/>
            <a:p>
              <a:pPr marR="0" lvl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tabLst/>
                <a:defRPr/>
              </a:pPr>
              <a:r>
                <a:rPr kumimoji="0" lang="en-GB" sz="22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FE college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6E23819-EBC7-781B-65E1-C26DC7D3F73F}"/>
                </a:ext>
              </a:extLst>
            </p:cNvPr>
            <p:cNvSpPr txBox="1"/>
            <p:nvPr/>
          </p:nvSpPr>
          <p:spPr>
            <a:xfrm>
              <a:off x="1948963" y="1633787"/>
              <a:ext cx="1656892" cy="602455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9050">
              <a:solidFill>
                <a:srgbClr val="FF7901"/>
              </a:solidFill>
            </a:ln>
          </p:spPr>
          <p:txBody>
            <a:bodyPr wrap="square" anchor="ctr" anchorCtr="0">
              <a:noAutofit/>
            </a:bodyPr>
            <a:lstStyle/>
            <a:p>
              <a:pPr marR="0" lvl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tabLst/>
                <a:defRPr/>
              </a:pPr>
              <a:r>
                <a:rPr kumimoji="0" lang="en-GB" sz="22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Sixth form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340E836-928F-5187-7170-418999D74CCA}"/>
                </a:ext>
              </a:extLst>
            </p:cNvPr>
            <p:cNvSpPr txBox="1"/>
            <p:nvPr/>
          </p:nvSpPr>
          <p:spPr>
            <a:xfrm>
              <a:off x="3725300" y="1633784"/>
              <a:ext cx="2220004" cy="602455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rgbClr val="FFC000"/>
              </a:solidFill>
            </a:ln>
          </p:spPr>
          <p:txBody>
            <a:bodyPr wrap="square" anchor="ctr" anchorCtr="0">
              <a:noAutofit/>
            </a:bodyPr>
            <a:lstStyle/>
            <a:p>
              <a:pPr marR="0" lvl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tabLst/>
                <a:defRPr/>
              </a:pPr>
              <a:r>
                <a:rPr kumimoji="0" lang="en-GB" sz="22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Apprenticeship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9A95264-4EDA-D114-D930-12978190B741}"/>
                </a:ext>
              </a:extLst>
            </p:cNvPr>
            <p:cNvSpPr txBox="1"/>
            <p:nvPr/>
          </p:nvSpPr>
          <p:spPr>
            <a:xfrm>
              <a:off x="6069719" y="1633784"/>
              <a:ext cx="1656892" cy="602455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rgbClr val="33CC99"/>
              </a:solidFill>
            </a:ln>
          </p:spPr>
          <p:txBody>
            <a:bodyPr wrap="square" anchor="ctr" anchorCtr="0">
              <a:noAutofit/>
            </a:bodyPr>
            <a:lstStyle/>
            <a:p>
              <a:pPr marR="0" lvl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tabLst/>
                <a:defRPr/>
              </a:pPr>
              <a:r>
                <a:rPr kumimoji="0" lang="en-GB" sz="22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University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7B5C845-2BFE-43C7-27BA-CA7484A93C53}"/>
                </a:ext>
              </a:extLst>
            </p:cNvPr>
            <p:cNvSpPr txBox="1"/>
            <p:nvPr/>
          </p:nvSpPr>
          <p:spPr>
            <a:xfrm>
              <a:off x="7842335" y="1633784"/>
              <a:ext cx="1933936" cy="602455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9050">
              <a:solidFill>
                <a:srgbClr val="4BC7C8"/>
              </a:solidFill>
            </a:ln>
          </p:spPr>
          <p:txBody>
            <a:bodyPr wrap="square" anchor="ctr" anchorCtr="0">
              <a:noAutofit/>
            </a:bodyPr>
            <a:lstStyle/>
            <a:p>
              <a:pPr marR="0" lvl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tabLst/>
                <a:defRPr/>
              </a:pPr>
              <a:r>
                <a:rPr kumimoji="0" lang="en-GB" sz="22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Employment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9824CE1D-2781-EF02-700D-330D20287758}"/>
                </a:ext>
              </a:extLst>
            </p:cNvPr>
            <p:cNvSpPr txBox="1"/>
            <p:nvPr/>
          </p:nvSpPr>
          <p:spPr>
            <a:xfrm>
              <a:off x="9891995" y="1633784"/>
              <a:ext cx="1933936" cy="602455"/>
            </a:xfrm>
            <a:prstGeom prst="roundRect">
              <a:avLst/>
            </a:prstGeom>
            <a:solidFill>
              <a:srgbClr val="ECDFF5"/>
            </a:solidFill>
            <a:ln w="19050">
              <a:solidFill>
                <a:srgbClr val="BD90DC"/>
              </a:solidFill>
            </a:ln>
          </p:spPr>
          <p:txBody>
            <a:bodyPr wrap="square" anchor="ctr" anchorCtr="0">
              <a:noAutofit/>
            </a:bodyPr>
            <a:lstStyle/>
            <a:p>
              <a:pPr marR="0" lvl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tabLst/>
                <a:defRPr/>
              </a:pPr>
              <a:r>
                <a:rPr kumimoji="0" lang="en-GB" sz="22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Volunteering</a:t>
              </a:r>
            </a:p>
          </p:txBody>
        </p:sp>
      </p:grpSp>
      <p:pic>
        <p:nvPicPr>
          <p:cNvPr id="29" name="Graphic 28" descr="Head with gears with solid fill">
            <a:extLst>
              <a:ext uri="{FF2B5EF4-FFF2-40B4-BE49-F238E27FC236}">
                <a16:creationId xmlns:a16="http://schemas.microsoft.com/office/drawing/2014/main" id="{AA1578D8-8113-DECF-3148-0A976050A32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25754" y="2715975"/>
            <a:ext cx="1426050" cy="142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63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D1A7A518-09A7-2333-2035-96D1C50BD32F}"/>
              </a:ext>
            </a:extLst>
          </p:cNvPr>
          <p:cNvSpPr txBox="1"/>
          <p:nvPr/>
        </p:nvSpPr>
        <p:spPr>
          <a:xfrm>
            <a:off x="232502" y="4734046"/>
            <a:ext cx="11726996" cy="1157980"/>
          </a:xfrm>
          <a:prstGeom prst="roundRect">
            <a:avLst>
              <a:gd name="adj" fmla="val 0"/>
            </a:avLst>
          </a:prstGeom>
          <a:solidFill>
            <a:srgbClr val="FFD5E4"/>
          </a:solidFill>
          <a:ln w="3175">
            <a:solidFill>
              <a:schemeClr val="tx1"/>
            </a:solidFill>
          </a:ln>
        </p:spPr>
        <p:txBody>
          <a:bodyPr wrap="square" lIns="180000" rIns="180000" anchor="ctr" anchorCtr="0">
            <a:noAutofit/>
          </a:bodyPr>
          <a:lstStyle/>
          <a:p>
            <a:pPr lvl="0">
              <a:lnSpc>
                <a:spcPct val="125000"/>
              </a:lnSpc>
              <a:spcAft>
                <a:spcPts val="800"/>
              </a:spcAft>
            </a:pPr>
            <a:r>
              <a:rPr lang="en-GB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  Remember to click the heart icon to add the career profile to your favourites.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B8E7B2B-E64E-404A-8345-4F0D5D231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558" y="391263"/>
            <a:ext cx="11595774" cy="669188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Open Sans" panose="020B0606030504020204"/>
              </a:rPr>
              <a:t>Using the Unifrog Careers library (10 mins)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C668D4-D661-0318-8F22-3B79CC7803E5}"/>
              </a:ext>
            </a:extLst>
          </p:cNvPr>
          <p:cNvSpPr txBox="1"/>
          <p:nvPr/>
        </p:nvSpPr>
        <p:spPr>
          <a:xfrm>
            <a:off x="232502" y="1128651"/>
            <a:ext cx="5311771" cy="3316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Log in to your Unifrog account and open the </a:t>
            </a:r>
            <a:r>
              <a:rPr lang="en-GB" sz="2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Careers library.</a:t>
            </a:r>
            <a:endParaRPr lang="en-GB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lnSpc>
                <a:spcPct val="15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Browse the library to identify a career you’d like to have at some point in your life and write it at the top of your page.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407191F-538A-D554-DCCF-80275BD2E4E5}"/>
              </a:ext>
            </a:extLst>
          </p:cNvPr>
          <p:cNvGrpSpPr/>
          <p:nvPr/>
        </p:nvGrpSpPr>
        <p:grpSpPr>
          <a:xfrm>
            <a:off x="5859826" y="1359387"/>
            <a:ext cx="6083574" cy="2506583"/>
            <a:chOff x="5859826" y="1469855"/>
            <a:chExt cx="6083574" cy="2506583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1571C67-0EE8-7E1D-89B4-A0841592103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859826" y="1469855"/>
              <a:ext cx="6083574" cy="250658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F811FE2-7D97-DC96-929D-40C83E8762BB}"/>
                </a:ext>
              </a:extLst>
            </p:cNvPr>
            <p:cNvSpPr txBox="1"/>
            <p:nvPr/>
          </p:nvSpPr>
          <p:spPr>
            <a:xfrm>
              <a:off x="5859826" y="1828625"/>
              <a:ext cx="2004290" cy="1043610"/>
            </a:xfrm>
            <a:prstGeom prst="rect">
              <a:avLst/>
            </a:prstGeom>
            <a:noFill/>
            <a:ln w="38100">
              <a:solidFill>
                <a:srgbClr val="4BC7C8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tIns="0" rtlCol="0">
              <a:noAutofit/>
            </a:bodyPr>
            <a:lstStyle/>
            <a:p>
              <a:pPr marR="0" lvl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lang="en-GB" sz="22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marR="0" lvl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lang="en-GB" sz="22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pic>
          <p:nvPicPr>
            <p:cNvPr id="18" name="Graphic 17" descr="Cursor with solid fill">
              <a:extLst>
                <a:ext uri="{FF2B5EF4-FFF2-40B4-BE49-F238E27FC236}">
                  <a16:creationId xmlns:a16="http://schemas.microsoft.com/office/drawing/2014/main" id="{09250BDC-69BD-10D5-78E5-E7EB51C76D22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173288">
              <a:off x="6354445" y="2569996"/>
              <a:ext cx="550792" cy="550792"/>
            </a:xfrm>
            <a:prstGeom prst="rect">
              <a:avLst/>
            </a:prstGeom>
          </p:spPr>
        </p:pic>
      </p:grpSp>
      <p:pic>
        <p:nvPicPr>
          <p:cNvPr id="7" name="Graphic 6" descr="Heart with solid fill">
            <a:extLst>
              <a:ext uri="{FF2B5EF4-FFF2-40B4-BE49-F238E27FC236}">
                <a16:creationId xmlns:a16="http://schemas.microsoft.com/office/drawing/2014/main" id="{A65745BF-78E4-3DB4-4611-8C1AFCA7054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72874" y="4855836"/>
            <a:ext cx="914400" cy="914400"/>
          </a:xfrm>
          <a:prstGeom prst="rect">
            <a:avLst/>
          </a:prstGeom>
        </p:spPr>
      </p:pic>
      <p:sp>
        <p:nvSpPr>
          <p:cNvPr id="11" name="Rectangle: Folded Corner 10">
            <a:extLst>
              <a:ext uri="{FF2B5EF4-FFF2-40B4-BE49-F238E27FC236}">
                <a16:creationId xmlns:a16="http://schemas.microsoft.com/office/drawing/2014/main" id="{1EF6868D-59E8-20F1-C40A-1A7199DC4C1E}"/>
              </a:ext>
            </a:extLst>
          </p:cNvPr>
          <p:cNvSpPr/>
          <p:nvPr/>
        </p:nvSpPr>
        <p:spPr>
          <a:xfrm>
            <a:off x="8551638" y="1264368"/>
            <a:ext cx="3383666" cy="303564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>
            <a:solidFill>
              <a:srgbClr val="7F7F7F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Vet</a:t>
            </a:r>
          </a:p>
          <a:p>
            <a:pPr algn="ctr"/>
            <a:endParaRPr lang="en-GB" sz="2200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en-GB" sz="2200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en-GB" sz="2200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en-GB" sz="2200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en-GB" sz="2200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14" name="Graphic 13" descr="Pen with solid fill">
            <a:extLst>
              <a:ext uri="{FF2B5EF4-FFF2-40B4-BE49-F238E27FC236}">
                <a16:creationId xmlns:a16="http://schemas.microsoft.com/office/drawing/2014/main" id="{C8C88162-3AE0-0DE6-6305-02656B07CD0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153841" y="1183768"/>
            <a:ext cx="593124" cy="59312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37DEBDF-A589-AA4C-603D-EA0455594C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10618" y="1565255"/>
            <a:ext cx="2852681" cy="25065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81442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D1A7A518-09A7-2333-2035-96D1C50BD32F}"/>
              </a:ext>
            </a:extLst>
          </p:cNvPr>
          <p:cNvSpPr txBox="1"/>
          <p:nvPr/>
        </p:nvSpPr>
        <p:spPr>
          <a:xfrm>
            <a:off x="232502" y="4734046"/>
            <a:ext cx="11726996" cy="1157980"/>
          </a:xfrm>
          <a:prstGeom prst="roundRect">
            <a:avLst>
              <a:gd name="adj" fmla="val 0"/>
            </a:avLst>
          </a:prstGeom>
          <a:solidFill>
            <a:srgbClr val="FFE699"/>
          </a:solidFill>
          <a:ln w="3175">
            <a:solidFill>
              <a:schemeClr val="tx1"/>
            </a:solidFill>
          </a:ln>
        </p:spPr>
        <p:txBody>
          <a:bodyPr wrap="square" lIns="180000" rIns="180000" anchor="ctr" anchorCtr="0">
            <a:noAutofit/>
          </a:bodyPr>
          <a:lstStyle/>
          <a:p>
            <a:pPr lvl="0">
              <a:lnSpc>
                <a:spcPct val="125000"/>
              </a:lnSpc>
              <a:spcAft>
                <a:spcPts val="800"/>
              </a:spcAft>
            </a:pPr>
            <a:r>
              <a:rPr lang="en-GB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  You’ll use this information in the next activity!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B8E7B2B-E64E-404A-8345-4F0D5D231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558" y="391263"/>
            <a:ext cx="11595774" cy="669188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Open Sans" panose="020B0606030504020204"/>
              </a:rPr>
              <a:t>Using the Unifrog Careers library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C668D4-D661-0318-8F22-3B79CC7803E5}"/>
              </a:ext>
            </a:extLst>
          </p:cNvPr>
          <p:cNvSpPr txBox="1"/>
          <p:nvPr/>
        </p:nvSpPr>
        <p:spPr>
          <a:xfrm>
            <a:off x="232502" y="1024476"/>
            <a:ext cx="5311771" cy="3593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Read the career profile, paying particular attention to the following sections: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Career path and progression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Skills required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Entry requirements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Related university subject profiles</a:t>
            </a:r>
          </a:p>
        </p:txBody>
      </p:sp>
      <p:pic>
        <p:nvPicPr>
          <p:cNvPr id="6" name="Graphic 5" descr="Exclamation mark with solid fill">
            <a:extLst>
              <a:ext uri="{FF2B5EF4-FFF2-40B4-BE49-F238E27FC236}">
                <a16:creationId xmlns:a16="http://schemas.microsoft.com/office/drawing/2014/main" id="{DC5656D7-FF94-E900-9089-99D9CE3F396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3894" y="4907549"/>
            <a:ext cx="914400" cy="9144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2FF1360-0A7D-7F2B-5624-711CF30BBA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53691" y="1014786"/>
            <a:ext cx="3405807" cy="33893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D4DC01E-BA75-A65E-8BB0-929B8F790A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10618" y="1565255"/>
            <a:ext cx="2852681" cy="25065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87961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D1A7A518-09A7-2333-2035-96D1C50BD32F}"/>
              </a:ext>
            </a:extLst>
          </p:cNvPr>
          <p:cNvSpPr txBox="1"/>
          <p:nvPr/>
        </p:nvSpPr>
        <p:spPr>
          <a:xfrm>
            <a:off x="232502" y="4734046"/>
            <a:ext cx="11726996" cy="1157980"/>
          </a:xfrm>
          <a:prstGeom prst="roundRect">
            <a:avLst>
              <a:gd name="adj" fmla="val 0"/>
            </a:avLst>
          </a:prstGeom>
          <a:solidFill>
            <a:srgbClr val="FFE4CC"/>
          </a:solidFill>
          <a:ln w="3175">
            <a:solidFill>
              <a:schemeClr val="tx1"/>
            </a:solidFill>
          </a:ln>
        </p:spPr>
        <p:txBody>
          <a:bodyPr wrap="square" lIns="180000" rIns="180000" anchor="ctr" anchorCtr="0">
            <a:noAutofit/>
          </a:bodyPr>
          <a:lstStyle/>
          <a:p>
            <a:pPr lvl="0">
              <a:lnSpc>
                <a:spcPct val="125000"/>
              </a:lnSpc>
              <a:spcAft>
                <a:spcPts val="800"/>
              </a:spcAft>
            </a:pPr>
            <a:r>
              <a:rPr lang="en-GB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    You can keep the career profile open during this activity.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B8E7B2B-E64E-404A-8345-4F0D5D231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558" y="391263"/>
            <a:ext cx="11595774" cy="669188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Open Sans" panose="020B0606030504020204"/>
              </a:rPr>
              <a:t>Careers and learning pathways (15 mins)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C668D4-D661-0318-8F22-3B79CC7803E5}"/>
              </a:ext>
            </a:extLst>
          </p:cNvPr>
          <p:cNvSpPr txBox="1"/>
          <p:nvPr/>
        </p:nvSpPr>
        <p:spPr>
          <a:xfrm>
            <a:off x="341406" y="1277210"/>
            <a:ext cx="5311771" cy="3039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Split your page into three columns, with the following headings:</a:t>
            </a:r>
          </a:p>
          <a:p>
            <a:pPr marL="342900" indent="-34290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Learning pathways</a:t>
            </a:r>
          </a:p>
          <a:p>
            <a:pPr marL="342900" indent="-34290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Qualifications and skills</a:t>
            </a:r>
          </a:p>
          <a:p>
            <a:pPr marL="342900" indent="-34290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Progression opportunities</a:t>
            </a:r>
          </a:p>
        </p:txBody>
      </p:sp>
      <p:sp>
        <p:nvSpPr>
          <p:cNvPr id="3" name="Rectangle: Folded Corner 2">
            <a:extLst>
              <a:ext uri="{FF2B5EF4-FFF2-40B4-BE49-F238E27FC236}">
                <a16:creationId xmlns:a16="http://schemas.microsoft.com/office/drawing/2014/main" id="{7605D4F1-89E9-AF8B-0DFD-5759FB674BDC}"/>
              </a:ext>
            </a:extLst>
          </p:cNvPr>
          <p:cNvSpPr/>
          <p:nvPr/>
        </p:nvSpPr>
        <p:spPr>
          <a:xfrm>
            <a:off x="5405377" y="1264368"/>
            <a:ext cx="6529927" cy="303564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>
            <a:solidFill>
              <a:srgbClr val="7F7F7F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Vet</a:t>
            </a:r>
          </a:p>
          <a:p>
            <a:pPr algn="ctr"/>
            <a:endParaRPr lang="en-GB" sz="2200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en-GB" sz="2200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en-GB" sz="2200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en-GB" sz="2200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5" name="Graphic 4" descr="Pen with solid fill">
            <a:extLst>
              <a:ext uri="{FF2B5EF4-FFF2-40B4-BE49-F238E27FC236}">
                <a16:creationId xmlns:a16="http://schemas.microsoft.com/office/drawing/2014/main" id="{ACECA9A0-D606-ADDD-0D0F-1670A4BFD04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0807" y="850838"/>
            <a:ext cx="710525" cy="7105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3C83572-44C3-4FA9-ADF1-95A63428D331}"/>
              </a:ext>
            </a:extLst>
          </p:cNvPr>
          <p:cNvSpPr txBox="1"/>
          <p:nvPr/>
        </p:nvSpPr>
        <p:spPr>
          <a:xfrm>
            <a:off x="5431008" y="2062727"/>
            <a:ext cx="20396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MV Boli" panose="02000500030200090000" pitchFamily="2" charset="0"/>
                <a:cs typeface="MV Boli" panose="02000500030200090000" pitchFamily="2" charset="0"/>
              </a:rPr>
              <a:t>Learning</a:t>
            </a:r>
          </a:p>
          <a:p>
            <a:pPr algn="ctr"/>
            <a:r>
              <a:rPr lang="en-GB" sz="2000" b="1" dirty="0">
                <a:latin typeface="MV Boli" panose="02000500030200090000" pitchFamily="2" charset="0"/>
                <a:cs typeface="MV Boli" panose="02000500030200090000" pitchFamily="2" charset="0"/>
              </a:rPr>
              <a:t>pathways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173048-E720-2E6A-9D8C-F1019E930743}"/>
              </a:ext>
            </a:extLst>
          </p:cNvPr>
          <p:cNvSpPr txBox="1"/>
          <p:nvPr/>
        </p:nvSpPr>
        <p:spPr>
          <a:xfrm>
            <a:off x="7632978" y="2062727"/>
            <a:ext cx="20396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MV Boli" panose="02000500030200090000" pitchFamily="2" charset="0"/>
                <a:cs typeface="MV Boli" panose="02000500030200090000" pitchFamily="2" charset="0"/>
              </a:rPr>
              <a:t>Qualifications and skills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73A6C0-9C20-C7FD-854D-4AD5C0A9A649}"/>
              </a:ext>
            </a:extLst>
          </p:cNvPr>
          <p:cNvSpPr txBox="1"/>
          <p:nvPr/>
        </p:nvSpPr>
        <p:spPr>
          <a:xfrm>
            <a:off x="9877605" y="2062727"/>
            <a:ext cx="20396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MV Boli" panose="02000500030200090000" pitchFamily="2" charset="0"/>
                <a:cs typeface="MV Boli" panose="02000500030200090000" pitchFamily="2" charset="0"/>
              </a:rPr>
              <a:t>Progression opportunities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FED80C-8323-E3B3-29AF-4DC331AF96D6}"/>
              </a:ext>
            </a:extLst>
          </p:cNvPr>
          <p:cNvCxnSpPr>
            <a:cxnSpLocks/>
          </p:cNvCxnSpPr>
          <p:nvPr/>
        </p:nvCxnSpPr>
        <p:spPr>
          <a:xfrm>
            <a:off x="7470657" y="2062727"/>
            <a:ext cx="0" cy="205786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040C8D7-5D41-09F6-0A6F-75DD798B271E}"/>
              </a:ext>
            </a:extLst>
          </p:cNvPr>
          <p:cNvCxnSpPr>
            <a:cxnSpLocks/>
          </p:cNvCxnSpPr>
          <p:nvPr/>
        </p:nvCxnSpPr>
        <p:spPr>
          <a:xfrm>
            <a:off x="9877605" y="2062727"/>
            <a:ext cx="0" cy="205786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phic 20" descr="Internet with solid fill">
            <a:extLst>
              <a:ext uri="{FF2B5EF4-FFF2-40B4-BE49-F238E27FC236}">
                <a16:creationId xmlns:a16="http://schemas.microsoft.com/office/drawing/2014/main" id="{B66FAA0F-B07A-AB6D-9F63-268CB672178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404" y="485583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832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D1A7A518-09A7-2333-2035-96D1C50BD32F}"/>
              </a:ext>
            </a:extLst>
          </p:cNvPr>
          <p:cNvSpPr txBox="1"/>
          <p:nvPr/>
        </p:nvSpPr>
        <p:spPr>
          <a:xfrm>
            <a:off x="6336228" y="4201566"/>
            <a:ext cx="5623270" cy="1690460"/>
          </a:xfrm>
          <a:prstGeom prst="roundRect">
            <a:avLst>
              <a:gd name="adj" fmla="val 0"/>
            </a:avLst>
          </a:prstGeom>
          <a:solidFill>
            <a:srgbClr val="FFE4CC"/>
          </a:solidFill>
          <a:ln w="3175">
            <a:solidFill>
              <a:schemeClr val="tx1"/>
            </a:solidFill>
          </a:ln>
        </p:spPr>
        <p:txBody>
          <a:bodyPr wrap="square" lIns="180000" rIns="180000" anchor="ctr" anchorCtr="0">
            <a:noAutofit/>
          </a:bodyPr>
          <a:lstStyle/>
          <a:p>
            <a:pPr lvl="0">
              <a:lnSpc>
                <a:spcPct val="125000"/>
              </a:lnSpc>
              <a:spcAft>
                <a:spcPts val="800"/>
              </a:spcAft>
            </a:pPr>
            <a:r>
              <a:rPr lang="en-GB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    You can keep the career profile</a:t>
            </a:r>
          </a:p>
          <a:p>
            <a:pPr lvl="0">
              <a:lnSpc>
                <a:spcPct val="125000"/>
              </a:lnSpc>
              <a:spcAft>
                <a:spcPts val="800"/>
              </a:spcAft>
            </a:pPr>
            <a:r>
              <a:rPr lang="en-GB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    open during this activity.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B8E7B2B-E64E-404A-8345-4F0D5D231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558" y="391263"/>
            <a:ext cx="11595774" cy="669188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Open Sans" panose="020B0606030504020204"/>
              </a:rPr>
              <a:t>Careers and learning pathways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7B2D739-160B-ED80-019E-E069EFD69883}"/>
              </a:ext>
            </a:extLst>
          </p:cNvPr>
          <p:cNvGrpSpPr/>
          <p:nvPr/>
        </p:nvGrpSpPr>
        <p:grpSpPr>
          <a:xfrm>
            <a:off x="6314068" y="1353014"/>
            <a:ext cx="5645430" cy="2474255"/>
            <a:chOff x="5405377" y="1264368"/>
            <a:chExt cx="6529927" cy="3035640"/>
          </a:xfrm>
        </p:grpSpPr>
        <p:sp>
          <p:nvSpPr>
            <p:cNvPr id="3" name="Rectangle: Folded Corner 2">
              <a:extLst>
                <a:ext uri="{FF2B5EF4-FFF2-40B4-BE49-F238E27FC236}">
                  <a16:creationId xmlns:a16="http://schemas.microsoft.com/office/drawing/2014/main" id="{7605D4F1-89E9-AF8B-0DFD-5759FB674BDC}"/>
                </a:ext>
              </a:extLst>
            </p:cNvPr>
            <p:cNvSpPr/>
            <p:nvPr/>
          </p:nvSpPr>
          <p:spPr>
            <a:xfrm>
              <a:off x="5405377" y="1264368"/>
              <a:ext cx="6529927" cy="3035640"/>
            </a:xfrm>
            <a:prstGeom prst="foldedCorner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7F7F7F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200" b="1" u="sng" dirty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Vet</a:t>
              </a:r>
            </a:p>
            <a:p>
              <a:pPr algn="ctr"/>
              <a:endParaRPr lang="en-GB" sz="2200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pPr algn="ctr"/>
              <a:endParaRPr lang="en-GB" sz="2200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pPr algn="ctr"/>
              <a:endParaRPr lang="en-GB" sz="2200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pPr algn="ctr"/>
              <a:endParaRPr lang="en-GB" sz="2200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3C83572-44C3-4FA9-ADF1-95A63428D331}"/>
                </a:ext>
              </a:extLst>
            </p:cNvPr>
            <p:cNvSpPr txBox="1"/>
            <p:nvPr/>
          </p:nvSpPr>
          <p:spPr>
            <a:xfrm>
              <a:off x="5431008" y="2062727"/>
              <a:ext cx="2039649" cy="8684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>
                  <a:latin typeface="MV Boli" panose="02000500030200090000" pitchFamily="2" charset="0"/>
                  <a:cs typeface="MV Boli" panose="02000500030200090000" pitchFamily="2" charset="0"/>
                </a:rPr>
                <a:t>Learning</a:t>
              </a:r>
            </a:p>
            <a:p>
              <a:pPr algn="ctr"/>
              <a:r>
                <a:rPr lang="en-GB" sz="2000" b="1" dirty="0">
                  <a:latin typeface="MV Boli" panose="02000500030200090000" pitchFamily="2" charset="0"/>
                  <a:cs typeface="MV Boli" panose="02000500030200090000" pitchFamily="2" charset="0"/>
                </a:rPr>
                <a:t>pathways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5173048-E720-2E6A-9D8C-F1019E930743}"/>
                </a:ext>
              </a:extLst>
            </p:cNvPr>
            <p:cNvSpPr txBox="1"/>
            <p:nvPr/>
          </p:nvSpPr>
          <p:spPr>
            <a:xfrm>
              <a:off x="7632978" y="2062727"/>
              <a:ext cx="2039649" cy="8684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>
                  <a:latin typeface="MV Boli" panose="02000500030200090000" pitchFamily="2" charset="0"/>
                  <a:cs typeface="MV Boli" panose="02000500030200090000" pitchFamily="2" charset="0"/>
                </a:rPr>
                <a:t>Qualifications and skills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D73A6C0-9C20-C7FD-854D-4AD5C0A9A649}"/>
                </a:ext>
              </a:extLst>
            </p:cNvPr>
            <p:cNvSpPr txBox="1"/>
            <p:nvPr/>
          </p:nvSpPr>
          <p:spPr>
            <a:xfrm>
              <a:off x="9877605" y="2062727"/>
              <a:ext cx="2039649" cy="8684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>
                  <a:latin typeface="MV Boli" panose="02000500030200090000" pitchFamily="2" charset="0"/>
                  <a:cs typeface="MV Boli" panose="02000500030200090000" pitchFamily="2" charset="0"/>
                </a:rPr>
                <a:t>Progression opportunities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1FED80C-8323-E3B3-29AF-4DC331AF96D6}"/>
                </a:ext>
              </a:extLst>
            </p:cNvPr>
            <p:cNvCxnSpPr>
              <a:cxnSpLocks/>
            </p:cNvCxnSpPr>
            <p:nvPr/>
          </p:nvCxnSpPr>
          <p:spPr>
            <a:xfrm>
              <a:off x="7470657" y="2062727"/>
              <a:ext cx="0" cy="205786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040C8D7-5D41-09F6-0A6F-75DD798B271E}"/>
                </a:ext>
              </a:extLst>
            </p:cNvPr>
            <p:cNvCxnSpPr>
              <a:cxnSpLocks/>
            </p:cNvCxnSpPr>
            <p:nvPr/>
          </p:nvCxnSpPr>
          <p:spPr>
            <a:xfrm>
              <a:off x="9877605" y="2062727"/>
              <a:ext cx="0" cy="205786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F4394BD6-FD87-4E18-A9ED-F8CD818A21CC}"/>
              </a:ext>
            </a:extLst>
          </p:cNvPr>
          <p:cNvSpPr txBox="1"/>
          <p:nvPr/>
        </p:nvSpPr>
        <p:spPr>
          <a:xfrm>
            <a:off x="204754" y="1101925"/>
            <a:ext cx="6117305" cy="4762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b="1" dirty="0">
                <a:solidFill>
                  <a:srgbClr val="5B9BD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Task 1: </a:t>
            </a: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Note down the different </a:t>
            </a:r>
            <a:r>
              <a:rPr lang="en-GB" sz="2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learning pathways</a:t>
            </a: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that might help you to prepare for this career.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b="1" dirty="0">
                <a:solidFill>
                  <a:srgbClr val="BD90D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Task 2: </a:t>
            </a: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Note down any </a:t>
            </a:r>
            <a:r>
              <a:rPr lang="en-GB" sz="2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qualifications</a:t>
            </a: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that are required for this career and the key </a:t>
            </a:r>
            <a:r>
              <a:rPr lang="en-GB" sz="2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skills</a:t>
            </a: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that would help you in this career.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b="1" dirty="0">
                <a:solidFill>
                  <a:srgbClr val="4BC7C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Task 3: </a:t>
            </a: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Note down the </a:t>
            </a:r>
            <a:r>
              <a:rPr lang="en-GB" sz="2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progression opportunities </a:t>
            </a: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that might be available to you in this career path.</a:t>
            </a:r>
          </a:p>
        </p:txBody>
      </p:sp>
      <p:pic>
        <p:nvPicPr>
          <p:cNvPr id="5" name="Graphic 4" descr="Pen with solid fill">
            <a:extLst>
              <a:ext uri="{FF2B5EF4-FFF2-40B4-BE49-F238E27FC236}">
                <a16:creationId xmlns:a16="http://schemas.microsoft.com/office/drawing/2014/main" id="{ACECA9A0-D606-ADDD-0D0F-1670A4BFD04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0807" y="978717"/>
            <a:ext cx="710525" cy="710525"/>
          </a:xfrm>
          <a:prstGeom prst="rect">
            <a:avLst/>
          </a:prstGeom>
        </p:spPr>
      </p:pic>
      <p:pic>
        <p:nvPicPr>
          <p:cNvPr id="16" name="Graphic 15" descr="Badge with solid fill">
            <a:extLst>
              <a:ext uri="{FF2B5EF4-FFF2-40B4-BE49-F238E27FC236}">
                <a16:creationId xmlns:a16="http://schemas.microsoft.com/office/drawing/2014/main" id="{51CE4519-CFD4-AE8F-F493-85BC674B88B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82860" y="2746788"/>
            <a:ext cx="914400" cy="914400"/>
          </a:xfrm>
          <a:prstGeom prst="rect">
            <a:avLst/>
          </a:prstGeom>
        </p:spPr>
      </p:pic>
      <p:pic>
        <p:nvPicPr>
          <p:cNvPr id="18" name="Graphic 17" descr="Badge 3 with solid fill">
            <a:extLst>
              <a:ext uri="{FF2B5EF4-FFF2-40B4-BE49-F238E27FC236}">
                <a16:creationId xmlns:a16="http://schemas.microsoft.com/office/drawing/2014/main" id="{6F97452B-F7F0-E4AB-726B-56DADBF8ECD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05006" y="2766628"/>
            <a:ext cx="914400" cy="914400"/>
          </a:xfrm>
          <a:prstGeom prst="rect">
            <a:avLst/>
          </a:prstGeom>
        </p:spPr>
      </p:pic>
      <p:pic>
        <p:nvPicPr>
          <p:cNvPr id="21" name="Graphic 20" descr="Badge 1 with solid fill">
            <a:extLst>
              <a:ext uri="{FF2B5EF4-FFF2-40B4-BE49-F238E27FC236}">
                <a16:creationId xmlns:a16="http://schemas.microsoft.com/office/drawing/2014/main" id="{126B2977-3541-3D12-481D-B1B3237501E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760715" y="2746788"/>
            <a:ext cx="914400" cy="914400"/>
          </a:xfrm>
          <a:prstGeom prst="rect">
            <a:avLst/>
          </a:prstGeom>
        </p:spPr>
      </p:pic>
      <p:pic>
        <p:nvPicPr>
          <p:cNvPr id="23" name="Graphic 22" descr="Internet with solid fill">
            <a:extLst>
              <a:ext uri="{FF2B5EF4-FFF2-40B4-BE49-F238E27FC236}">
                <a16:creationId xmlns:a16="http://schemas.microsoft.com/office/drawing/2014/main" id="{7AE78B26-8A9A-777A-93C5-3753923D29D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523846" y="458119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68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B8E7B2B-E64E-404A-8345-4F0D5D231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558" y="391263"/>
            <a:ext cx="11595774" cy="669188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Open Sans" panose="020B0606030504020204"/>
              </a:rPr>
              <a:t>Careers and learning pathways: an example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7B2D739-160B-ED80-019E-E069EFD69883}"/>
              </a:ext>
            </a:extLst>
          </p:cNvPr>
          <p:cNvGrpSpPr/>
          <p:nvPr/>
        </p:nvGrpSpPr>
        <p:grpSpPr>
          <a:xfrm>
            <a:off x="266218" y="1353013"/>
            <a:ext cx="11693280" cy="4526269"/>
            <a:chOff x="5405377" y="1264367"/>
            <a:chExt cx="6529927" cy="5553240"/>
          </a:xfrm>
        </p:grpSpPr>
        <p:sp>
          <p:nvSpPr>
            <p:cNvPr id="3" name="Rectangle: Folded Corner 2">
              <a:extLst>
                <a:ext uri="{FF2B5EF4-FFF2-40B4-BE49-F238E27FC236}">
                  <a16:creationId xmlns:a16="http://schemas.microsoft.com/office/drawing/2014/main" id="{7605D4F1-89E9-AF8B-0DFD-5759FB674BDC}"/>
                </a:ext>
              </a:extLst>
            </p:cNvPr>
            <p:cNvSpPr/>
            <p:nvPr/>
          </p:nvSpPr>
          <p:spPr>
            <a:xfrm>
              <a:off x="5405377" y="1264367"/>
              <a:ext cx="6529927" cy="5553240"/>
            </a:xfrm>
            <a:prstGeom prst="foldedCorner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7F7F7F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200" b="1" u="sng" dirty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Vet</a:t>
              </a:r>
            </a:p>
            <a:p>
              <a:pPr algn="ctr"/>
              <a:endParaRPr lang="en-GB" sz="2200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pPr algn="ctr"/>
              <a:endParaRPr lang="en-GB" sz="2200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pPr algn="ctr"/>
              <a:endParaRPr lang="en-GB" sz="2200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pPr algn="ctr"/>
              <a:endParaRPr lang="en-GB" sz="2200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pPr algn="ctr"/>
              <a:endParaRPr lang="en-GB" sz="2200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pPr algn="ctr"/>
              <a:endParaRPr lang="en-GB" sz="2200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pPr algn="ctr"/>
              <a:endParaRPr lang="en-GB" sz="2200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pPr algn="ctr"/>
              <a:endParaRPr lang="en-GB" sz="2200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pPr algn="ctr"/>
              <a:endParaRPr lang="en-GB" sz="2200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3C83572-44C3-4FA9-ADF1-95A63428D331}"/>
                </a:ext>
              </a:extLst>
            </p:cNvPr>
            <p:cNvSpPr txBox="1"/>
            <p:nvPr/>
          </p:nvSpPr>
          <p:spPr>
            <a:xfrm>
              <a:off x="5431008" y="2062727"/>
              <a:ext cx="2039649" cy="31341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>
                  <a:latin typeface="MV Boli" panose="02000500030200090000" pitchFamily="2" charset="0"/>
                  <a:cs typeface="MV Boli" panose="02000500030200090000" pitchFamily="2" charset="0"/>
                </a:rPr>
                <a:t>Learning pathways</a:t>
              </a:r>
            </a:p>
            <a:p>
              <a:pPr algn="ctr"/>
              <a:endParaRPr lang="en-GB" sz="2000" dirty="0"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000" dirty="0">
                  <a:latin typeface="MV Boli" panose="02000500030200090000" pitchFamily="2" charset="0"/>
                  <a:cs typeface="MV Boli" panose="02000500030200090000" pitchFamily="2" charset="0"/>
                </a:rPr>
                <a:t>Sixth form / college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en-GB" sz="2000" dirty="0"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000" dirty="0">
                  <a:latin typeface="MV Boli" panose="02000500030200090000" pitchFamily="2" charset="0"/>
                  <a:cs typeface="MV Boli" panose="02000500030200090000" pitchFamily="2" charset="0"/>
                </a:rPr>
                <a:t>Work experience in a veterinary practice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en-GB" sz="2000" dirty="0"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000" dirty="0">
                  <a:latin typeface="MV Boli" panose="02000500030200090000" pitchFamily="2" charset="0"/>
                  <a:cs typeface="MV Boli" panose="02000500030200090000" pitchFamily="2" charset="0"/>
                </a:rPr>
                <a:t>University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5173048-E720-2E6A-9D8C-F1019E930743}"/>
                </a:ext>
              </a:extLst>
            </p:cNvPr>
            <p:cNvSpPr txBox="1"/>
            <p:nvPr/>
          </p:nvSpPr>
          <p:spPr>
            <a:xfrm>
              <a:off x="7650516" y="2062727"/>
              <a:ext cx="2039649" cy="4644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>
                  <a:latin typeface="MV Boli" panose="02000500030200090000" pitchFamily="2" charset="0"/>
                  <a:cs typeface="MV Boli" panose="02000500030200090000" pitchFamily="2" charset="0"/>
                </a:rPr>
                <a:t>Qualifications and skills</a:t>
              </a:r>
            </a:p>
            <a:p>
              <a:pPr algn="ctr"/>
              <a:endParaRPr lang="en-GB" sz="2000" dirty="0"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000" dirty="0">
                  <a:latin typeface="MV Boli" panose="02000500030200090000" pitchFamily="2" charset="0"/>
                  <a:cs typeface="MV Boli" panose="02000500030200090000" pitchFamily="2" charset="0"/>
                </a:rPr>
                <a:t>2 level 3 science subjects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000" dirty="0">
                  <a:latin typeface="MV Boli" panose="02000500030200090000" pitchFamily="2" charset="0"/>
                  <a:cs typeface="MV Boli" panose="02000500030200090000" pitchFamily="2" charset="0"/>
                </a:rPr>
                <a:t>Pass entry exams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000" dirty="0">
                  <a:latin typeface="MV Boli" panose="02000500030200090000" pitchFamily="2" charset="0"/>
                  <a:cs typeface="MV Boli" panose="02000500030200090000" pitchFamily="2" charset="0"/>
                </a:rPr>
                <a:t>Veterinary degree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000" dirty="0">
                  <a:latin typeface="MV Boli" panose="02000500030200090000" pitchFamily="2" charset="0"/>
                  <a:cs typeface="MV Boli" panose="02000500030200090000" pitchFamily="2" charset="0"/>
                </a:rPr>
                <a:t>Registration with an accredited veterinary organisation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000" dirty="0">
                  <a:latin typeface="MV Boli" panose="02000500030200090000" pitchFamily="2" charset="0"/>
                  <a:cs typeface="MV Boli" panose="02000500030200090000" pitchFamily="2" charset="0"/>
                </a:rPr>
                <a:t>Communication, problem-solving, practical skills, accountability, ethical judgement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D73A6C0-9C20-C7FD-854D-4AD5C0A9A649}"/>
                </a:ext>
              </a:extLst>
            </p:cNvPr>
            <p:cNvSpPr txBox="1"/>
            <p:nvPr/>
          </p:nvSpPr>
          <p:spPr>
            <a:xfrm>
              <a:off x="9877605" y="2062727"/>
              <a:ext cx="2039649" cy="4644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>
                  <a:latin typeface="MV Boli" panose="02000500030200090000" pitchFamily="2" charset="0"/>
                  <a:cs typeface="MV Boli" panose="02000500030200090000" pitchFamily="2" charset="0"/>
                </a:rPr>
                <a:t>Progression opportunities</a:t>
              </a:r>
            </a:p>
            <a:p>
              <a:pPr algn="ctr"/>
              <a:endParaRPr lang="en-GB" sz="2000" dirty="0"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000" dirty="0">
                  <a:latin typeface="MV Boli" panose="02000500030200090000" pitchFamily="2" charset="0"/>
                  <a:cs typeface="MV Boli" panose="02000500030200090000" pitchFamily="2" charset="0"/>
                </a:rPr>
                <a:t>Specialise in areas like dermatology or specialise in treating particular animals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en-GB" sz="2000" dirty="0"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000" dirty="0">
                  <a:latin typeface="MV Boli" panose="02000500030200090000" pitchFamily="2" charset="0"/>
                  <a:cs typeface="MV Boli" panose="02000500030200090000" pitchFamily="2" charset="0"/>
                </a:rPr>
                <a:t>Career in environmental conservation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en-GB" sz="2000" dirty="0"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000" dirty="0">
                  <a:latin typeface="MV Boli" panose="02000500030200090000" pitchFamily="2" charset="0"/>
                  <a:cs typeface="MV Boli" panose="02000500030200090000" pitchFamily="2" charset="0"/>
                </a:rPr>
                <a:t>Career in research / teaching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1FED80C-8323-E3B3-29AF-4DC331AF96D6}"/>
                </a:ext>
              </a:extLst>
            </p:cNvPr>
            <p:cNvCxnSpPr>
              <a:cxnSpLocks/>
            </p:cNvCxnSpPr>
            <p:nvPr/>
          </p:nvCxnSpPr>
          <p:spPr>
            <a:xfrm>
              <a:off x="7632978" y="2062727"/>
              <a:ext cx="0" cy="4471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040C8D7-5D41-09F6-0A6F-75DD798B271E}"/>
                </a:ext>
              </a:extLst>
            </p:cNvPr>
            <p:cNvCxnSpPr>
              <a:cxnSpLocks/>
            </p:cNvCxnSpPr>
            <p:nvPr/>
          </p:nvCxnSpPr>
          <p:spPr>
            <a:xfrm>
              <a:off x="9877605" y="2062727"/>
              <a:ext cx="0" cy="4471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Graphic 4" descr="Pen with solid fill">
            <a:extLst>
              <a:ext uri="{FF2B5EF4-FFF2-40B4-BE49-F238E27FC236}">
                <a16:creationId xmlns:a16="http://schemas.microsoft.com/office/drawing/2014/main" id="{ACECA9A0-D606-ADDD-0D0F-1670A4BFD04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0807" y="978717"/>
            <a:ext cx="710525" cy="71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525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0173732-2920-EB0B-83C2-3719155CA6E5}"/>
              </a:ext>
            </a:extLst>
          </p:cNvPr>
          <p:cNvSpPr txBox="1"/>
          <p:nvPr/>
        </p:nvSpPr>
        <p:spPr>
          <a:xfrm>
            <a:off x="146059" y="822204"/>
            <a:ext cx="11453795" cy="1120155"/>
          </a:xfrm>
          <a:prstGeom prst="roundRect">
            <a:avLst/>
          </a:prstGeom>
          <a:solidFill>
            <a:schemeClr val="bg1"/>
          </a:solidFill>
        </p:spPr>
        <p:txBody>
          <a:bodyPr wrap="square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Select at least one of the following (incorrect!) statements from school students who don’t see the value of researching different learning pathways and </a:t>
            </a: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draft a reply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B8E7B2B-E64E-404A-8345-4F0D5D231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654" y="338209"/>
            <a:ext cx="11419200" cy="669188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Incorrect assumptions (10 mins)</a:t>
            </a:r>
            <a:endParaRPr lang="en-GB" sz="32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574CA0-CF89-5F31-9C05-B0CAFF2DB8F0}"/>
              </a:ext>
            </a:extLst>
          </p:cNvPr>
          <p:cNvSpPr txBox="1"/>
          <p:nvPr/>
        </p:nvSpPr>
        <p:spPr>
          <a:xfrm>
            <a:off x="122779" y="2191012"/>
            <a:ext cx="3212289" cy="1719474"/>
          </a:xfrm>
          <a:prstGeom prst="wedgeRoundRectCallout">
            <a:avLst>
              <a:gd name="adj1" fmla="val -49296"/>
              <a:gd name="adj2" fmla="val 63697"/>
              <a:gd name="adj3" fmla="val 16667"/>
            </a:avLst>
          </a:prstGeom>
          <a:solidFill>
            <a:srgbClr val="FFE4CC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‘I need to go to university to get a good job. It’s the only way.’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D345F7-E570-957A-3FBB-C9314105FBD8}"/>
              </a:ext>
            </a:extLst>
          </p:cNvPr>
          <p:cNvSpPr txBox="1"/>
          <p:nvPr/>
        </p:nvSpPr>
        <p:spPr>
          <a:xfrm>
            <a:off x="3519425" y="2191012"/>
            <a:ext cx="3911764" cy="1719474"/>
          </a:xfrm>
          <a:prstGeom prst="wedgeRoundRectCallout">
            <a:avLst>
              <a:gd name="adj1" fmla="val -47768"/>
              <a:gd name="adj2" fmla="val 63057"/>
              <a:gd name="adj3" fmla="val 16667"/>
            </a:avLst>
          </a:prstGeom>
          <a:solidFill>
            <a:srgbClr val="FFD5E4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‘My brother got the job he wanted straight after school, so I’ll be able to do the same.’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5D26AB-6AAE-0BD5-0CB3-D80A602002C3}"/>
              </a:ext>
            </a:extLst>
          </p:cNvPr>
          <p:cNvSpPr txBox="1"/>
          <p:nvPr/>
        </p:nvSpPr>
        <p:spPr>
          <a:xfrm>
            <a:off x="7615546" y="2191012"/>
            <a:ext cx="4449821" cy="1719474"/>
          </a:xfrm>
          <a:prstGeom prst="wedgeRoundRectCallout">
            <a:avLst>
              <a:gd name="adj1" fmla="val -48180"/>
              <a:gd name="adj2" fmla="val 63697"/>
              <a:gd name="adj3" fmla="val 16667"/>
            </a:avLst>
          </a:prstGeom>
          <a:solidFill>
            <a:srgbClr val="FFF2CC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‘All the different learning pathways are the same – it doesn’t matter which one you follow.’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7090BC9-F0F5-5CB6-664A-CAA79CB81EB3}"/>
              </a:ext>
            </a:extLst>
          </p:cNvPr>
          <p:cNvSpPr txBox="1"/>
          <p:nvPr/>
        </p:nvSpPr>
        <p:spPr>
          <a:xfrm>
            <a:off x="122778" y="4246604"/>
            <a:ext cx="3212289" cy="1727849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200" i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Have they thought about different learning pathways?</a:t>
            </a:r>
            <a:endParaRPr lang="en-GB" sz="22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EDF293A-5CEF-4439-D6D7-8229E36A3D2B}"/>
              </a:ext>
            </a:extLst>
          </p:cNvPr>
          <p:cNvSpPr/>
          <p:nvPr/>
        </p:nvSpPr>
        <p:spPr>
          <a:xfrm>
            <a:off x="1494923" y="1937076"/>
            <a:ext cx="468000" cy="468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6C6BC2-FAEB-D53A-803A-89DABDDF1ACA}"/>
              </a:ext>
            </a:extLst>
          </p:cNvPr>
          <p:cNvSpPr/>
          <p:nvPr/>
        </p:nvSpPr>
        <p:spPr>
          <a:xfrm>
            <a:off x="5241307" y="1937076"/>
            <a:ext cx="468000" cy="468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EBC728C-7358-A6BB-4F98-86454EA8C1DD}"/>
              </a:ext>
            </a:extLst>
          </p:cNvPr>
          <p:cNvSpPr/>
          <p:nvPr/>
        </p:nvSpPr>
        <p:spPr>
          <a:xfrm>
            <a:off x="9606456" y="1937540"/>
            <a:ext cx="468000" cy="468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DD2C262-A83C-D57C-48A2-4E7C4D3984DF}"/>
              </a:ext>
            </a:extLst>
          </p:cNvPr>
          <p:cNvSpPr txBox="1"/>
          <p:nvPr/>
        </p:nvSpPr>
        <p:spPr>
          <a:xfrm>
            <a:off x="3519425" y="4246604"/>
            <a:ext cx="3911764" cy="1727849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200" i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Have they thought about required skills and qualifications?</a:t>
            </a:r>
            <a:endParaRPr lang="en-GB" sz="22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97DC98B-E9F1-DAB9-342F-FE1839B7E217}"/>
              </a:ext>
            </a:extLst>
          </p:cNvPr>
          <p:cNvSpPr txBox="1"/>
          <p:nvPr/>
        </p:nvSpPr>
        <p:spPr>
          <a:xfrm>
            <a:off x="7615546" y="4246603"/>
            <a:ext cx="4449820" cy="171947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GB" sz="2200" i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Have they thought about their career goals?</a:t>
            </a:r>
          </a:p>
        </p:txBody>
      </p:sp>
    </p:spTree>
    <p:extLst>
      <p:ext uri="{BB962C8B-B14F-4D97-AF65-F5344CB8AC3E}">
        <p14:creationId xmlns:p14="http://schemas.microsoft.com/office/powerpoint/2010/main" val="2379082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C0338C94-1CC8-4B8D-8023-B2C0506E7C3E}"/>
              </a:ext>
            </a:extLst>
          </p:cNvPr>
          <p:cNvSpPr txBox="1"/>
          <p:nvPr/>
        </p:nvSpPr>
        <p:spPr>
          <a:xfrm>
            <a:off x="131954" y="1404178"/>
            <a:ext cx="5680506" cy="4208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/>
                <a:ea typeface="+mn-ea"/>
                <a:cs typeface="+mn-cs"/>
              </a:rPr>
              <a:t>After this lesson, you may wish to find out more about learning pathways.</a:t>
            </a: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/>
                <a:ea typeface="+mn-ea"/>
                <a:cs typeface="+mn-cs"/>
              </a:rPr>
              <a:t>In the </a:t>
            </a: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/>
                <a:ea typeface="+mn-ea"/>
                <a:cs typeface="+mn-cs"/>
              </a:rPr>
              <a:t>Know-how library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/>
                <a:ea typeface="+mn-ea"/>
                <a:cs typeface="+mn-cs"/>
              </a:rPr>
              <a:t>, you can read more about the pathways available to you and how to apply for them.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/>
                <a:ea typeface="+mn-ea"/>
                <a:cs typeface="+mn-cs"/>
              </a:rPr>
              <a:t>Using the </a:t>
            </a: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/>
                <a:ea typeface="+mn-ea"/>
                <a:cs typeface="+mn-cs"/>
              </a:rPr>
              <a:t>search tools, 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/>
                <a:ea typeface="+mn-ea"/>
                <a:cs typeface="+mn-cs"/>
              </a:rPr>
              <a:t>you can browse specific opportunities.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8E25A91-92D7-F692-5E4F-78277A034A25}"/>
              </a:ext>
            </a:extLst>
          </p:cNvPr>
          <p:cNvSpPr txBox="1">
            <a:spLocks/>
          </p:cNvSpPr>
          <p:nvPr/>
        </p:nvSpPr>
        <p:spPr>
          <a:xfrm>
            <a:off x="317958" y="374057"/>
            <a:ext cx="11595774" cy="669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/>
                <a:ea typeface="+mj-ea"/>
                <a:cs typeface="+mj-cs"/>
              </a:rPr>
              <a:t>Finding out more about learning pathways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A8D4F4E-12D0-4D6E-E6C1-511734490053}"/>
              </a:ext>
            </a:extLst>
          </p:cNvPr>
          <p:cNvGrpSpPr/>
          <p:nvPr/>
        </p:nvGrpSpPr>
        <p:grpSpPr>
          <a:xfrm>
            <a:off x="6022870" y="1142680"/>
            <a:ext cx="5890862" cy="2351306"/>
            <a:chOff x="5622428" y="1222894"/>
            <a:chExt cx="6088186" cy="2430067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08EE4C19-4B87-E9FA-578B-7E41A2CE750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622428" y="1222894"/>
              <a:ext cx="6053758" cy="2430067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C858413-7F38-D050-ACF5-ABEE8AE17025}"/>
                </a:ext>
              </a:extLst>
            </p:cNvPr>
            <p:cNvSpPr txBox="1"/>
            <p:nvPr/>
          </p:nvSpPr>
          <p:spPr>
            <a:xfrm>
              <a:off x="9658614" y="1523826"/>
              <a:ext cx="2052000" cy="1080000"/>
            </a:xfrm>
            <a:prstGeom prst="rect">
              <a:avLst/>
            </a:prstGeom>
            <a:noFill/>
            <a:ln w="38100">
              <a:solidFill>
                <a:srgbClr val="4BC7C8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tIns="0" rtlCol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pic>
          <p:nvPicPr>
            <p:cNvPr id="16" name="Graphic 15" descr="Cursor with solid fill">
              <a:extLst>
                <a:ext uri="{FF2B5EF4-FFF2-40B4-BE49-F238E27FC236}">
                  <a16:creationId xmlns:a16="http://schemas.microsoft.com/office/drawing/2014/main" id="{C1EA4865-6ED0-A237-8350-9F29B51DE0CA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173288">
              <a:off x="10199825" y="2287933"/>
              <a:ext cx="550792" cy="550792"/>
            </a:xfrm>
            <a:prstGeom prst="rect">
              <a:avLst/>
            </a:prstGeom>
          </p:spPr>
        </p:pic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666352C5-22A1-0C21-13B7-A6BD8A61CF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2870" y="3835980"/>
            <a:ext cx="5890862" cy="18573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DF21B34-18F0-E4E3-040D-8965111158C4}"/>
              </a:ext>
            </a:extLst>
          </p:cNvPr>
          <p:cNvSpPr txBox="1"/>
          <p:nvPr/>
        </p:nvSpPr>
        <p:spPr>
          <a:xfrm>
            <a:off x="7829917" y="3812830"/>
            <a:ext cx="2247797" cy="278666"/>
          </a:xfrm>
          <a:prstGeom prst="rect">
            <a:avLst/>
          </a:prstGeom>
          <a:noFill/>
          <a:ln w="38100">
            <a:solidFill>
              <a:srgbClr val="4BC7C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t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73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Unifrog t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3CC99"/>
      </a:accent1>
      <a:accent2>
        <a:srgbClr val="4BC7C8"/>
      </a:accent2>
      <a:accent3>
        <a:srgbClr val="FF7901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Unifrog t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3CC99"/>
      </a:accent1>
      <a:accent2>
        <a:srgbClr val="4BC7C8"/>
      </a:accent2>
      <a:accent3>
        <a:srgbClr val="FF7901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ac3cd1c-3d30-4aa3-9d6c-31b1c1640ef0" xsi:nil="true"/>
    <lcf76f155ced4ddcb4097134ff3c332f xmlns="3947ffd7-e1e2-4c53-9054-b8d6983d9ba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9B1A320C7D094F85E868D80F30E951" ma:contentTypeVersion="16" ma:contentTypeDescription="Create a new document." ma:contentTypeScope="" ma:versionID="ea065df8f3e20242aa3bb16dee40d558">
  <xsd:schema xmlns:xsd="http://www.w3.org/2001/XMLSchema" xmlns:xs="http://www.w3.org/2001/XMLSchema" xmlns:p="http://schemas.microsoft.com/office/2006/metadata/properties" xmlns:ns2="5ac3cd1c-3d30-4aa3-9d6c-31b1c1640ef0" xmlns:ns3="3947ffd7-e1e2-4c53-9054-b8d6983d9ba6" targetNamespace="http://schemas.microsoft.com/office/2006/metadata/properties" ma:root="true" ma:fieldsID="3e90bf8c11a41495a9b4c08300fb98a2" ns2:_="" ns3:_="">
    <xsd:import namespace="5ac3cd1c-3d30-4aa3-9d6c-31b1c1640ef0"/>
    <xsd:import namespace="3947ffd7-e1e2-4c53-9054-b8d6983d9ba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c3cd1c-3d30-4aa3-9d6c-31b1c1640ef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ee95269-558d-4beb-8fc8-3aa27569896e}" ma:internalName="TaxCatchAll" ma:showField="CatchAllData" ma:web="5ac3cd1c-3d30-4aa3-9d6c-31b1c1640ef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47ffd7-e1e2-4c53-9054-b8d6983d9b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71a1524-f3e6-41df-8974-f4dfb8ac6f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EB4B71F-AD03-4190-9B7E-F1E7C3E2C3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036AE61-335D-4DDD-A71B-DDD028919F73}">
  <ds:schemaRefs>
    <ds:schemaRef ds:uri="http://schemas.microsoft.com/office/2006/metadata/properties"/>
    <ds:schemaRef ds:uri="http://schemas.microsoft.com/office/infopath/2007/PartnerControls"/>
    <ds:schemaRef ds:uri="5ac3cd1c-3d30-4aa3-9d6c-31b1c1640ef0"/>
    <ds:schemaRef ds:uri="3947ffd7-e1e2-4c53-9054-b8d6983d9ba6"/>
  </ds:schemaRefs>
</ds:datastoreItem>
</file>

<file path=customXml/itemProps3.xml><?xml version="1.0" encoding="utf-8"?>
<ds:datastoreItem xmlns:ds="http://schemas.openxmlformats.org/officeDocument/2006/customXml" ds:itemID="{90CD3A80-EF80-43C5-B431-2E37DE7190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c3cd1c-3d30-4aa3-9d6c-31b1c1640ef0"/>
    <ds:schemaRef ds:uri="3947ffd7-e1e2-4c53-9054-b8d6983d9b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4978</TotalTime>
  <Words>698</Words>
  <Application>Microsoft Macintosh PowerPoint</Application>
  <PresentationFormat>Widescreen</PresentationFormat>
  <Paragraphs>125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MV Boli</vt:lpstr>
      <vt:lpstr>Open Sans</vt:lpstr>
      <vt:lpstr>Open Sans</vt:lpstr>
      <vt:lpstr>Times New Roman</vt:lpstr>
      <vt:lpstr>Office Theme</vt:lpstr>
      <vt:lpstr>4_Office Theme</vt:lpstr>
      <vt:lpstr>PowerPoint Presentation</vt:lpstr>
      <vt:lpstr>Looking beyond school (5 mins)</vt:lpstr>
      <vt:lpstr>Using the Unifrog Careers library (10 mins) </vt:lpstr>
      <vt:lpstr>Using the Unifrog Careers library</vt:lpstr>
      <vt:lpstr>Careers and learning pathways (15 mins)</vt:lpstr>
      <vt:lpstr>Careers and learning pathways</vt:lpstr>
      <vt:lpstr>Careers and learning pathways: an example</vt:lpstr>
      <vt:lpstr>Incorrect assumptions (10 mins)</vt:lpstr>
      <vt:lpstr>PowerPoint Presentation</vt:lpstr>
      <vt:lpstr>Looking beyond school – next steps (5 mins)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Adkins</dc:creator>
  <cp:lastModifiedBy>Joel Blundell</cp:lastModifiedBy>
  <cp:revision>345</cp:revision>
  <dcterms:created xsi:type="dcterms:W3CDTF">2021-12-13T14:38:16Z</dcterms:created>
  <dcterms:modified xsi:type="dcterms:W3CDTF">2026-04-27T08:46:05Z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0x010100BC9B1A320C7D094F85E868D80F30E951</vt:lpwstr>
  </property>
</Properties>
</file>