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96" r:id="rId6"/>
  </p:sldMasterIdLst>
  <p:notesMasterIdLst>
    <p:notesMasterId r:id="rId24"/>
  </p:notesMasterIdLst>
  <p:sldIdLst>
    <p:sldId id="256" r:id="rId7"/>
    <p:sldId id="946" r:id="rId8"/>
    <p:sldId id="947" r:id="rId9"/>
    <p:sldId id="995" r:id="rId10"/>
    <p:sldId id="996" r:id="rId11"/>
    <p:sldId id="997" r:id="rId12"/>
    <p:sldId id="998" r:id="rId13"/>
    <p:sldId id="980" r:id="rId14"/>
    <p:sldId id="982" r:id="rId15"/>
    <p:sldId id="999" r:id="rId16"/>
    <p:sldId id="1000" r:id="rId17"/>
    <p:sldId id="1001" r:id="rId18"/>
    <p:sldId id="1002" r:id="rId19"/>
    <p:sldId id="1003" r:id="rId20"/>
    <p:sldId id="993" r:id="rId21"/>
    <p:sldId id="969" r:id="rId22"/>
    <p:sldId id="4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08C2F381-1777-245C-43F7-FBA3957C2FC2}" name="Kate Garlick" initials="KG" userId="247d839a940f1946" providerId="Windows Live"/>
  <p188:author id="{DE2173D4-1BC1-96AC-194B-886B5D9930CD}" name="Annabel McDonald" initials="AM" userId="df39f375605b57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bel McDonald" initials="AM" lastIdx="113" clrIdx="0">
    <p:extLst>
      <p:ext uri="{19B8F6BF-5375-455C-9EA6-DF929625EA0E}">
        <p15:presenceInfo xmlns:p15="http://schemas.microsoft.com/office/powerpoint/2012/main" userId="df39f375605b57fc" providerId="Windows Live"/>
      </p:ext>
    </p:extLst>
  </p:cmAuthor>
  <p:cmAuthor id="2" name="Kate Garlick" initials="KG" lastIdx="14" clrIdx="1">
    <p:extLst>
      <p:ext uri="{19B8F6BF-5375-455C-9EA6-DF929625EA0E}">
        <p15:presenceInfo xmlns:p15="http://schemas.microsoft.com/office/powerpoint/2012/main" userId="247d839a940f1946" providerId="Windows Live"/>
      </p:ext>
    </p:extLst>
  </p:cmAuthor>
  <p:cmAuthor id="3" name="Emily Adkins" initials="EA" lastIdx="49" clrIdx="2">
    <p:extLst>
      <p:ext uri="{19B8F6BF-5375-455C-9EA6-DF929625EA0E}">
        <p15:presenceInfo xmlns:p15="http://schemas.microsoft.com/office/powerpoint/2012/main" userId="221ef2226ed968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00"/>
    <a:srgbClr val="FF3300"/>
    <a:srgbClr val="FF6600"/>
    <a:srgbClr val="FF9933"/>
    <a:srgbClr val="FFF6DC"/>
    <a:srgbClr val="ECDFF5"/>
    <a:srgbClr val="5B9BD5"/>
    <a:srgbClr val="BD90DC"/>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88A1D-4FB9-32C6-A0E4-46F0083915EC}" v="1" dt="2026-04-27T08:47:53.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0748" autoAdjust="0"/>
  </p:normalViewPr>
  <p:slideViewPr>
    <p:cSldViewPr snapToGrid="0">
      <p:cViewPr varScale="1">
        <p:scale>
          <a:sx n="45" d="100"/>
          <a:sy n="45" d="100"/>
        </p:scale>
        <p:origin x="1028" y="3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AC97-46B4-4203-B359-6F6C3FB6D647}"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460CA-E4DF-44B0-820C-F2AC221EA031}" type="slidenum">
              <a:rPr lang="en-GB" smtClean="0"/>
              <a:t>‹#›</a:t>
            </a:fld>
            <a:endParaRPr lang="en-GB"/>
          </a:p>
        </p:txBody>
      </p:sp>
    </p:spTree>
    <p:extLst>
      <p:ext uri="{BB962C8B-B14F-4D97-AF65-F5344CB8AC3E}">
        <p14:creationId xmlns:p14="http://schemas.microsoft.com/office/powerpoint/2010/main" val="420229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2</a:t>
            </a:fld>
            <a:endParaRPr lang="en-GB"/>
          </a:p>
        </p:txBody>
      </p:sp>
    </p:spTree>
    <p:extLst>
      <p:ext uri="{BB962C8B-B14F-4D97-AF65-F5344CB8AC3E}">
        <p14:creationId xmlns:p14="http://schemas.microsoft.com/office/powerpoint/2010/main" val="249324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Go to Unifrog &gt; Student side &gt; Exploring pathways &gt; Careers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effectLst/>
                <a:latin typeface="Segoe UI" panose="020B0502040204020203" pitchFamily="34" charset="0"/>
              </a:rPr>
              <a:t>If students require some more guidance, direct them to the Know-how library guide titled ‘How to… use the Careers library.’</a:t>
            </a:r>
            <a:endParaRPr lang="en-US" sz="18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800"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You can track student progress with favouriting career profiles by clicking Advanced&gt;Sort by&gt;Library profiles in Favourites.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From your homepage, you can also create charts showing the range of careers that have been favourited. Go to Usage charts you can customise&gt;Careers library: Favouriting over time / Most popular career areas / Most popular career profiles.</a:t>
            </a:r>
            <a:endParaRPr lang="en-US" sz="18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538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Go to Unifrog &gt; Student side &gt; Exploring pathways &gt; Careers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effectLst/>
                <a:latin typeface="Segoe UI" panose="020B0502040204020203" pitchFamily="34" charset="0"/>
              </a:rPr>
              <a:t>If students require some more guidance, direct them to the Know-how library guide titled ‘How to… use the Careers library.’</a:t>
            </a:r>
            <a:endParaRPr lang="en-US" sz="18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800"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You can track student progress with favouriting career profiles by clicking Advanced&gt;Sort by&gt;Library profiles in Favourites.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From your homepage, you can also create charts showing the range of careers that have been favourited. Go to Usage charts you can customise&gt;Careers library: Favouriting over time / Most popular career areas / Most popular career profiles.</a:t>
            </a:r>
            <a:endParaRPr lang="en-US" sz="18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39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Go to Unifrog &gt; Student side &gt; Exploring pathways &gt; Careers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effectLst/>
                <a:latin typeface="Segoe UI" panose="020B0502040204020203" pitchFamily="34" charset="0"/>
              </a:rPr>
              <a:t>If students require some more guidance, direct them to the Know-how library guide titled ‘How to… use the Careers library.’</a:t>
            </a:r>
            <a:endParaRPr lang="en-US" sz="18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800"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You can track student progress with favouriting career profiles by clicking Advanced&gt;Sort by&gt;Library profiles in Favourites.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From your homepage, you can also create charts showing the range of careers that have been favourited. Go to Usage charts you can customise&gt;Careers library: Favouriting over time / Most popular career areas / Most popular career profiles.</a:t>
            </a:r>
            <a:endParaRPr lang="en-US" sz="18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62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Profile sections to focus on if using the Careers library:</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i="1" dirty="0">
                <a:solidFill>
                  <a:srgbClr val="000000"/>
                </a:solidFill>
                <a:effectLst/>
                <a:latin typeface="Open Sans" panose="020B0606030504020204" pitchFamily="34" charset="0"/>
                <a:ea typeface="Times New Roman" panose="02020603050405020304" pitchFamily="18" charset="0"/>
              </a:rPr>
              <a:t>Students can identify something they like from any part of the profile.</a:t>
            </a:r>
          </a:p>
          <a:p>
            <a:pPr marL="342900" lvl="0" indent="-342900">
              <a:buFont typeface="+mj-lt"/>
              <a:buAutoNum type="arabicPeriod"/>
            </a:pPr>
            <a:r>
              <a:rPr lang="en-GB" sz="1800" i="1" dirty="0">
                <a:solidFill>
                  <a:srgbClr val="000000"/>
                </a:solidFill>
                <a:effectLst/>
                <a:latin typeface="Open Sans" panose="020B0606030504020204" pitchFamily="34" charset="0"/>
                <a:ea typeface="Times New Roman" panose="02020603050405020304" pitchFamily="18" charset="0"/>
              </a:rPr>
              <a:t>Students can identify something they dislike from any part of the profile.</a:t>
            </a:r>
          </a:p>
          <a:p>
            <a:pPr marL="342900" lvl="0" indent="-342900">
              <a:buFont typeface="+mj-lt"/>
              <a:buAutoNum type="arabicPeriod"/>
            </a:pPr>
            <a:r>
              <a:rPr lang="en-GB" sz="1800" dirty="0">
                <a:solidFill>
                  <a:srgbClr val="000000"/>
                </a:solidFill>
                <a:effectLst/>
                <a:latin typeface="Open Sans" panose="020B0606030504020204" pitchFamily="34" charset="0"/>
                <a:ea typeface="Times New Roman" panose="02020603050405020304" pitchFamily="18" charset="0"/>
              </a:rPr>
              <a:t>Working hours and environment.</a:t>
            </a:r>
            <a:endParaRPr lang="en-GB"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dirty="0">
                <a:solidFill>
                  <a:srgbClr val="000000"/>
                </a:solidFill>
                <a:effectLst/>
                <a:latin typeface="Open Sans" panose="020B0606030504020204" pitchFamily="34" charset="0"/>
                <a:ea typeface="Times New Roman" panose="02020603050405020304" pitchFamily="18" charset="0"/>
              </a:rPr>
              <a:t>Entry requirements and Labour market information (LMI) – UK Salary or USA Salary.*</a:t>
            </a:r>
            <a:endParaRPr lang="en-GB" sz="1800" dirty="0">
              <a:effectLst/>
              <a:latin typeface="Times New Roman" panose="02020603050405020304" pitchFamily="18" charset="0"/>
              <a:ea typeface="Times New Roman" panose="02020603050405020304" pitchFamily="18" charset="0"/>
            </a:endParaRPr>
          </a:p>
          <a:p>
            <a:pPr marL="228600"/>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Profile sections to focus on if using the Career Sectors library:</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i="1" dirty="0">
                <a:solidFill>
                  <a:srgbClr val="000000"/>
                </a:solidFill>
                <a:effectLst/>
                <a:latin typeface="Open Sans" panose="020B0606030504020204" pitchFamily="34" charset="0"/>
                <a:ea typeface="Times New Roman" panose="02020603050405020304" pitchFamily="18" charset="0"/>
              </a:rPr>
              <a:t>Students can identify something they like from any part of the profile.</a:t>
            </a:r>
          </a:p>
          <a:p>
            <a:pPr marL="342900" lvl="0" indent="-342900">
              <a:buFont typeface="+mj-lt"/>
              <a:buAutoNum type="arabicPeriod"/>
            </a:pPr>
            <a:r>
              <a:rPr lang="en-GB" sz="1800" i="1" dirty="0">
                <a:solidFill>
                  <a:srgbClr val="000000"/>
                </a:solidFill>
                <a:effectLst/>
                <a:latin typeface="Open Sans" panose="020B0606030504020204" pitchFamily="34" charset="0"/>
                <a:ea typeface="Times New Roman" panose="02020603050405020304" pitchFamily="18" charset="0"/>
              </a:rPr>
              <a:t>Students can identify something they dislike from any part of the profile.</a:t>
            </a:r>
          </a:p>
          <a:p>
            <a:pPr marL="342900" lvl="0" indent="-342900">
              <a:buFont typeface="+mj-lt"/>
              <a:buAutoNum type="arabicPeriod"/>
            </a:pPr>
            <a:r>
              <a:rPr lang="en-GB" sz="1800" dirty="0">
                <a:solidFill>
                  <a:srgbClr val="000000"/>
                </a:solidFill>
                <a:effectLst/>
                <a:latin typeface="Open Sans" panose="020B0606030504020204" pitchFamily="34" charset="0"/>
                <a:ea typeface="Times New Roman" panose="02020603050405020304" pitchFamily="18" charset="0"/>
              </a:rPr>
              <a:t>Work environment.</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rgbClr val="000000"/>
                </a:solidFill>
                <a:effectLst/>
                <a:latin typeface="Open Sans" panose="020B0606030504020204" pitchFamily="34" charset="0"/>
                <a:ea typeface="Times New Roman" panose="02020603050405020304" pitchFamily="18" charset="0"/>
              </a:rPr>
              <a:t>How to get started and Labour market information (LMI) – UK Salary or USA Salary.*</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i="1" dirty="0">
                <a:solidFill>
                  <a:srgbClr val="000000"/>
                </a:solidFill>
                <a:effectLst/>
                <a:latin typeface="Open Sans" panose="020B0606030504020204" pitchFamily="34" charset="0"/>
                <a:ea typeface="Times New Roman" panose="02020603050405020304" pitchFamily="18" charset="0"/>
              </a:rPr>
              <a:t>*If you are outside of the UK or USA, you may wish to prompt students to use a currency converter website.</a:t>
            </a:r>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Example answers:</a:t>
            </a:r>
            <a:endParaRPr lang="en-GB" sz="1800" dirty="0">
              <a:effectLst/>
              <a:latin typeface="Times New Roman" panose="02020603050405020304" pitchFamily="18" charset="0"/>
              <a:ea typeface="Times New Roman" panose="02020603050405020304" pitchFamily="18" charset="0"/>
            </a:endParaRPr>
          </a:p>
          <a:p>
            <a:r>
              <a:rPr lang="en-GB" sz="1800" b="1" dirty="0">
                <a:solidFill>
                  <a:srgbClr val="000000"/>
                </a:solidFill>
                <a:effectLst/>
                <a:latin typeface="Open Sans" panose="020B0606030504020204" pitchFamily="34" charset="0"/>
                <a:ea typeface="Times New Roman" panose="02020603050405020304" pitchFamily="18" charset="0"/>
              </a:rPr>
              <a:t>Chocolatier</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rgbClr val="000000"/>
                </a:solidFill>
                <a:effectLst/>
                <a:latin typeface="Open Sans" panose="020B0606030504020204" pitchFamily="34" charset="0"/>
                <a:ea typeface="Times New Roman" panose="02020603050405020304" pitchFamily="18" charset="0"/>
              </a:rPr>
              <a:t>I would most enjoy creating products by decorating chocolate as this part of the job would suit my artistic skills. </a:t>
            </a:r>
          </a:p>
          <a:p>
            <a:pPr marL="342900" lvl="0" indent="-342900">
              <a:buFont typeface="+mj-lt"/>
              <a:buAutoNum type="arabicPeriod"/>
            </a:pPr>
            <a:r>
              <a:rPr lang="en-GB" sz="1800" dirty="0">
                <a:solidFill>
                  <a:srgbClr val="000000"/>
                </a:solidFill>
                <a:effectLst/>
                <a:latin typeface="Open Sans" panose="020B0606030504020204" pitchFamily="34" charset="0"/>
                <a:ea typeface="Times New Roman" panose="02020603050405020304" pitchFamily="18" charset="0"/>
              </a:rPr>
              <a:t>I wouldn’t enjoy doing repetitive tasks as I might get bored if I had to make the same products all day.</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rgbClr val="000000"/>
                </a:solidFill>
                <a:effectLst/>
                <a:latin typeface="Open Sans" panose="020B0606030504020204" pitchFamily="34" charset="0"/>
                <a:ea typeface="Times New Roman" panose="02020603050405020304" pitchFamily="18" charset="0"/>
              </a:rPr>
              <a:t>I like that you can run your own business and set your own working hours because this would give me the flexibility to balance work with other things that I enjoy, like sports.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800" dirty="0">
                <a:solidFill>
                  <a:srgbClr val="000000"/>
                </a:solidFill>
                <a:effectLst/>
                <a:latin typeface="Open Sans" panose="020B0606030504020204" pitchFamily="34" charset="0"/>
                <a:ea typeface="Times New Roman" panose="02020603050405020304" pitchFamily="18" charset="0"/>
              </a:rPr>
              <a:t>I would need catering or cooking experience. I wouldn’t need any specific qualifications. UK annual median salary for the food preparation and hospitality trades: £23,360 (as of July 2023).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84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pen Sans" panose="020B0606030504020204" pitchFamily="34" charset="0"/>
                <a:ea typeface="Times New Roman" panose="02020603050405020304" pitchFamily="18" charset="0"/>
              </a:rPr>
              <a:t>The purpose of this activity is to allow students the opportunity to reflect on the career they’ve just researched. Any outcome that allows them to reflect on what they want from a future career is beneficial. For example:</a:t>
            </a:r>
          </a:p>
          <a:p>
            <a:pPr marL="285750" indent="-285750">
              <a:buFont typeface="Arial" panose="020B0604020202020204" pitchFamily="34" charset="0"/>
              <a:buChar char="•"/>
            </a:pPr>
            <a:r>
              <a:rPr lang="en-GB" sz="1800" dirty="0">
                <a:solidFill>
                  <a:srgbClr val="000000"/>
                </a:solidFill>
                <a:effectLst/>
                <a:latin typeface="Open Sans" panose="020B0606030504020204" pitchFamily="34" charset="0"/>
                <a:ea typeface="Times New Roman" panose="02020603050405020304" pitchFamily="18" charset="0"/>
              </a:rPr>
              <a:t>They may have researched their dream job and realised that it actually isn’t an appealing option.</a:t>
            </a:r>
          </a:p>
          <a:p>
            <a:pPr marL="285750" indent="-285750">
              <a:buFont typeface="Arial" panose="020B0604020202020204" pitchFamily="34" charset="0"/>
              <a:buChar char="•"/>
            </a:pPr>
            <a:r>
              <a:rPr lang="en-GB" sz="1800" dirty="0">
                <a:solidFill>
                  <a:srgbClr val="000000"/>
                </a:solidFill>
                <a:effectLst/>
                <a:latin typeface="Open Sans" panose="020B0606030504020204" pitchFamily="34" charset="0"/>
                <a:ea typeface="Times New Roman" panose="02020603050405020304" pitchFamily="18" charset="0"/>
              </a:rPr>
              <a:t>They may have researched their dream job and confirmed their aspirations.</a:t>
            </a:r>
          </a:p>
          <a:p>
            <a:pPr marL="285750" indent="-285750">
              <a:buFont typeface="Arial" panose="020B0604020202020204" pitchFamily="34" charset="0"/>
              <a:buChar char="•"/>
            </a:pPr>
            <a:r>
              <a:rPr lang="en-GB" sz="1800" dirty="0">
                <a:solidFill>
                  <a:srgbClr val="000000"/>
                </a:solidFill>
                <a:effectLst/>
                <a:latin typeface="Open Sans" panose="020B0606030504020204" pitchFamily="34" charset="0"/>
                <a:ea typeface="Times New Roman" panose="02020603050405020304" pitchFamily="18" charset="0"/>
              </a:rPr>
              <a:t>They may have researched a new career / sector and realised that it isn’t suited to them.</a:t>
            </a:r>
          </a:p>
          <a:p>
            <a:pPr marL="285750" indent="-285750">
              <a:buFont typeface="Arial" panose="020B0604020202020204" pitchFamily="34" charset="0"/>
              <a:buChar char="•"/>
            </a:pPr>
            <a:r>
              <a:rPr lang="en-GB" sz="1800" dirty="0">
                <a:solidFill>
                  <a:srgbClr val="000000"/>
                </a:solidFill>
                <a:effectLst/>
                <a:latin typeface="Open Sans" panose="020B0606030504020204" pitchFamily="34" charset="0"/>
                <a:ea typeface="Times New Roman" panose="02020603050405020304" pitchFamily="18" charset="0"/>
              </a:rPr>
              <a:t>They may have researched a new career / sector and discovered a career that is appealing to them.</a:t>
            </a:r>
          </a:p>
          <a:p>
            <a:r>
              <a:rPr lang="en-GB" sz="1800" dirty="0">
                <a:solidFill>
                  <a:srgbClr val="000000"/>
                </a:solidFill>
                <a:effectLst/>
                <a:latin typeface="Open Sans" panose="020B0606030504020204" pitchFamily="34" charset="0"/>
                <a:ea typeface="Times New Roman" panose="02020603050405020304" pitchFamily="18" charset="0"/>
              </a:rPr>
              <a:t> </a:t>
            </a:r>
          </a:p>
          <a:p>
            <a:r>
              <a:rPr lang="en-GB" sz="1800" dirty="0">
                <a:solidFill>
                  <a:srgbClr val="000000"/>
                </a:solidFill>
                <a:effectLst/>
                <a:latin typeface="Open Sans" panose="020B0606030504020204" pitchFamily="34" charset="0"/>
                <a:ea typeface="Times New Roman" panose="02020603050405020304" pitchFamily="18" charset="0"/>
              </a:rPr>
              <a:t>Click to reveal an example answer on the slide.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868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mn-lt"/>
              </a:rPr>
              <a:t>Teacher’s notes:</a:t>
            </a:r>
          </a:p>
          <a:p>
            <a:endParaRPr lang="en-US" u="sng" dirty="0">
              <a:latin typeface="+mn-lt"/>
            </a:endParaRPr>
          </a:p>
          <a:p>
            <a:r>
              <a:rPr lang="en-GB" sz="1200" b="1" u="none" dirty="0">
                <a:solidFill>
                  <a:prstClr val="black"/>
                </a:solidFill>
                <a:latin typeface="Open Sans" panose="020B0606030504020204"/>
              </a:rPr>
              <a:t>Know-how library</a:t>
            </a:r>
          </a:p>
          <a:p>
            <a:pPr marL="171450" indent="-171450">
              <a:buFont typeface="Arial" panose="020B0604020202020204" pitchFamily="34" charset="0"/>
              <a:buChar char="•"/>
            </a:pPr>
            <a:r>
              <a:rPr lang="en-GB" sz="1200" b="0" u="none" dirty="0">
                <a:solidFill>
                  <a:prstClr val="black"/>
                </a:solidFill>
                <a:latin typeface="Open Sans" panose="020B0606030504020204"/>
              </a:rPr>
              <a:t>Students can favourite and read guides relating to career planning, such as:</a:t>
            </a:r>
          </a:p>
          <a:p>
            <a:pPr marL="742950" lvl="1" indent="-285750">
              <a:lnSpc>
                <a:spcPct val="107000"/>
              </a:lnSpc>
              <a:spcAft>
                <a:spcPts val="800"/>
              </a:spcAft>
              <a:buFont typeface="Arial" panose="020B0604020202020204" pitchFamily="34" charset="0"/>
              <a:buChar char="•"/>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How to decide on a career path: 6 tips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Seven careers you can go into without qualifications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How to become self-employed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Skills: Planning / Aiming high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How to… use the Careers library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You can track student progress with favouriting guides by clicking Advanced&gt;Sort by&gt;Library profiles in Favourites.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u="none" dirty="0"/>
              <a:t>Careers library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dirty="0">
                <a:solidFill>
                  <a:prstClr val="black"/>
                </a:solidFill>
                <a:latin typeface="Open Sans" panose="020B0606030504020204"/>
              </a:rPr>
              <a:t>Students can explore the Careers library to find out more information about their dream job or discover new careers they weren’t previously aware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dirty="0"/>
              <a:t>You can track student progress with favouriting career profiles by clicking Advanced&gt;Sort by&gt;Library profiles in Favourites.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212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highlight>
                  <a:srgbClr val="00FF00"/>
                </a:highlight>
                <a:latin typeface="Open Sans" panose="020B0606030504020204" pitchFamily="34" charset="0"/>
                <a:ea typeface="Times New Roman" panose="02020603050405020304" pitchFamily="18" charset="0"/>
              </a:rPr>
              <a:t>If time permits, allow students a few minutes to discuss each question and then gather some ideas in a whole-class review.</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a:t>
            </a:r>
            <a:endParaRPr lang="en-GB" sz="1800" dirty="0">
              <a:effectLst/>
              <a:latin typeface="Times New Roman" panose="02020603050405020304" pitchFamily="18" charset="0"/>
              <a:ea typeface="Times New Roman" panose="02020603050405020304" pitchFamily="18" charset="0"/>
            </a:endParaRPr>
          </a:p>
          <a:p>
            <a:r>
              <a:rPr lang="en-GB" sz="1800" b="1" dirty="0">
                <a:solidFill>
                  <a:srgbClr val="000000"/>
                </a:solidFill>
                <a:effectLst/>
                <a:latin typeface="Open Sans" panose="020B0606030504020204" pitchFamily="34" charset="0"/>
                <a:ea typeface="Times New Roman" panose="02020603050405020304" pitchFamily="18" charset="0"/>
              </a:rPr>
              <a:t>Benefits to identifying a dream job</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Open Sans" panose="020B0606030504020204" pitchFamily="34" charset="0"/>
                <a:ea typeface="Times New Roman" panose="02020603050405020304" pitchFamily="18" charset="0"/>
              </a:rPr>
              <a:t>It can motivate you to reach your goals and think about your career journey.</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Open Sans" panose="020B0606030504020204" pitchFamily="34" charset="0"/>
                <a:ea typeface="Times New Roman" panose="02020603050405020304" pitchFamily="18" charset="0"/>
              </a:rPr>
              <a:t>It allows you to reflect on what’s important to you in life.</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Open Sans" panose="020B0606030504020204" pitchFamily="34" charset="0"/>
                <a:ea typeface="Times New Roman" panose="02020603050405020304" pitchFamily="18" charset="0"/>
              </a:rPr>
              <a:t>It encourages you to be aspirational and aim high.</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Open Sans" panose="020B0606030504020204" pitchFamily="34" charset="0"/>
                <a:ea typeface="Times New Roman" panose="02020603050405020304" pitchFamily="18" charset="0"/>
              </a:rPr>
              <a:t>It allows you to reflect on what you’d like the most from your career.</a:t>
            </a:r>
            <a:endParaRPr lang="en-GB" sz="1800" dirty="0">
              <a:effectLst/>
              <a:latin typeface="Times New Roman" panose="02020603050405020304" pitchFamily="18" charset="0"/>
              <a:ea typeface="Times New Roman" panose="02020603050405020304" pitchFamily="18" charset="0"/>
            </a:endParaRPr>
          </a:p>
          <a:p>
            <a:pPr marL="457200"/>
            <a:r>
              <a:rPr lang="en-GB" sz="1800" b="1"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b="1" dirty="0">
                <a:solidFill>
                  <a:srgbClr val="000000"/>
                </a:solidFill>
                <a:effectLst/>
                <a:latin typeface="Open Sans" panose="020B0606030504020204" pitchFamily="34" charset="0"/>
                <a:ea typeface="Times New Roman" panose="02020603050405020304" pitchFamily="18" charset="0"/>
              </a:rPr>
              <a:t>Benefits to exploring other careers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Open Sans" panose="020B0606030504020204" pitchFamily="34" charset="0"/>
                <a:ea typeface="Times New Roman" panose="02020603050405020304" pitchFamily="18" charset="0"/>
              </a:rPr>
              <a:t>Your dream job might change over time – e.g. as you get older, your priorities may change.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Open Sans" panose="020B0606030504020204" pitchFamily="34" charset="0"/>
                <a:ea typeface="Times New Roman" panose="02020603050405020304" pitchFamily="18" charset="0"/>
              </a:rPr>
              <a:t>Your dream job may not be a practical / feasible option.</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Open Sans" panose="020B0606030504020204" pitchFamily="34" charset="0"/>
                <a:ea typeface="Times New Roman" panose="02020603050405020304" pitchFamily="18" charset="0"/>
              </a:rPr>
              <a:t>There might be other careers that you’d love that you haven’t considered yet.</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Open Sans" panose="020B0606030504020204" pitchFamily="34" charset="0"/>
                <a:ea typeface="Times New Roman" panose="02020603050405020304" pitchFamily="18" charset="0"/>
              </a:rPr>
              <a:t>There might be new careers that exist when you’ve finished school that don’t exist today.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63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For this activity, encourage students to think about their dream job but without any constraints of practicality. It doesn’t matter if this is a job title the student has created themselves, such as ‘chief chocolate taster.’ </a:t>
            </a:r>
          </a:p>
          <a:p>
            <a:endParaRPr lang="en-GB" sz="1800" dirty="0">
              <a:solidFill>
                <a:srgbClr val="000000"/>
              </a:solidFill>
              <a:effectLst/>
              <a:latin typeface="Open Sans" panose="020B0606030504020204" pitchFamily="34"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Some students may justify their choice due to an explicit part of the job, like the day-to-day tasks or the salary. Whereas other students may choose to reflect on how a job might make them feel or how it might fit in with their values.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highlight>
                  <a:srgbClr val="00FF00"/>
                </a:highlight>
                <a:latin typeface="Open Sans" panose="020B0606030504020204" pitchFamily="34" charset="0"/>
                <a:ea typeface="Times New Roman" panose="02020603050405020304" pitchFamily="18" charset="0"/>
              </a:rPr>
              <a:t>If time permits, allow a sample of students to share their answers with the class. Encourage students to justify their choices.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Example answers:</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Segoe UI" panose="020B0502040204020203" pitchFamily="34" charset="0"/>
              </a:rPr>
              <a:t>If I could have any job, I'd be a </a:t>
            </a:r>
            <a:r>
              <a:rPr lang="en-GB" sz="1800" b="1" dirty="0">
                <a:effectLst/>
                <a:latin typeface="Segoe UI" panose="020B0502040204020203" pitchFamily="34" charset="0"/>
              </a:rPr>
              <a:t>chocolatier </a:t>
            </a:r>
            <a:r>
              <a:rPr lang="en-GB" sz="1800" b="0" dirty="0">
                <a:effectLst/>
                <a:latin typeface="Segoe UI" panose="020B0502040204020203" pitchFamily="34" charset="0"/>
              </a:rPr>
              <a:t>because m</a:t>
            </a:r>
            <a:r>
              <a:rPr lang="en-GB" sz="1800" dirty="0">
                <a:effectLst/>
                <a:latin typeface="Segoe UI" panose="020B0502040204020203" pitchFamily="34" charset="0"/>
              </a:rPr>
              <a:t>aking chocolate masterpieces would combine my love of chocolate with being creative and artistic. I'd travel all over the world to run chocolate-making workshops for aspiring chocolatiers</a:t>
            </a:r>
          </a:p>
          <a:p>
            <a:endParaRPr lang="en-GB" sz="1800" dirty="0">
              <a:solidFill>
                <a:srgbClr val="000000"/>
              </a:solidFill>
              <a:effectLst/>
              <a:latin typeface="Open Sans" panose="020B0606030504020204" pitchFamily="34" charset="0"/>
              <a:ea typeface="Calibri" panose="020F0502020204030204" pitchFamily="34" charset="0"/>
            </a:endParaRPr>
          </a:p>
          <a:p>
            <a:r>
              <a:rPr lang="en-GB" sz="1800" dirty="0">
                <a:solidFill>
                  <a:srgbClr val="000000"/>
                </a:solidFill>
                <a:effectLst/>
                <a:latin typeface="Open Sans" panose="020B0606030504020204" pitchFamily="34" charset="0"/>
                <a:ea typeface="Calibri" panose="020F0502020204030204" pitchFamily="34" charset="0"/>
              </a:rPr>
              <a:t>If I could have any job, I’d be a </a:t>
            </a:r>
            <a:r>
              <a:rPr lang="en-GB" sz="1800" b="1" dirty="0">
                <a:solidFill>
                  <a:srgbClr val="000000"/>
                </a:solidFill>
                <a:effectLst/>
                <a:latin typeface="Open Sans" panose="020B0606030504020204" pitchFamily="34" charset="0"/>
                <a:ea typeface="Calibri" panose="020F0502020204030204" pitchFamily="34" charset="0"/>
              </a:rPr>
              <a:t>police officer </a:t>
            </a:r>
            <a:r>
              <a:rPr lang="en-GB" sz="1800" dirty="0">
                <a:solidFill>
                  <a:srgbClr val="000000"/>
                </a:solidFill>
                <a:effectLst/>
                <a:latin typeface="Open Sans" panose="020B0606030504020204" pitchFamily="34" charset="0"/>
                <a:ea typeface="Calibri" panose="020F0502020204030204" pitchFamily="34" charset="0"/>
              </a:rPr>
              <a:t>because that’s what my parent does for a job. I think it’s important to work in a job that protects people from harm, and I’d like to follow in my dad’s footsteps.</a:t>
            </a:r>
          </a:p>
          <a:p>
            <a:endParaRPr lang="en-GB" sz="1800" dirty="0">
              <a:solidFill>
                <a:srgbClr val="000000"/>
              </a:solidFill>
              <a:effectLst/>
              <a:latin typeface="Open Sans" panose="020B0606030504020204" pitchFamily="34" charset="0"/>
              <a:ea typeface="Calibri" panose="020F0502020204030204" pitchFamily="34" charset="0"/>
            </a:endParaRPr>
          </a:p>
          <a:p>
            <a:r>
              <a:rPr lang="en-GB" sz="1800" dirty="0">
                <a:solidFill>
                  <a:srgbClr val="000000"/>
                </a:solidFill>
                <a:effectLst/>
                <a:latin typeface="Open Sans" panose="020B0606030504020204" pitchFamily="34" charset="0"/>
                <a:ea typeface="Calibri" panose="020F0502020204030204" pitchFamily="34" charset="0"/>
              </a:rPr>
              <a:t>If I could have any job, I’d be a </a:t>
            </a:r>
            <a:r>
              <a:rPr lang="en-GB" sz="1800" b="1" dirty="0">
                <a:solidFill>
                  <a:srgbClr val="000000"/>
                </a:solidFill>
                <a:effectLst/>
                <a:latin typeface="Open Sans" panose="020B0606030504020204" pitchFamily="34" charset="0"/>
                <a:ea typeface="Calibri" panose="020F0502020204030204" pitchFamily="34" charset="0"/>
              </a:rPr>
              <a:t>vet </a:t>
            </a:r>
            <a:r>
              <a:rPr lang="en-GB" sz="1800" b="0" dirty="0">
                <a:solidFill>
                  <a:srgbClr val="000000"/>
                </a:solidFill>
                <a:effectLst/>
                <a:latin typeface="Open Sans" panose="020B0606030504020204" pitchFamily="34" charset="0"/>
                <a:ea typeface="Calibri" panose="020F0502020204030204" pitchFamily="34" charset="0"/>
              </a:rPr>
              <a:t>because I </a:t>
            </a:r>
            <a:r>
              <a:rPr lang="en-GB" sz="1800" dirty="0">
                <a:solidFill>
                  <a:srgbClr val="000000"/>
                </a:solidFill>
                <a:effectLst/>
                <a:latin typeface="Open Sans" panose="020B0606030504020204" pitchFamily="34" charset="0"/>
                <a:ea typeface="Calibri" panose="020F0502020204030204" pitchFamily="34" charset="0"/>
              </a:rPr>
              <a:t>absolutely love all of my pets. I have a cat, a dog, and two rabbits. I think it would be so much fun to spend all day looking after animals and making them better. I’m also really good at science and I love learning about biology.</a:t>
            </a:r>
            <a:endParaRPr lang="en-GB" sz="1800"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96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Click to animate annotations of Emily’s dream job. Students will follow the same annotation process themselves in the next activity. </a:t>
            </a:r>
            <a:endParaRPr lang="en-GB" sz="1800" dirty="0">
              <a:effectLst/>
              <a:latin typeface="Times New Roman" panose="02020603050405020304" pitchFamily="18" charset="0"/>
              <a:ea typeface="Times New Roman" panose="02020603050405020304" pitchFamily="18" charset="0"/>
            </a:endParaRPr>
          </a:p>
          <a:p>
            <a:endParaRPr lang="en-GB" sz="1800"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76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Click to animate annotations of Emily’s dream job. Students will follow the same annotation process themselves in the next activity. </a:t>
            </a:r>
          </a:p>
          <a:p>
            <a:endParaRPr lang="en-GB" sz="1800"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Stretching activity:</a:t>
            </a:r>
            <a:r>
              <a:rPr lang="en-GB" sz="1800" u="none" dirty="0">
                <a:solidFill>
                  <a:srgbClr val="000000"/>
                </a:solidFill>
                <a:effectLst/>
                <a:latin typeface="Open Sans" panose="020B0606030504020204" pitchFamily="34" charset="0"/>
                <a:ea typeface="Times New Roman" panose="02020603050405020304" pitchFamily="18" charset="0"/>
              </a:rPr>
              <a:t> Before clicking to animate the skills, ask students if they can identify the skills required for this job first. </a:t>
            </a:r>
            <a:endParaRPr lang="en-GB" sz="1800" u="sng" dirty="0">
              <a:effectLst/>
              <a:latin typeface="Times New Roman" panose="02020603050405020304" pitchFamily="18" charset="0"/>
              <a:ea typeface="Times New Roman" panose="02020603050405020304" pitchFamily="18" charset="0"/>
            </a:endParaRPr>
          </a:p>
          <a:p>
            <a:endParaRPr lang="en-GB" sz="1800"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10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Click to animate annotations of Emily’s dream job. Students will follow the same annotation process themselves in the next activity. </a:t>
            </a:r>
            <a:endParaRPr lang="en-GB" sz="1800" dirty="0">
              <a:effectLst/>
              <a:latin typeface="Times New Roman" panose="02020603050405020304" pitchFamily="18" charset="0"/>
              <a:ea typeface="Times New Roman" panose="02020603050405020304" pitchFamily="18" charset="0"/>
            </a:endParaRPr>
          </a:p>
          <a:p>
            <a:endParaRPr lang="en-GB" sz="1800"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3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In the next activity, students will use the skills and themes they’ve identified to explore the Unifrog Careers library.</a:t>
            </a: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b="1" dirty="0">
                <a:solidFill>
                  <a:srgbClr val="000000"/>
                </a:solidFill>
                <a:effectLst/>
                <a:latin typeface="Open Sans" panose="020B0606030504020204" pitchFamily="34" charset="0"/>
                <a:ea typeface="Times New Roman" panose="02020603050405020304" pitchFamily="18" charset="0"/>
              </a:rPr>
              <a:t>Key words: </a:t>
            </a:r>
            <a:endParaRPr lang="en-GB" sz="1800" dirty="0">
              <a:effectLst/>
              <a:latin typeface="Times New Roman" panose="02020603050405020304" pitchFamily="18" charset="0"/>
              <a:ea typeface="Times New Roman" panose="02020603050405020304" pitchFamily="18" charset="0"/>
            </a:endParaRPr>
          </a:p>
          <a:p>
            <a:r>
              <a:rPr lang="en-GB" sz="1800" b="1" dirty="0">
                <a:solidFill>
                  <a:srgbClr val="000000"/>
                </a:solidFill>
                <a:effectLst/>
                <a:latin typeface="Open Sans" panose="020B0606030504020204" pitchFamily="34" charset="0"/>
                <a:ea typeface="Times New Roman" panose="02020603050405020304" pitchFamily="18" charset="0"/>
              </a:rPr>
              <a:t>Digital nomad. </a:t>
            </a:r>
            <a:r>
              <a:rPr lang="en-GB" sz="1800" dirty="0">
                <a:solidFill>
                  <a:srgbClr val="000000"/>
                </a:solidFill>
                <a:effectLst/>
                <a:latin typeface="Open Sans" panose="020B0606030504020204" pitchFamily="34" charset="0"/>
                <a:ea typeface="Times New Roman" panose="02020603050405020304" pitchFamily="18" charset="0"/>
              </a:rPr>
              <a:t>A person who works online in various locations. They can travel freely while working remotely, e.g. graphic designers.</a:t>
            </a:r>
            <a:endParaRPr lang="en-GB" sz="1800" dirty="0">
              <a:effectLst/>
              <a:latin typeface="Times New Roman" panose="02020603050405020304" pitchFamily="18" charset="0"/>
              <a:ea typeface="Times New Roman" panose="02020603050405020304" pitchFamily="18" charset="0"/>
            </a:endParaRPr>
          </a:p>
          <a:p>
            <a:r>
              <a:rPr lang="en-GB" sz="1800" b="1" dirty="0">
                <a:solidFill>
                  <a:srgbClr val="000000"/>
                </a:solidFill>
                <a:effectLst/>
                <a:latin typeface="Open Sans" panose="020B0606030504020204" pitchFamily="34" charset="0"/>
                <a:ea typeface="Times New Roman" panose="02020603050405020304" pitchFamily="18" charset="0"/>
              </a:rPr>
              <a:t>Green jobs. </a:t>
            </a:r>
            <a:r>
              <a:rPr lang="en-GB" sz="1800" dirty="0">
                <a:solidFill>
                  <a:srgbClr val="000000"/>
                </a:solidFill>
                <a:effectLst/>
                <a:latin typeface="Open Sans" panose="020B0606030504020204" pitchFamily="34" charset="0"/>
                <a:ea typeface="Times New Roman" panose="02020603050405020304" pitchFamily="18" charset="0"/>
              </a:rPr>
              <a:t>Jobs that focus on restoring the natural environment, e.g. sustainability officer.  </a:t>
            </a:r>
            <a:endParaRPr lang="en-GB" sz="1800" dirty="0">
              <a:effectLst/>
              <a:latin typeface="Times New Roman" panose="02020603050405020304" pitchFamily="18" charset="0"/>
              <a:ea typeface="Times New Roman" panose="02020603050405020304" pitchFamily="18" charset="0"/>
            </a:endParaRPr>
          </a:p>
          <a:p>
            <a:endParaRPr lang="en-GB" sz="1800"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8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In the next activity, students will use the skills and themes identified to explore the Unifrog Careers library.</a:t>
            </a:r>
          </a:p>
          <a:p>
            <a:endParaRPr lang="en-GB" sz="1800" dirty="0">
              <a:solidFill>
                <a:srgbClr val="000000"/>
              </a:solidFill>
              <a:effectLst/>
              <a:latin typeface="Open Sans" panose="020B0606030504020204" pitchFamily="34"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Example answers:</a:t>
            </a:r>
          </a:p>
          <a:p>
            <a:r>
              <a:rPr lang="en-GB" sz="1800" b="1" u="none" dirty="0">
                <a:solidFill>
                  <a:srgbClr val="000000"/>
                </a:solidFill>
                <a:effectLst/>
                <a:latin typeface="Open Sans" panose="020B0606030504020204" pitchFamily="34" charset="0"/>
                <a:ea typeface="Times New Roman" panose="02020603050405020304" pitchFamily="18" charset="0"/>
              </a:rPr>
              <a:t>Dream job - chocolatier:</a:t>
            </a:r>
          </a:p>
          <a:p>
            <a:pPr marL="342900" indent="-342900">
              <a:buFont typeface="+mj-lt"/>
              <a:buAutoNum type="arabicPeriod"/>
            </a:pPr>
            <a:r>
              <a:rPr lang="en-GB" sz="1800" b="1" u="none" dirty="0">
                <a:solidFill>
                  <a:srgbClr val="000000"/>
                </a:solidFill>
                <a:effectLst/>
                <a:latin typeface="Open Sans" panose="020B0606030504020204" pitchFamily="34" charset="0"/>
                <a:ea typeface="Times New Roman" panose="02020603050405020304" pitchFamily="18" charset="0"/>
              </a:rPr>
              <a:t>Creativity / innovation: </a:t>
            </a:r>
            <a:r>
              <a:rPr lang="en-GB" sz="1800" u="none" dirty="0">
                <a:solidFill>
                  <a:srgbClr val="000000"/>
                </a:solidFill>
                <a:effectLst/>
                <a:latin typeface="Open Sans" panose="020B0606030504020204" pitchFamily="34" charset="0"/>
                <a:ea typeface="Times New Roman" panose="02020603050405020304" pitchFamily="18" charset="0"/>
              </a:rPr>
              <a:t>Tattooist, theatre producer, animator, singer, art editor, DJ, personal shopper, etc.</a:t>
            </a:r>
          </a:p>
          <a:p>
            <a:pPr marL="342900" indent="-342900">
              <a:buFont typeface="+mj-lt"/>
              <a:buAutoNum type="arabicPeriod"/>
            </a:pPr>
            <a:r>
              <a:rPr lang="en-GB" sz="1800" b="1" u="none" dirty="0">
                <a:solidFill>
                  <a:srgbClr val="000000"/>
                </a:solidFill>
                <a:effectLst/>
                <a:latin typeface="Open Sans" panose="020B0606030504020204" pitchFamily="34" charset="0"/>
                <a:ea typeface="Times New Roman" panose="02020603050405020304" pitchFamily="18" charset="0"/>
              </a:rPr>
              <a:t>Making things:</a:t>
            </a:r>
            <a:r>
              <a:rPr lang="en-GB" sz="1800" u="none" dirty="0">
                <a:solidFill>
                  <a:srgbClr val="000000"/>
                </a:solidFill>
                <a:effectLst/>
                <a:latin typeface="Open Sans" panose="020B0606030504020204" pitchFamily="34" charset="0"/>
                <a:ea typeface="Times New Roman" panose="02020603050405020304" pitchFamily="18" charset="0"/>
              </a:rPr>
              <a:t> Bookbinder, jewellery designer, wardrobe assistant, visual effects (VFX) artist, baker, ceramicist, etc.</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sz="1800" dirty="0">
              <a:solidFill>
                <a:srgbClr val="000000"/>
              </a:solidFill>
              <a:effectLst/>
              <a:latin typeface="Open Sans" panose="020B06060305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72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The purpose of this activity is to get students thinking about the characteristics of a company they’d like to work for (or run themselves) in the future. For example, what is their ideal work environment?</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Encourage students to think about their dream company, without any constraints of practicality.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Click to reveal each question and an associated example.</a:t>
            </a:r>
          </a:p>
          <a:p>
            <a:endParaRPr lang="en-GB" sz="1800" dirty="0">
              <a:effectLst/>
              <a:latin typeface="Times New Roman" panose="02020603050405020304" pitchFamily="18"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Prompt questions;</a:t>
            </a:r>
            <a:endParaRPr lang="en-GB"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1800" b="1" dirty="0">
                <a:solidFill>
                  <a:srgbClr val="000000"/>
                </a:solidFill>
                <a:effectLst/>
                <a:latin typeface="Open Sans" panose="020B0606030504020204" pitchFamily="34" charset="0"/>
                <a:ea typeface="Times New Roman" panose="02020603050405020304" pitchFamily="18" charset="0"/>
              </a:rPr>
              <a:t>What’s the company like? </a:t>
            </a:r>
            <a:r>
              <a:rPr lang="en-GB" sz="1800" dirty="0">
                <a:solidFill>
                  <a:srgbClr val="000000"/>
                </a:solidFill>
                <a:effectLst/>
                <a:latin typeface="Open Sans" panose="020B0606030504020204" pitchFamily="34" charset="0"/>
                <a:ea typeface="Times New Roman" panose="02020603050405020304" pitchFamily="18" charset="0"/>
              </a:rPr>
              <a:t>Is it a large or small company? Does it provide a product or a service? Do you run the company yourself?</a:t>
            </a:r>
            <a:endParaRPr lang="en-GB"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1800" b="1" dirty="0">
                <a:solidFill>
                  <a:srgbClr val="000000"/>
                </a:solidFill>
                <a:effectLst/>
                <a:latin typeface="Open Sans" panose="020B0606030504020204" pitchFamily="34" charset="0"/>
                <a:ea typeface="Times New Roman" panose="02020603050405020304" pitchFamily="18" charset="0"/>
              </a:rPr>
              <a:t>What does the company value? </a:t>
            </a:r>
            <a:r>
              <a:rPr lang="en-GB" sz="1800" dirty="0">
                <a:solidFill>
                  <a:srgbClr val="000000"/>
                </a:solidFill>
                <a:effectLst/>
                <a:latin typeface="Open Sans" panose="020B0606030504020204" pitchFamily="34" charset="0"/>
                <a:ea typeface="Times New Roman" panose="02020603050405020304" pitchFamily="18" charset="0"/>
              </a:rPr>
              <a:t>Is it an eco-friendly company? What’s the company’s mission? Are they trying to solve a problem? Are they trying to improve people’s lives? Do they have fewer working hours than other companies?</a:t>
            </a:r>
            <a:endParaRPr lang="en-GB"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1800" b="1" dirty="0">
                <a:solidFill>
                  <a:srgbClr val="000000"/>
                </a:solidFill>
                <a:effectLst/>
                <a:latin typeface="Open Sans" panose="020B0606030504020204" pitchFamily="34" charset="0"/>
                <a:ea typeface="Times New Roman" panose="02020603050405020304" pitchFamily="18" charset="0"/>
              </a:rPr>
              <a:t>What’s the work environment like? </a:t>
            </a:r>
            <a:r>
              <a:rPr lang="en-GB" sz="1800" dirty="0">
                <a:solidFill>
                  <a:srgbClr val="000000"/>
                </a:solidFill>
                <a:effectLst/>
                <a:latin typeface="Open Sans" panose="020B0606030504020204" pitchFamily="34" charset="0"/>
                <a:ea typeface="Times New Roman" panose="02020603050405020304" pitchFamily="18" charset="0"/>
              </a:rPr>
              <a:t>Where would you work? Do you work from home? Do you work outside or in an office? Would your work environment change from day to day? Would you work alone or with other people? </a:t>
            </a:r>
          </a:p>
          <a:p>
            <a:pPr marL="285750" indent="-285750">
              <a:buFont typeface="Arial" panose="020B0604020202020204" pitchFamily="34" charset="0"/>
              <a:buChar char="•"/>
            </a:pPr>
            <a:r>
              <a:rPr lang="en-GB" sz="1800" b="1" dirty="0">
                <a:solidFill>
                  <a:srgbClr val="000000"/>
                </a:solidFill>
                <a:effectLst/>
                <a:latin typeface="Open Sans" panose="020B0606030504020204" pitchFamily="34" charset="0"/>
                <a:ea typeface="Times New Roman" panose="02020603050405020304" pitchFamily="18" charset="0"/>
              </a:rPr>
              <a:t>What benefits do they offer their employees? </a:t>
            </a:r>
            <a:r>
              <a:rPr lang="en-GB" sz="1800" b="0" dirty="0">
                <a:solidFill>
                  <a:srgbClr val="000000"/>
                </a:solidFill>
                <a:effectLst/>
                <a:latin typeface="Open Sans" panose="020B0606030504020204" pitchFamily="34" charset="0"/>
                <a:ea typeface="Times New Roman" panose="02020603050405020304" pitchFamily="18" charset="0"/>
              </a:rPr>
              <a:t>Do they run social events? Do they offer funds towards healthcare or fitness? Do they offer loyalty payments if you work for the company for a long time? Do they pay well? </a:t>
            </a:r>
            <a:endParaRPr lang="en-GB"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13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Go to Unifrog &gt; Student side &gt; Exploring pathways &gt; Careers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dirty="0">
                <a:effectLst/>
                <a:latin typeface="Segoe UI" panose="020B0502040204020203" pitchFamily="34" charset="0"/>
              </a:rPr>
              <a:t>If students require some more guidance, direct them to the Know-how library guide titled ‘How to… use the Careers library.’</a:t>
            </a:r>
            <a:endParaRPr lang="en-US" sz="18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800"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You can track student progress with favouriting career profiles by clicking Advanced&gt;Sort by&gt;Library profiles in Favourites.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From your homepage, you can also create charts showing the range of careers that have been favourited. Go to Usage charts you can customise&gt;Careers library: Favouriting over time / Most popular career areas / Most popular career profiles.</a:t>
            </a:r>
            <a:endParaRPr lang="en-US" sz="18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800"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168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C19E-6003-405A-A598-FF69F0384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31039A-6193-463B-84BB-4B932160A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AF0C71-6325-4293-8E43-F245DD14860D}"/>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DAD74499-BDB3-4097-9E62-53DB86DFD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4D520-AFEA-4F8F-A8D8-21CE23D44BA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64204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FE77-9662-4B2F-BB26-D327B04F46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95FED-715B-449F-8F23-800E5F9D0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CFEA6-2B01-43E8-BEA3-8CA92CC57A85}"/>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08167B90-6C8E-41BB-A405-EB195BC99D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7C8EBF-98A6-4AAF-BB2D-C6408CEB017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44839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E769C-4D08-4C2E-B0D3-8DD3C98C5B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DE806F-B0E8-43A1-BCBB-CF13C123D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9B579C-6B3D-4C32-92D0-A60D1B4C2E87}"/>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B978726E-216C-4E7F-8DD6-50DCFAEA8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1157A-9CF1-442D-BACC-54E3584D356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01853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2841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24439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72997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36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80830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41077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651463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11975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1580-CA97-400A-A099-5758B2FAC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05BA8-6186-41FC-B7CA-12BFFE193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BDE8AC-7766-490A-814B-9B54DC7C7381}"/>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84502B55-69DA-4EE6-B296-BE8BE95DD7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99F90-60AC-4EF6-9798-2FA63A75F1A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13569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671727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00369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500962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6662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285767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248517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478084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7475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811420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75722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0E27-D6E4-476C-B385-7DF3F5EFB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0DDEB3-7D4E-453C-A4B5-31B9C20AB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13186-15C0-4895-9A18-46ADB818F15D}"/>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278B5C9D-0541-4333-98F3-8B6CBE8FB4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1250F9-9ACC-4837-86DA-45BB00C70182}"/>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95938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129040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52634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81368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47322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DAB5-2BC4-43FE-AF66-8982C4E21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1829DF-3D04-45CD-8C47-1D73EEA3C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42241-96D8-4399-B141-6F733D902C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2A9D8E-B321-492D-80B7-AED55AF91AE9}"/>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E1242442-29D8-44C3-BBEA-91656455AB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7DC593-8AA7-4F8A-A417-C9946CD2E7F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8569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1B1E-6BBE-4DDB-87B2-5368156161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4E0D30-FD4E-4FB4-B20D-7DDFB2455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8113F-87E3-4249-8E41-60C88AFE1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3820DD-3351-4F43-A3B4-AD2FC4721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409F19-6CB8-4BD4-A725-F7117C1FE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F6F97D-A223-447A-9B51-A90B45316A0B}"/>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8" name="Footer Placeholder 7">
            <a:extLst>
              <a:ext uri="{FF2B5EF4-FFF2-40B4-BE49-F238E27FC236}">
                <a16:creationId xmlns:a16="http://schemas.microsoft.com/office/drawing/2014/main" id="{930C5A07-CEAF-4AF9-800A-E54067D525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4E3E23-3195-4908-A4DC-AFFCD58D0C1F}"/>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190068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00F4-3C3A-47D2-87F8-4E8E79B2D0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94CC89-262D-4509-9237-1E4F9A633374}"/>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4" name="Footer Placeholder 3">
            <a:extLst>
              <a:ext uri="{FF2B5EF4-FFF2-40B4-BE49-F238E27FC236}">
                <a16:creationId xmlns:a16="http://schemas.microsoft.com/office/drawing/2014/main" id="{0C1720AD-565B-4D21-A9E0-E1642CE79A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9B617B-4BF7-49EF-A6CD-490C96DC6E9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13526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C35D8-4E25-4D5A-9A97-20AD8FBDD8C5}"/>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3" name="Footer Placeholder 2">
            <a:extLst>
              <a:ext uri="{FF2B5EF4-FFF2-40B4-BE49-F238E27FC236}">
                <a16:creationId xmlns:a16="http://schemas.microsoft.com/office/drawing/2014/main" id="{C480AB88-934B-4593-B002-3C507AE007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11A704-7605-4359-8098-A0DFDC3690B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74276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85C7-7734-4BFE-8CAF-BBC7E2467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ED9DB6-0AB3-4B2F-ADE8-BF012E3FC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645F5B-371E-4323-8F1F-1751172B5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0E439-C476-43C9-A7AC-6E19033B5963}"/>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79358B25-7C04-4CA9-9A02-A76C5EBE4B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970FC-30BA-474A-B13F-75C3119611E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86131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9DC-DEBE-48F6-818F-05F0B253E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678859-2157-498A-9C12-17577B37D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7234D3-2AB1-48D3-9D93-E5A75AF1B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4E824-9B50-46D4-8C1C-A741C47444DE}"/>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0E453A0C-269F-4226-BB6F-7560E32DCE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035B6-7314-41A7-942F-DA17E5956DF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7649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8657C-C0C7-4C76-A1EF-73AA7FBF8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9E9F91-0AB0-4C6D-999A-096BAC695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94D9E0-3275-4C74-8987-5647EE505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0E7983C8-4286-49E6-9DBA-EE1CF6571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0BA1CF-D007-4906-B844-961379DA2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46B58-C15E-4093-B915-2F68D88E18C0}" type="slidenum">
              <a:rPr lang="en-GB" smtClean="0"/>
              <a:t>‹#›</a:t>
            </a:fld>
            <a:endParaRPr lang="en-GB"/>
          </a:p>
        </p:txBody>
      </p:sp>
    </p:spTree>
    <p:extLst>
      <p:ext uri="{BB962C8B-B14F-4D97-AF65-F5344CB8AC3E}">
        <p14:creationId xmlns:p14="http://schemas.microsoft.com/office/powerpoint/2010/main" val="182630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318892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10724778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sv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9.svg"/><Relationship Id="rId5" Type="http://schemas.openxmlformats.org/officeDocument/2006/relationships/image" Target="../media/image31.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4.svg"/><Relationship Id="rId5" Type="http://schemas.openxmlformats.org/officeDocument/2006/relationships/image" Target="../media/image27.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sv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9.svg"/><Relationship Id="rId5" Type="http://schemas.openxmlformats.org/officeDocument/2006/relationships/image" Target="../media/image34.sv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svg"/><Relationship Id="rId3" Type="http://schemas.openxmlformats.org/officeDocument/2006/relationships/image" Target="../media/image29.svg"/><Relationship Id="rId7" Type="http://schemas.openxmlformats.org/officeDocument/2006/relationships/image" Target="../media/image40.svg"/><Relationship Id="rId12" Type="http://schemas.openxmlformats.org/officeDocument/2006/relationships/image" Target="../media/image45.sv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39.sv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36.sv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svg"/><Relationship Id="rId14"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3.svg"/><Relationship Id="rId5" Type="http://schemas.openxmlformats.org/officeDocument/2006/relationships/image" Target="../media/image56.svg"/><Relationship Id="rId4" Type="http://schemas.openxmlformats.org/officeDocument/2006/relationships/image" Target="../media/image55.svg"/></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sv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2.svg"/><Relationship Id="rId5" Type="http://schemas.openxmlformats.org/officeDocument/2006/relationships/image" Target="../media/image11.sv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6.svg"/><Relationship Id="rId7"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9.svg"/><Relationship Id="rId5" Type="http://schemas.openxmlformats.org/officeDocument/2006/relationships/image" Target="../media/image18.svg"/><Relationship Id="rId10" Type="http://schemas.openxmlformats.org/officeDocument/2006/relationships/image" Target="../media/image22.svg"/><Relationship Id="rId4" Type="http://schemas.openxmlformats.org/officeDocument/2006/relationships/image" Target="../media/image17.sv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25.sv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99C96D-E9B1-41A7-82FD-190A1F26198A}"/>
              </a:ext>
            </a:extLst>
          </p:cNvPr>
          <p:cNvSpPr>
            <a:spLocks noGrp="1"/>
          </p:cNvSpPr>
          <p:nvPr>
            <p:ph type="subTitle" idx="1"/>
          </p:nvPr>
        </p:nvSpPr>
        <p:spPr>
          <a:xfrm>
            <a:off x="1524000" y="3055280"/>
            <a:ext cx="9144000" cy="1655762"/>
          </a:xfrm>
        </p:spPr>
        <p:txBody>
          <a:bodyPr>
            <a:normAutofit/>
          </a:bodyPr>
          <a:lstStyle/>
          <a:p>
            <a:pPr algn="l"/>
            <a:r>
              <a:rPr lang="en-GB" sz="5600" dirty="0">
                <a:solidFill>
                  <a:schemeClr val="bg1"/>
                </a:solidFill>
                <a:latin typeface="Open Sans" panose="020B0606030504020204" pitchFamily="34" charset="0"/>
                <a:ea typeface="Open Sans" panose="020B0606030504020204" pitchFamily="34" charset="0"/>
                <a:cs typeface="Open Sans" panose="020B0606030504020204" pitchFamily="34" charset="0"/>
              </a:rPr>
              <a:t>Exploring possibilities: dream jobs</a:t>
            </a:r>
          </a:p>
        </p:txBody>
      </p:sp>
    </p:spTree>
    <p:extLst>
      <p:ext uri="{BB962C8B-B14F-4D97-AF65-F5344CB8AC3E}">
        <p14:creationId xmlns:p14="http://schemas.microsoft.com/office/powerpoint/2010/main" val="184109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0417008"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Exploring the Unifrog Careers library</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B9A364C4-2227-5190-D5C2-BCDAEAEFBB29}"/>
              </a:ext>
            </a:extLst>
          </p:cNvPr>
          <p:cNvSpPr txBox="1"/>
          <p:nvPr/>
        </p:nvSpPr>
        <p:spPr>
          <a:xfrm>
            <a:off x="232501" y="1047870"/>
            <a:ext cx="7575068" cy="1766894"/>
          </a:xfrm>
          <a:prstGeom prst="rect">
            <a:avLst/>
          </a:prstGeom>
          <a:solidFill>
            <a:schemeClr val="bg1"/>
          </a:solidFill>
        </p:spPr>
        <p:txBody>
          <a:bodyPr wrap="square" rtlCol="0">
            <a:spAutoFit/>
          </a:bodyPr>
          <a:lstStyle/>
          <a:p>
            <a:pPr>
              <a:lnSpc>
                <a:spcPct val="150000"/>
              </a:lnSpc>
              <a:spcAft>
                <a:spcPts val="800"/>
              </a:spcAft>
            </a:pPr>
            <a:r>
              <a:rPr lang="en-GB" sz="2200" b="1" dirty="0">
                <a:latin typeface="Open Sans" panose="020B0606030504020204" pitchFamily="34" charset="0"/>
                <a:ea typeface="Open Sans" panose="020B0606030504020204" pitchFamily="34" charset="0"/>
                <a:cs typeface="Open Sans" panose="020B0606030504020204" pitchFamily="34" charset="0"/>
              </a:rPr>
              <a:t>Your dream job </a:t>
            </a:r>
            <a:r>
              <a:rPr lang="en-GB" sz="2200" b="1" u="sng" dirty="0">
                <a:latin typeface="Open Sans" panose="020B0606030504020204" pitchFamily="34" charset="0"/>
                <a:ea typeface="Open Sans" panose="020B0606030504020204" pitchFamily="34" charset="0"/>
                <a:cs typeface="Open Sans" panose="020B0606030504020204" pitchFamily="34" charset="0"/>
              </a:rPr>
              <a:t>might</a:t>
            </a:r>
            <a:r>
              <a:rPr lang="en-GB" sz="2200" b="1" dirty="0">
                <a:latin typeface="Open Sans" panose="020B0606030504020204" pitchFamily="34" charset="0"/>
                <a:ea typeface="Open Sans" panose="020B0606030504020204" pitchFamily="34" charset="0"/>
                <a:cs typeface="Open Sans" panose="020B0606030504020204" pitchFamily="34" charset="0"/>
              </a:rPr>
              <a:t> be in Unifrog’s Careers library!</a:t>
            </a:r>
          </a:p>
          <a:p>
            <a:pPr marL="342900" indent="-342900">
              <a:lnSpc>
                <a:spcPct val="150000"/>
              </a:lnSpc>
              <a:spcAft>
                <a:spcPts val="800"/>
              </a:spcAft>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Use the keyword search function to find out. </a:t>
            </a:r>
          </a:p>
          <a:p>
            <a:pPr marL="342900" indent="-342900">
              <a:lnSpc>
                <a:spcPct val="150000"/>
              </a:lnSpc>
              <a:spcAft>
                <a:spcPts val="800"/>
              </a:spcAft>
              <a:buFont typeface="Arial" panose="020B0604020202020204" pitchFamily="34" charset="0"/>
              <a:buChar char="•"/>
            </a:pP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CBF6B62D-4246-E48F-4C46-548A370914EE}"/>
              </a:ext>
            </a:extLst>
          </p:cNvPr>
          <p:cNvPicPr>
            <a:picLocks noChangeAspect="1"/>
          </p:cNvPicPr>
          <p:nvPr/>
        </p:nvPicPr>
        <p:blipFill>
          <a:blip r:embed="rId3"/>
          <a:stretch>
            <a:fillRect/>
          </a:stretch>
        </p:blipFill>
        <p:spPr>
          <a:xfrm>
            <a:off x="1895054" y="2574651"/>
            <a:ext cx="3918979" cy="1708697"/>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1EEF3242-CCC4-9478-C01B-460E614CF514}"/>
              </a:ext>
            </a:extLst>
          </p:cNvPr>
          <p:cNvSpPr txBox="1"/>
          <p:nvPr/>
        </p:nvSpPr>
        <p:spPr>
          <a:xfrm>
            <a:off x="2046270" y="3360724"/>
            <a:ext cx="2299219" cy="369332"/>
          </a:xfrm>
          <a:prstGeom prst="rect">
            <a:avLst/>
          </a:prstGeom>
          <a:solidFill>
            <a:schemeClr val="bg1"/>
          </a:solid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chocolatier</a:t>
            </a:r>
          </a:p>
        </p:txBody>
      </p:sp>
      <p:pic>
        <p:nvPicPr>
          <p:cNvPr id="15" name="Graphic 14" descr="Cursor with solid fill">
            <a:extLst>
              <a:ext uri="{FF2B5EF4-FFF2-40B4-BE49-F238E27FC236}">
                <a16:creationId xmlns:a16="http://schemas.microsoft.com/office/drawing/2014/main" id="{60A8F5F9-A14A-109A-88A8-AA90F6DF007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2229251" y="3995121"/>
            <a:ext cx="529386" cy="529386"/>
          </a:xfrm>
          <a:prstGeom prst="rect">
            <a:avLst/>
          </a:prstGeom>
        </p:spPr>
      </p:pic>
      <p:pic>
        <p:nvPicPr>
          <p:cNvPr id="14" name="Picture 13">
            <a:extLst>
              <a:ext uri="{FF2B5EF4-FFF2-40B4-BE49-F238E27FC236}">
                <a16:creationId xmlns:a16="http://schemas.microsoft.com/office/drawing/2014/main" id="{12E01F31-13BB-CD71-8455-CC11A7029427}"/>
              </a:ext>
            </a:extLst>
          </p:cNvPr>
          <p:cNvPicPr>
            <a:picLocks noChangeAspect="1"/>
          </p:cNvPicPr>
          <p:nvPr/>
        </p:nvPicPr>
        <p:blipFill>
          <a:blip r:embed="rId5"/>
          <a:stretch>
            <a:fillRect/>
          </a:stretch>
        </p:blipFill>
        <p:spPr>
          <a:xfrm>
            <a:off x="7941517" y="1183849"/>
            <a:ext cx="3411650" cy="3222464"/>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3DF044E7-8FC1-BD9B-35DC-B04E98A0C770}"/>
              </a:ext>
            </a:extLst>
          </p:cNvPr>
          <p:cNvSpPr txBox="1"/>
          <p:nvPr/>
        </p:nvSpPr>
        <p:spPr>
          <a:xfrm>
            <a:off x="336498" y="4619616"/>
            <a:ext cx="11519003" cy="1188000"/>
          </a:xfrm>
          <a:prstGeom prst="rect">
            <a:avLst/>
          </a:prstGeom>
          <a:solidFill>
            <a:srgbClr val="FFD5E4"/>
          </a:solidFill>
          <a:ln>
            <a:solidFill>
              <a:schemeClr val="tx1"/>
            </a:solidFill>
          </a:ln>
        </p:spPr>
        <p:txBody>
          <a:bodyPr wrap="square" anchor="ctr" anchorCtr="0">
            <a:noAutofit/>
          </a:bodyPr>
          <a:lstStyle/>
          <a:p>
            <a:pPr>
              <a:lnSpc>
                <a:spcPct val="150000"/>
              </a:lnSpc>
              <a:spcAft>
                <a:spcPts val="800"/>
              </a:spcAft>
            </a:pPr>
            <a:r>
              <a:rPr lang="en-GB" sz="2200" i="1" dirty="0">
                <a:latin typeface="Open Sans" panose="020B0606030504020204" pitchFamily="34" charset="0"/>
                <a:ea typeface="Open Sans" panose="020B0606030504020204" pitchFamily="34" charset="0"/>
                <a:cs typeface="Open Sans" panose="020B0606030504020204" pitchFamily="34" charset="0"/>
              </a:rPr>
              <a:t>	   Remember to click the heart icon to add a career profile to your favourites. </a:t>
            </a:r>
          </a:p>
        </p:txBody>
      </p:sp>
      <p:pic>
        <p:nvPicPr>
          <p:cNvPr id="17" name="Graphic 16" descr="Heart with solid fill">
            <a:extLst>
              <a:ext uri="{FF2B5EF4-FFF2-40B4-BE49-F238E27FC236}">
                <a16:creationId xmlns:a16="http://schemas.microsoft.com/office/drawing/2014/main" id="{18F49F1A-ED22-0015-B291-6730F93CA54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57146" y="4756416"/>
            <a:ext cx="914400" cy="914400"/>
          </a:xfrm>
          <a:prstGeom prst="rect">
            <a:avLst/>
          </a:prstGeom>
        </p:spPr>
      </p:pic>
      <p:pic>
        <p:nvPicPr>
          <p:cNvPr id="19" name="Graphic 18" descr="Line arrow: Counter-clockwise curve with solid fill">
            <a:extLst>
              <a:ext uri="{FF2B5EF4-FFF2-40B4-BE49-F238E27FC236}">
                <a16:creationId xmlns:a16="http://schemas.microsoft.com/office/drawing/2014/main" id="{5E0C51EE-FAD9-BEA9-F58D-DD19097BA90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5595650" flipV="1">
            <a:off x="6276917" y="2759866"/>
            <a:ext cx="1201716" cy="1201716"/>
          </a:xfrm>
          <a:prstGeom prst="rect">
            <a:avLst/>
          </a:prstGeom>
        </p:spPr>
      </p:pic>
      <p:pic>
        <p:nvPicPr>
          <p:cNvPr id="20" name="Graphic 19" descr="Cursor with solid fill">
            <a:extLst>
              <a:ext uri="{FF2B5EF4-FFF2-40B4-BE49-F238E27FC236}">
                <a16:creationId xmlns:a16="http://schemas.microsoft.com/office/drawing/2014/main" id="{15F32AAD-9ADE-F192-7AF3-BB3BD3E6F01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0884401" y="3323530"/>
            <a:ext cx="529386" cy="529386"/>
          </a:xfrm>
          <a:prstGeom prst="rect">
            <a:avLst/>
          </a:prstGeom>
        </p:spPr>
      </p:pic>
    </p:spTree>
    <p:extLst>
      <p:ext uri="{BB962C8B-B14F-4D97-AF65-F5344CB8AC3E}">
        <p14:creationId xmlns:p14="http://schemas.microsoft.com/office/powerpoint/2010/main" val="428812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iterate type="lt">
                                    <p:tmAbs val="100"/>
                                  </p:iterate>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1501"/>
                            </p:stCondLst>
                            <p:childTnLst>
                              <p:par>
                                <p:cTn id="8" presetID="1" presetClass="entr" presetSubtype="0"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2001"/>
                            </p:stCondLst>
                            <p:childTnLst>
                              <p:par>
                                <p:cTn id="11" presetID="1" presetClass="entr" presetSubtype="0" fill="hold" nodeType="after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2501"/>
                            </p:stCondLst>
                            <p:childTnLst>
                              <p:par>
                                <p:cTn id="14" presetID="1" presetClass="entr" presetSubtype="0" fill="hold" nodeType="afterEffect">
                                  <p:stCondLst>
                                    <p:cond delay="50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0417008"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Exploring the Unifrog Careers library</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B9A364C4-2227-5190-D5C2-BCDAEAEFBB29}"/>
              </a:ext>
            </a:extLst>
          </p:cNvPr>
          <p:cNvSpPr txBox="1"/>
          <p:nvPr/>
        </p:nvSpPr>
        <p:spPr>
          <a:xfrm>
            <a:off x="232501" y="1047870"/>
            <a:ext cx="11623000" cy="2274725"/>
          </a:xfrm>
          <a:prstGeom prst="rect">
            <a:avLst/>
          </a:prstGeom>
          <a:solidFill>
            <a:schemeClr val="bg1"/>
          </a:solidFill>
        </p:spPr>
        <p:txBody>
          <a:bodyPr wrap="square" rtlCol="0">
            <a:spAutoFit/>
          </a:bodyPr>
          <a:lstStyle/>
          <a:p>
            <a:pPr>
              <a:lnSpc>
                <a:spcPct val="150000"/>
              </a:lnSpc>
              <a:spcAft>
                <a:spcPts val="800"/>
              </a:spcAft>
            </a:pPr>
            <a:r>
              <a:rPr lang="en-GB" sz="2200" b="1" dirty="0">
                <a:latin typeface="Open Sans" panose="020B0606030504020204" pitchFamily="34" charset="0"/>
                <a:ea typeface="Open Sans" panose="020B0606030504020204" pitchFamily="34" charset="0"/>
                <a:cs typeface="Open Sans" panose="020B0606030504020204" pitchFamily="34" charset="0"/>
              </a:rPr>
              <a:t>You can also explore careers that use </a:t>
            </a:r>
            <a:r>
              <a:rPr lang="en-GB" sz="2200" b="1" u="sng" dirty="0">
                <a:latin typeface="Open Sans" panose="020B0606030504020204" pitchFamily="34" charset="0"/>
                <a:ea typeface="Open Sans" panose="020B0606030504020204" pitchFamily="34" charset="0"/>
                <a:cs typeface="Open Sans" panose="020B0606030504020204" pitchFamily="34" charset="0"/>
              </a:rPr>
              <a:t>similar skills</a:t>
            </a:r>
            <a:r>
              <a:rPr lang="en-GB" sz="2200" b="1" dirty="0">
                <a:latin typeface="Open Sans" panose="020B0606030504020204" pitchFamily="34" charset="0"/>
                <a:ea typeface="Open Sans" panose="020B0606030504020204" pitchFamily="34" charset="0"/>
                <a:cs typeface="Open Sans" panose="020B0606030504020204" pitchFamily="34" charset="0"/>
              </a:rPr>
              <a:t> and have </a:t>
            </a:r>
            <a:r>
              <a:rPr lang="en-GB" sz="2200" b="1" u="sng" dirty="0">
                <a:latin typeface="Open Sans" panose="020B0606030504020204" pitchFamily="34" charset="0"/>
                <a:ea typeface="Open Sans" panose="020B0606030504020204" pitchFamily="34" charset="0"/>
                <a:cs typeface="Open Sans" panose="020B0606030504020204" pitchFamily="34" charset="0"/>
              </a:rPr>
              <a:t>similar themes</a:t>
            </a:r>
            <a:r>
              <a:rPr lang="en-GB" sz="2200" b="1" dirty="0">
                <a:latin typeface="Open Sans" panose="020B0606030504020204" pitchFamily="34" charset="0"/>
                <a:ea typeface="Open Sans" panose="020B0606030504020204" pitchFamily="34" charset="0"/>
                <a:cs typeface="Open Sans" panose="020B0606030504020204" pitchFamily="34" charset="0"/>
              </a:rPr>
              <a:t> to your dream job.</a:t>
            </a:r>
          </a:p>
          <a:p>
            <a:pPr marL="342900" indent="-342900">
              <a:lnSpc>
                <a:spcPct val="150000"/>
              </a:lnSpc>
              <a:spcAft>
                <a:spcPts val="800"/>
              </a:spcAft>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Scroll down to search ‘by skill’ or ‘by theme.’</a:t>
            </a:r>
          </a:p>
          <a:p>
            <a:pPr marL="342900" indent="-342900">
              <a:lnSpc>
                <a:spcPct val="150000"/>
              </a:lnSpc>
              <a:spcAft>
                <a:spcPts val="800"/>
              </a:spcAft>
              <a:buFont typeface="Arial" panose="020B0604020202020204" pitchFamily="34" charset="0"/>
              <a:buChar char="•"/>
            </a:pP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A0FFF6FA-1FDD-9A71-53F7-500CC1CE71C9}"/>
              </a:ext>
            </a:extLst>
          </p:cNvPr>
          <p:cNvPicPr>
            <a:picLocks noChangeAspect="1"/>
          </p:cNvPicPr>
          <p:nvPr/>
        </p:nvPicPr>
        <p:blipFill>
          <a:blip r:embed="rId3"/>
          <a:stretch>
            <a:fillRect/>
          </a:stretch>
        </p:blipFill>
        <p:spPr>
          <a:xfrm>
            <a:off x="1537961" y="2875563"/>
            <a:ext cx="2805439" cy="2837809"/>
          </a:xfrm>
          <a:prstGeom prst="rect">
            <a:avLst/>
          </a:prstGeom>
          <a:ln>
            <a:noFill/>
          </a:ln>
          <a:effectLst>
            <a:outerShdw blurRad="292100" dist="139700" dir="2700000" algn="tl" rotWithShape="0">
              <a:srgbClr val="333333">
                <a:alpha val="65000"/>
              </a:srgbClr>
            </a:outerShdw>
          </a:effectLst>
        </p:spPr>
      </p:pic>
      <p:pic>
        <p:nvPicPr>
          <p:cNvPr id="8" name="Graphic 7" descr="Cursor with solid fill">
            <a:extLst>
              <a:ext uri="{FF2B5EF4-FFF2-40B4-BE49-F238E27FC236}">
                <a16:creationId xmlns:a16="http://schemas.microsoft.com/office/drawing/2014/main" id="{D6C779B5-839D-30BA-0252-2223E6195E8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3308412" y="5223616"/>
            <a:ext cx="529386" cy="529386"/>
          </a:xfrm>
          <a:prstGeom prst="rect">
            <a:avLst/>
          </a:prstGeom>
        </p:spPr>
      </p:pic>
      <p:pic>
        <p:nvPicPr>
          <p:cNvPr id="13" name="Picture 12">
            <a:extLst>
              <a:ext uri="{FF2B5EF4-FFF2-40B4-BE49-F238E27FC236}">
                <a16:creationId xmlns:a16="http://schemas.microsoft.com/office/drawing/2014/main" id="{9641E3F5-B5E2-DD52-511E-733268E127D6}"/>
              </a:ext>
            </a:extLst>
          </p:cNvPr>
          <p:cNvPicPr>
            <a:picLocks noChangeAspect="1"/>
          </p:cNvPicPr>
          <p:nvPr/>
        </p:nvPicPr>
        <p:blipFill>
          <a:blip r:embed="rId5"/>
          <a:stretch>
            <a:fillRect/>
          </a:stretch>
        </p:blipFill>
        <p:spPr>
          <a:xfrm>
            <a:off x="6813281" y="2108199"/>
            <a:ext cx="3840758" cy="3605173"/>
          </a:xfrm>
          <a:prstGeom prst="rect">
            <a:avLst/>
          </a:prstGeom>
          <a:ln>
            <a:noFill/>
          </a:ln>
          <a:effectLst>
            <a:outerShdw blurRad="292100" dist="139700" dir="2700000" algn="tl" rotWithShape="0">
              <a:srgbClr val="333333">
                <a:alpha val="65000"/>
              </a:srgbClr>
            </a:outerShdw>
          </a:effectLst>
        </p:spPr>
      </p:pic>
      <p:pic>
        <p:nvPicPr>
          <p:cNvPr id="18" name="Graphic 17" descr="Line arrow: Counter-clockwise curve with solid fill">
            <a:extLst>
              <a:ext uri="{FF2B5EF4-FFF2-40B4-BE49-F238E27FC236}">
                <a16:creationId xmlns:a16="http://schemas.microsoft.com/office/drawing/2014/main" id="{EE651814-E7D1-9AB8-FD90-3CD7C567B3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595650" flipV="1">
            <a:off x="4977483" y="3693609"/>
            <a:ext cx="1201716" cy="1201716"/>
          </a:xfrm>
          <a:prstGeom prst="rect">
            <a:avLst/>
          </a:prstGeom>
        </p:spPr>
      </p:pic>
    </p:spTree>
    <p:extLst>
      <p:ext uri="{BB962C8B-B14F-4D97-AF65-F5344CB8AC3E}">
        <p14:creationId xmlns:p14="http://schemas.microsoft.com/office/powerpoint/2010/main" val="298277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0417008"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Exploring the Unifrog Careers library </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B9A364C4-2227-5190-D5C2-BCDAEAEFBB29}"/>
              </a:ext>
            </a:extLst>
          </p:cNvPr>
          <p:cNvSpPr txBox="1"/>
          <p:nvPr/>
        </p:nvSpPr>
        <p:spPr>
          <a:xfrm>
            <a:off x="232500" y="1047870"/>
            <a:ext cx="11483983" cy="2274725"/>
          </a:xfrm>
          <a:prstGeom prst="rect">
            <a:avLst/>
          </a:prstGeom>
          <a:solidFill>
            <a:schemeClr val="bg1"/>
          </a:solidFill>
        </p:spPr>
        <p:txBody>
          <a:bodyPr wrap="square" rtlCol="0">
            <a:spAutoFit/>
          </a:bodyPr>
          <a:lstStyle/>
          <a:p>
            <a:pPr>
              <a:lnSpc>
                <a:spcPct val="150000"/>
              </a:lnSpc>
              <a:spcAft>
                <a:spcPts val="800"/>
              </a:spcAft>
            </a:pPr>
            <a:r>
              <a:rPr lang="en-GB" sz="2200" b="1" dirty="0">
                <a:latin typeface="Open Sans" panose="020B0606030504020204" pitchFamily="34" charset="0"/>
                <a:ea typeface="Open Sans" panose="020B0606030504020204" pitchFamily="34" charset="0"/>
                <a:cs typeface="Open Sans" panose="020B0606030504020204" pitchFamily="34" charset="0"/>
              </a:rPr>
              <a:t>You might discover related careers you haven’t thought about yet.</a:t>
            </a:r>
          </a:p>
          <a:p>
            <a:pPr marL="342900" indent="-342900">
              <a:lnSpc>
                <a:spcPct val="150000"/>
              </a:lnSpc>
              <a:spcAft>
                <a:spcPts val="800"/>
              </a:spcAft>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When you have a career profile open, scroll down to ‘related career profiles’ to explore other careers that you might be interested in too.</a:t>
            </a:r>
          </a:p>
          <a:p>
            <a:pPr marL="342900" indent="-342900">
              <a:lnSpc>
                <a:spcPct val="150000"/>
              </a:lnSpc>
              <a:spcAft>
                <a:spcPts val="800"/>
              </a:spcAft>
              <a:buFont typeface="Arial" panose="020B0604020202020204" pitchFamily="34" charset="0"/>
              <a:buChar char="•"/>
            </a:pP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E991FA26-3028-8617-7270-6334E02E6702}"/>
              </a:ext>
            </a:extLst>
          </p:cNvPr>
          <p:cNvPicPr>
            <a:picLocks noChangeAspect="1"/>
          </p:cNvPicPr>
          <p:nvPr/>
        </p:nvPicPr>
        <p:blipFill>
          <a:blip r:embed="rId3"/>
          <a:stretch>
            <a:fillRect/>
          </a:stretch>
        </p:blipFill>
        <p:spPr>
          <a:xfrm>
            <a:off x="4001786" y="2929231"/>
            <a:ext cx="4305039" cy="288089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78E2654-ABBF-4685-56E6-300907576A99}"/>
              </a:ext>
            </a:extLst>
          </p:cNvPr>
          <p:cNvPicPr>
            <a:picLocks noChangeAspect="1"/>
          </p:cNvPicPr>
          <p:nvPr/>
        </p:nvPicPr>
        <p:blipFill>
          <a:blip r:embed="rId4"/>
          <a:stretch>
            <a:fillRect/>
          </a:stretch>
        </p:blipFill>
        <p:spPr>
          <a:xfrm>
            <a:off x="8787303" y="2929231"/>
            <a:ext cx="2929180" cy="288089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27DF15D-7529-DB35-BB42-44BEBFFCED61}"/>
              </a:ext>
            </a:extLst>
          </p:cNvPr>
          <p:cNvPicPr>
            <a:picLocks noChangeAspect="1"/>
          </p:cNvPicPr>
          <p:nvPr/>
        </p:nvPicPr>
        <p:blipFill>
          <a:blip r:embed="rId5"/>
          <a:stretch>
            <a:fillRect/>
          </a:stretch>
        </p:blipFill>
        <p:spPr>
          <a:xfrm>
            <a:off x="471278" y="2929232"/>
            <a:ext cx="3050030" cy="2880897"/>
          </a:xfrm>
          <a:prstGeom prst="rect">
            <a:avLst/>
          </a:prstGeom>
          <a:ln>
            <a:noFill/>
          </a:ln>
          <a:effectLst>
            <a:outerShdw blurRad="292100" dist="139700" dir="2700000" algn="tl" rotWithShape="0">
              <a:srgbClr val="333333">
                <a:alpha val="65000"/>
              </a:srgbClr>
            </a:outerShdw>
          </a:effectLst>
        </p:spPr>
      </p:pic>
      <p:pic>
        <p:nvPicPr>
          <p:cNvPr id="8" name="Graphic 7" descr="Cursor with solid fill">
            <a:extLst>
              <a:ext uri="{FF2B5EF4-FFF2-40B4-BE49-F238E27FC236}">
                <a16:creationId xmlns:a16="http://schemas.microsoft.com/office/drawing/2014/main" id="{58B24B5B-4AFB-96D1-31B3-D98790B7FDB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6687880" y="5426649"/>
            <a:ext cx="529386" cy="529386"/>
          </a:xfrm>
          <a:prstGeom prst="rect">
            <a:avLst/>
          </a:prstGeom>
        </p:spPr>
      </p:pic>
      <p:pic>
        <p:nvPicPr>
          <p:cNvPr id="9" name="Graphic 8" descr="Line arrow: Counter-clockwise curve with solid fill">
            <a:extLst>
              <a:ext uri="{FF2B5EF4-FFF2-40B4-BE49-F238E27FC236}">
                <a16:creationId xmlns:a16="http://schemas.microsoft.com/office/drawing/2014/main" id="{C3CC3666-2E21-6CF9-707F-FC4D514BB4B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5595650" flipV="1">
            <a:off x="3347461" y="3957056"/>
            <a:ext cx="825249" cy="825249"/>
          </a:xfrm>
          <a:prstGeom prst="rect">
            <a:avLst/>
          </a:prstGeom>
        </p:spPr>
      </p:pic>
      <p:pic>
        <p:nvPicPr>
          <p:cNvPr id="10" name="Graphic 9" descr="Line arrow: Counter-clockwise curve with solid fill">
            <a:extLst>
              <a:ext uri="{FF2B5EF4-FFF2-40B4-BE49-F238E27FC236}">
                <a16:creationId xmlns:a16="http://schemas.microsoft.com/office/drawing/2014/main" id="{77960357-7E1B-E02A-DDB1-4162370A815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5595650" flipV="1">
            <a:off x="8073607" y="3957056"/>
            <a:ext cx="825249" cy="825249"/>
          </a:xfrm>
          <a:prstGeom prst="rect">
            <a:avLst/>
          </a:prstGeom>
        </p:spPr>
      </p:pic>
    </p:spTree>
    <p:extLst>
      <p:ext uri="{BB962C8B-B14F-4D97-AF65-F5344CB8AC3E}">
        <p14:creationId xmlns:p14="http://schemas.microsoft.com/office/powerpoint/2010/main" val="325310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0417008"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Exploring a career or sector profile (15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B9A364C4-2227-5190-D5C2-BCDAEAEFBB29}"/>
              </a:ext>
            </a:extLst>
          </p:cNvPr>
          <p:cNvSpPr txBox="1"/>
          <p:nvPr/>
        </p:nvSpPr>
        <p:spPr>
          <a:xfrm>
            <a:off x="232500" y="864990"/>
            <a:ext cx="9392146" cy="2274725"/>
          </a:xfrm>
          <a:prstGeom prst="rect">
            <a:avLst/>
          </a:prstGeom>
          <a:noFill/>
        </p:spPr>
        <p:txBody>
          <a:bodyPr wrap="square" rtlCol="0">
            <a:spAutoFit/>
          </a:bodyPr>
          <a:lstStyle/>
          <a:p>
            <a:pPr marL="342900" indent="-342900">
              <a:lnSpc>
                <a:spcPct val="150000"/>
              </a:lnSpc>
              <a:spcAft>
                <a:spcPts val="800"/>
              </a:spcAft>
              <a:buFont typeface="Arial" panose="020B0604020202020204" pitchFamily="34" charset="0"/>
              <a:buChar char="•"/>
            </a:pPr>
            <a:r>
              <a:rPr lang="en-GB" sz="2200" b="1" dirty="0">
                <a:latin typeface="Open Sans" panose="020B0606030504020204" pitchFamily="34" charset="0"/>
                <a:ea typeface="Open Sans" panose="020B0606030504020204" pitchFamily="34" charset="0"/>
                <a:cs typeface="Open Sans" panose="020B0606030504020204" pitchFamily="34" charset="0"/>
              </a:rPr>
              <a:t>Select one of the careers / sectors </a:t>
            </a:r>
            <a:r>
              <a:rPr lang="en-GB" sz="2200" dirty="0">
                <a:latin typeface="Open Sans" panose="020B0606030504020204" pitchFamily="34" charset="0"/>
                <a:ea typeface="Open Sans" panose="020B0606030504020204" pitchFamily="34" charset="0"/>
                <a:cs typeface="Open Sans" panose="020B0606030504020204" pitchFamily="34" charset="0"/>
              </a:rPr>
              <a:t>you’ve favourited. This might be your dream job, or a new related career you’ve discovered today. </a:t>
            </a:r>
          </a:p>
          <a:p>
            <a:pPr marL="342900" indent="-342900">
              <a:lnSpc>
                <a:spcPct val="150000"/>
              </a:lnSpc>
              <a:spcAft>
                <a:spcPts val="800"/>
              </a:spcAft>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Then, </a:t>
            </a:r>
            <a:r>
              <a:rPr lang="en-GB" sz="2200" b="1" dirty="0">
                <a:latin typeface="Open Sans" panose="020B0606030504020204" pitchFamily="34" charset="0"/>
                <a:ea typeface="Open Sans" panose="020B0606030504020204" pitchFamily="34" charset="0"/>
                <a:cs typeface="Open Sans" panose="020B0606030504020204" pitchFamily="34" charset="0"/>
              </a:rPr>
              <a:t>read the profile </a:t>
            </a:r>
            <a:r>
              <a:rPr lang="en-GB" sz="2200" dirty="0">
                <a:latin typeface="Open Sans" panose="020B0606030504020204" pitchFamily="34" charset="0"/>
                <a:ea typeface="Open Sans" panose="020B0606030504020204" pitchFamily="34" charset="0"/>
                <a:cs typeface="Open Sans" panose="020B0606030504020204" pitchFamily="34" charset="0"/>
              </a:rPr>
              <a:t>to help you answer the following questions:</a:t>
            </a:r>
          </a:p>
          <a:p>
            <a:pPr marL="342900" indent="-342900">
              <a:lnSpc>
                <a:spcPct val="150000"/>
              </a:lnSpc>
              <a:spcAft>
                <a:spcPts val="800"/>
              </a:spcAft>
              <a:buFont typeface="Arial" panose="020B0604020202020204" pitchFamily="34" charset="0"/>
              <a:buChar char="•"/>
            </a:pP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5A1ED8E7-6FF3-F50F-F7E1-2FBBE271296A}"/>
              </a:ext>
            </a:extLst>
          </p:cNvPr>
          <p:cNvSpPr txBox="1"/>
          <p:nvPr/>
        </p:nvSpPr>
        <p:spPr>
          <a:xfrm>
            <a:off x="313638" y="2705692"/>
            <a:ext cx="5584241" cy="1271948"/>
          </a:xfrm>
          <a:prstGeom prst="rect">
            <a:avLst/>
          </a:prstGeom>
          <a:solidFill>
            <a:srgbClr val="CDF3E6"/>
          </a:solidFill>
          <a:ln>
            <a:solidFill>
              <a:schemeClr val="tx1"/>
            </a:solidFill>
          </a:ln>
        </p:spPr>
        <p:txBody>
          <a:bodyPr wrap="square" anchor="ctr" anchorCtr="0">
            <a:noAutofit/>
          </a:bodyPr>
          <a:lstStyle/>
          <a:p>
            <a:pPr marL="457200" indent="-457200">
              <a:lnSpc>
                <a:spcPct val="150000"/>
              </a:lnSpc>
              <a:spcAft>
                <a:spcPts val="800"/>
              </a:spcAft>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What do you think you’d </a:t>
            </a:r>
            <a:r>
              <a:rPr lang="en-GB" sz="2000" b="1" dirty="0">
                <a:latin typeface="Open Sans" panose="020B0606030504020204" pitchFamily="34" charset="0"/>
                <a:ea typeface="Open Sans" panose="020B0606030504020204" pitchFamily="34" charset="0"/>
                <a:cs typeface="Open Sans" panose="020B0606030504020204" pitchFamily="34" charset="0"/>
              </a:rPr>
              <a:t>enjoy</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b="1" dirty="0">
                <a:latin typeface="Open Sans" panose="020B0606030504020204" pitchFamily="34" charset="0"/>
                <a:ea typeface="Open Sans" panose="020B0606030504020204" pitchFamily="34" charset="0"/>
                <a:cs typeface="Open Sans" panose="020B0606030504020204" pitchFamily="34" charset="0"/>
              </a:rPr>
              <a:t>the most </a:t>
            </a:r>
            <a:r>
              <a:rPr lang="en-GB" sz="2000" dirty="0">
                <a:latin typeface="Open Sans" panose="020B0606030504020204" pitchFamily="34" charset="0"/>
                <a:ea typeface="Open Sans" panose="020B0606030504020204" pitchFamily="34" charset="0"/>
                <a:cs typeface="Open Sans" panose="020B0606030504020204" pitchFamily="34" charset="0"/>
              </a:rPr>
              <a:t>about this career / sector and why?</a:t>
            </a:r>
          </a:p>
        </p:txBody>
      </p:sp>
      <p:sp>
        <p:nvSpPr>
          <p:cNvPr id="5" name="TextBox 4">
            <a:extLst>
              <a:ext uri="{FF2B5EF4-FFF2-40B4-BE49-F238E27FC236}">
                <a16:creationId xmlns:a16="http://schemas.microsoft.com/office/drawing/2014/main" id="{F04CAC6D-94C9-95B2-CF69-A1410012AA90}"/>
              </a:ext>
            </a:extLst>
          </p:cNvPr>
          <p:cNvSpPr txBox="1"/>
          <p:nvPr/>
        </p:nvSpPr>
        <p:spPr>
          <a:xfrm>
            <a:off x="6248400" y="2685245"/>
            <a:ext cx="5584241" cy="1292581"/>
          </a:xfrm>
          <a:prstGeom prst="rect">
            <a:avLst/>
          </a:prstGeom>
          <a:solidFill>
            <a:srgbClr val="FFC9C9"/>
          </a:solidFill>
          <a:ln>
            <a:solidFill>
              <a:schemeClr val="tx1"/>
            </a:solidFill>
          </a:ln>
        </p:spPr>
        <p:txBody>
          <a:bodyPr wrap="square" anchor="ctr" anchorCtr="0">
            <a:noAutofit/>
          </a:bodyPr>
          <a:lstStyle/>
          <a:p>
            <a:pPr marL="457200" indent="-457200">
              <a:lnSpc>
                <a:spcPct val="150000"/>
              </a:lnSpc>
              <a:spcAft>
                <a:spcPts val="800"/>
              </a:spcAft>
              <a:buFont typeface="+mj-lt"/>
              <a:buAutoNum type="arabicPeriod" startAt="2"/>
            </a:pPr>
            <a:r>
              <a:rPr lang="en-GB" sz="2000" dirty="0">
                <a:latin typeface="Open Sans" panose="020B0606030504020204" pitchFamily="34" charset="0"/>
                <a:ea typeface="Open Sans" panose="020B0606030504020204" pitchFamily="34" charset="0"/>
                <a:cs typeface="Open Sans" panose="020B0606030504020204" pitchFamily="34" charset="0"/>
              </a:rPr>
              <a:t>What do you think you’d </a:t>
            </a:r>
            <a:r>
              <a:rPr lang="en-GB" sz="2000" b="1" dirty="0">
                <a:latin typeface="Open Sans" panose="020B0606030504020204" pitchFamily="34" charset="0"/>
                <a:ea typeface="Open Sans" panose="020B0606030504020204" pitchFamily="34" charset="0"/>
                <a:cs typeface="Open Sans" panose="020B0606030504020204" pitchFamily="34" charset="0"/>
              </a:rPr>
              <a:t>enjoy the least </a:t>
            </a:r>
            <a:r>
              <a:rPr lang="en-GB" sz="2000" dirty="0">
                <a:latin typeface="Open Sans" panose="020B0606030504020204" pitchFamily="34" charset="0"/>
                <a:ea typeface="Open Sans" panose="020B0606030504020204" pitchFamily="34" charset="0"/>
                <a:cs typeface="Open Sans" panose="020B0606030504020204" pitchFamily="34" charset="0"/>
              </a:rPr>
              <a:t>about this career / sector and why?</a:t>
            </a:r>
          </a:p>
        </p:txBody>
      </p:sp>
      <p:sp>
        <p:nvSpPr>
          <p:cNvPr id="7" name="TextBox 6">
            <a:extLst>
              <a:ext uri="{FF2B5EF4-FFF2-40B4-BE49-F238E27FC236}">
                <a16:creationId xmlns:a16="http://schemas.microsoft.com/office/drawing/2014/main" id="{067B1DA1-F64C-7D44-8D15-0A4F42310630}"/>
              </a:ext>
            </a:extLst>
          </p:cNvPr>
          <p:cNvSpPr txBox="1"/>
          <p:nvPr/>
        </p:nvSpPr>
        <p:spPr>
          <a:xfrm>
            <a:off x="313638" y="4211844"/>
            <a:ext cx="5584241" cy="1586237"/>
          </a:xfrm>
          <a:prstGeom prst="rect">
            <a:avLst/>
          </a:prstGeom>
          <a:solidFill>
            <a:srgbClr val="FFF2CC"/>
          </a:solidFill>
          <a:ln>
            <a:solidFill>
              <a:schemeClr val="tx1"/>
            </a:solidFill>
          </a:ln>
        </p:spPr>
        <p:txBody>
          <a:bodyPr wrap="square" anchor="ctr" anchorCtr="0">
            <a:noAutofit/>
          </a:bodyPr>
          <a:lstStyle/>
          <a:p>
            <a:pPr marL="457200" indent="-457200">
              <a:lnSpc>
                <a:spcPct val="150000"/>
              </a:lnSpc>
              <a:spcAft>
                <a:spcPts val="800"/>
              </a:spcAft>
              <a:buFont typeface="+mj-lt"/>
              <a:buAutoNum type="arabicPeriod" startAt="3"/>
            </a:pPr>
            <a:r>
              <a:rPr lang="en-GB" sz="2000" dirty="0">
                <a:latin typeface="Open Sans" panose="020B0606030504020204" pitchFamily="34" charset="0"/>
                <a:ea typeface="Open Sans" panose="020B0606030504020204" pitchFamily="34" charset="0"/>
                <a:cs typeface="Open Sans" panose="020B0606030504020204" pitchFamily="34" charset="0"/>
              </a:rPr>
              <a:t>What do you like or dislike about the </a:t>
            </a:r>
            <a:r>
              <a:rPr lang="en-GB" sz="2000" b="1" dirty="0">
                <a:latin typeface="Open Sans" panose="020B0606030504020204" pitchFamily="34" charset="0"/>
                <a:ea typeface="Open Sans" panose="020B0606030504020204" pitchFamily="34" charset="0"/>
                <a:cs typeface="Open Sans" panose="020B0606030504020204" pitchFamily="34" charset="0"/>
              </a:rPr>
              <a:t>working hours </a:t>
            </a:r>
            <a:r>
              <a:rPr lang="en-GB" sz="2000" dirty="0">
                <a:latin typeface="Open Sans" panose="020B0606030504020204" pitchFamily="34" charset="0"/>
                <a:ea typeface="Open Sans" panose="020B0606030504020204" pitchFamily="34" charset="0"/>
                <a:cs typeface="Open Sans" panose="020B0606030504020204" pitchFamily="34" charset="0"/>
              </a:rPr>
              <a:t>and </a:t>
            </a:r>
            <a:r>
              <a:rPr lang="en-GB" sz="2000" b="1" dirty="0">
                <a:latin typeface="Open Sans" panose="020B0606030504020204" pitchFamily="34" charset="0"/>
                <a:ea typeface="Open Sans" panose="020B0606030504020204" pitchFamily="34" charset="0"/>
                <a:cs typeface="Open Sans" panose="020B0606030504020204" pitchFamily="34" charset="0"/>
              </a:rPr>
              <a:t>environment</a:t>
            </a:r>
            <a:r>
              <a:rPr lang="en-GB" sz="2000" dirty="0">
                <a:latin typeface="Open Sans" panose="020B0606030504020204" pitchFamily="34" charset="0"/>
                <a:ea typeface="Open Sans" panose="020B0606030504020204" pitchFamily="34" charset="0"/>
                <a:cs typeface="Open Sans" panose="020B0606030504020204" pitchFamily="34" charset="0"/>
              </a:rPr>
              <a:t> for this career / sector and why?</a:t>
            </a:r>
          </a:p>
        </p:txBody>
      </p:sp>
      <p:sp>
        <p:nvSpPr>
          <p:cNvPr id="9" name="TextBox 8">
            <a:extLst>
              <a:ext uri="{FF2B5EF4-FFF2-40B4-BE49-F238E27FC236}">
                <a16:creationId xmlns:a16="http://schemas.microsoft.com/office/drawing/2014/main" id="{3B75B9F3-6C41-DD4F-0A3A-C8EBCB96DF0A}"/>
              </a:ext>
            </a:extLst>
          </p:cNvPr>
          <p:cNvSpPr txBox="1"/>
          <p:nvPr/>
        </p:nvSpPr>
        <p:spPr>
          <a:xfrm>
            <a:off x="6248400" y="4211844"/>
            <a:ext cx="5584241" cy="1586237"/>
          </a:xfrm>
          <a:prstGeom prst="rect">
            <a:avLst/>
          </a:prstGeom>
          <a:solidFill>
            <a:srgbClr val="DAE9F6"/>
          </a:solidFill>
          <a:ln>
            <a:solidFill>
              <a:schemeClr val="tx1"/>
            </a:solidFill>
          </a:ln>
        </p:spPr>
        <p:txBody>
          <a:bodyPr wrap="square" anchor="ctr" anchorCtr="0">
            <a:noAutofit/>
          </a:bodyPr>
          <a:lstStyle/>
          <a:p>
            <a:pPr marL="457200" indent="-457200">
              <a:lnSpc>
                <a:spcPct val="150000"/>
              </a:lnSpc>
              <a:spcAft>
                <a:spcPts val="800"/>
              </a:spcAft>
              <a:buFont typeface="+mj-lt"/>
              <a:buAutoNum type="arabicPeriod" startAt="4"/>
            </a:pPr>
            <a:r>
              <a:rPr lang="en-GB" sz="2000" dirty="0">
                <a:latin typeface="Open Sans" panose="020B0606030504020204" pitchFamily="34" charset="0"/>
                <a:ea typeface="Open Sans" panose="020B0606030504020204" pitchFamily="34" charset="0"/>
                <a:cs typeface="Open Sans" panose="020B0606030504020204" pitchFamily="34" charset="0"/>
              </a:rPr>
              <a:t>What are the </a:t>
            </a:r>
            <a:r>
              <a:rPr lang="en-GB" sz="2000" b="1" dirty="0">
                <a:latin typeface="Open Sans" panose="020B0606030504020204" pitchFamily="34" charset="0"/>
                <a:ea typeface="Open Sans" panose="020B0606030504020204" pitchFamily="34" charset="0"/>
                <a:cs typeface="Open Sans" panose="020B0606030504020204" pitchFamily="34" charset="0"/>
              </a:rPr>
              <a:t>entry requirements </a:t>
            </a:r>
            <a:r>
              <a:rPr lang="en-GB" sz="2000" dirty="0">
                <a:latin typeface="Open Sans" panose="020B0606030504020204" pitchFamily="34" charset="0"/>
                <a:ea typeface="Open Sans" panose="020B0606030504020204" pitchFamily="34" charset="0"/>
                <a:cs typeface="Open Sans" panose="020B0606030504020204" pitchFamily="34" charset="0"/>
              </a:rPr>
              <a:t>and annual median</a:t>
            </a:r>
            <a:r>
              <a:rPr lang="en-GB" sz="2000" b="1" dirty="0">
                <a:latin typeface="Open Sans" panose="020B0606030504020204" pitchFamily="34" charset="0"/>
                <a:ea typeface="Open Sans" panose="020B0606030504020204" pitchFamily="34" charset="0"/>
                <a:cs typeface="Open Sans" panose="020B0606030504020204" pitchFamily="34" charset="0"/>
              </a:rPr>
              <a:t> salary </a:t>
            </a:r>
            <a:r>
              <a:rPr lang="en-GB" sz="2000" dirty="0">
                <a:latin typeface="Open Sans" panose="020B0606030504020204" pitchFamily="34" charset="0"/>
                <a:ea typeface="Open Sans" panose="020B0606030504020204" pitchFamily="34" charset="0"/>
                <a:cs typeface="Open Sans" panose="020B0606030504020204" pitchFamily="34" charset="0"/>
              </a:rPr>
              <a:t>for this career / sector?</a:t>
            </a:r>
          </a:p>
        </p:txBody>
      </p:sp>
      <p:pic>
        <p:nvPicPr>
          <p:cNvPr id="14" name="Picture 13">
            <a:extLst>
              <a:ext uri="{FF2B5EF4-FFF2-40B4-BE49-F238E27FC236}">
                <a16:creationId xmlns:a16="http://schemas.microsoft.com/office/drawing/2014/main" id="{21470368-D42B-6349-7CED-C6F958DD26E7}"/>
              </a:ext>
            </a:extLst>
          </p:cNvPr>
          <p:cNvPicPr>
            <a:picLocks noChangeAspect="1"/>
          </p:cNvPicPr>
          <p:nvPr/>
        </p:nvPicPr>
        <p:blipFill>
          <a:blip r:embed="rId3"/>
          <a:stretch>
            <a:fillRect/>
          </a:stretch>
        </p:blipFill>
        <p:spPr>
          <a:xfrm>
            <a:off x="9809339" y="519477"/>
            <a:ext cx="2023302" cy="1911104"/>
          </a:xfrm>
          <a:prstGeom prst="rect">
            <a:avLst/>
          </a:prstGeom>
          <a:ln>
            <a:noFill/>
          </a:ln>
          <a:effectLst>
            <a:outerShdw blurRad="292100" dist="139700" dir="2700000" algn="tl" rotWithShape="0">
              <a:srgbClr val="333333">
                <a:alpha val="65000"/>
              </a:srgbClr>
            </a:outerShdw>
          </a:effectLst>
        </p:spPr>
      </p:pic>
      <p:pic>
        <p:nvPicPr>
          <p:cNvPr id="15" name="Graphic 14" descr="Cursor with solid fill">
            <a:extLst>
              <a:ext uri="{FF2B5EF4-FFF2-40B4-BE49-F238E27FC236}">
                <a16:creationId xmlns:a16="http://schemas.microsoft.com/office/drawing/2014/main" id="{356C9377-39FB-92F6-285C-2146CF0555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0501420" y="2234437"/>
            <a:ext cx="360663" cy="360663"/>
          </a:xfrm>
          <a:prstGeom prst="rect">
            <a:avLst/>
          </a:prstGeom>
        </p:spPr>
      </p:pic>
      <p:pic>
        <p:nvPicPr>
          <p:cNvPr id="17" name="Graphic 16" descr="Clock with solid fill">
            <a:extLst>
              <a:ext uri="{FF2B5EF4-FFF2-40B4-BE49-F238E27FC236}">
                <a16:creationId xmlns:a16="http://schemas.microsoft.com/office/drawing/2014/main" id="{CD52F377-FCA9-D725-E372-99D97B5729B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9693" y="5239896"/>
            <a:ext cx="558185" cy="558185"/>
          </a:xfrm>
          <a:prstGeom prst="rect">
            <a:avLst/>
          </a:prstGeom>
        </p:spPr>
      </p:pic>
      <p:pic>
        <p:nvPicPr>
          <p:cNvPr id="20" name="Graphic 19" descr="Money with solid fill">
            <a:extLst>
              <a:ext uri="{FF2B5EF4-FFF2-40B4-BE49-F238E27FC236}">
                <a16:creationId xmlns:a16="http://schemas.microsoft.com/office/drawing/2014/main" id="{28A362D8-8AC8-E688-BB8F-9BE6BACAF3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23041" y="5263342"/>
            <a:ext cx="558185" cy="558185"/>
          </a:xfrm>
          <a:prstGeom prst="rect">
            <a:avLst/>
          </a:prstGeom>
        </p:spPr>
      </p:pic>
      <p:pic>
        <p:nvPicPr>
          <p:cNvPr id="22" name="Graphic 21" descr="Thumbs up sign with solid fill">
            <a:extLst>
              <a:ext uri="{FF2B5EF4-FFF2-40B4-BE49-F238E27FC236}">
                <a16:creationId xmlns:a16="http://schemas.microsoft.com/office/drawing/2014/main" id="{E9CEB9E9-FE9F-EE0A-1D0A-A0C7B30AE2F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39694" y="3419455"/>
            <a:ext cx="558185" cy="558185"/>
          </a:xfrm>
          <a:prstGeom prst="rect">
            <a:avLst/>
          </a:prstGeom>
        </p:spPr>
      </p:pic>
      <p:pic>
        <p:nvPicPr>
          <p:cNvPr id="24" name="Graphic 23" descr="Thumbs Down with solid fill">
            <a:extLst>
              <a:ext uri="{FF2B5EF4-FFF2-40B4-BE49-F238E27FC236}">
                <a16:creationId xmlns:a16="http://schemas.microsoft.com/office/drawing/2014/main" id="{64F7EE83-21A0-4329-30DD-F856A4B1893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46487" y="3440723"/>
            <a:ext cx="558185" cy="558185"/>
          </a:xfrm>
          <a:prstGeom prst="rect">
            <a:avLst/>
          </a:prstGeom>
        </p:spPr>
      </p:pic>
    </p:spTree>
    <p:extLst>
      <p:ext uri="{BB962C8B-B14F-4D97-AF65-F5344CB8AC3E}">
        <p14:creationId xmlns:p14="http://schemas.microsoft.com/office/powerpoint/2010/main" val="20661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7B1DA1-F64C-7D44-8D15-0A4F42310630}"/>
              </a:ext>
            </a:extLst>
          </p:cNvPr>
          <p:cNvSpPr txBox="1"/>
          <p:nvPr/>
        </p:nvSpPr>
        <p:spPr>
          <a:xfrm>
            <a:off x="360023" y="4150438"/>
            <a:ext cx="11477542" cy="1701896"/>
          </a:xfrm>
          <a:prstGeom prst="rect">
            <a:avLst/>
          </a:prstGeom>
          <a:solidFill>
            <a:schemeClr val="accent2">
              <a:lumMod val="20000"/>
              <a:lumOff val="80000"/>
            </a:schemeClr>
          </a:solidFill>
          <a:ln>
            <a:solidFill>
              <a:schemeClr val="tx1"/>
            </a:solidFill>
          </a:ln>
        </p:spPr>
        <p:txBody>
          <a:bodyPr wrap="square" tIns="0" anchor="t" anchorCtr="0">
            <a:noAutofit/>
          </a:bodyPr>
          <a:lstStyle/>
          <a:p>
            <a:r>
              <a:rPr lang="en-GB" sz="2200" i="1" dirty="0">
                <a:latin typeface="Open Sans" panose="020B0606030504020204" pitchFamily="34" charset="0"/>
                <a:ea typeface="Open Sans" panose="020B0606030504020204" pitchFamily="34" charset="0"/>
                <a:cs typeface="Open Sans" panose="020B0606030504020204" pitchFamily="34" charset="0"/>
              </a:rPr>
              <a:t> </a:t>
            </a:r>
          </a:p>
          <a:p>
            <a:r>
              <a:rPr lang="en-GB" sz="2200" i="1" dirty="0">
                <a:latin typeface="Open Sans" panose="020B0606030504020204" pitchFamily="34" charset="0"/>
                <a:ea typeface="Open Sans" panose="020B0606030504020204" pitchFamily="34" charset="0"/>
                <a:cs typeface="Open Sans" panose="020B0606030504020204" pitchFamily="34" charset="0"/>
              </a:rPr>
              <a:t>I rated this career as _____ out of 10 because…</a:t>
            </a:r>
          </a:p>
          <a:p>
            <a:pPr>
              <a:lnSpc>
                <a:spcPct val="150000"/>
              </a:lnSpc>
              <a:spcBef>
                <a:spcPts val="1200"/>
              </a:spcBef>
            </a:pPr>
            <a:r>
              <a:rPr lang="en-GB" sz="2200" i="1" dirty="0">
                <a:latin typeface="Open Sans" panose="020B0606030504020204" pitchFamily="34" charset="0"/>
                <a:ea typeface="Open Sans" panose="020B0606030504020204" pitchFamily="34" charset="0"/>
                <a:cs typeface="Open Sans" panose="020B0606030504020204" pitchFamily="34" charset="0"/>
              </a:rPr>
              <a:t>   </a:t>
            </a:r>
          </a:p>
        </p:txBody>
      </p:sp>
      <p:sp>
        <p:nvSpPr>
          <p:cNvPr id="54" name="TextBox 53">
            <a:extLst>
              <a:ext uri="{FF2B5EF4-FFF2-40B4-BE49-F238E27FC236}">
                <a16:creationId xmlns:a16="http://schemas.microsoft.com/office/drawing/2014/main" id="{A51D9392-8FD7-7F6D-057F-862405922A2D}"/>
              </a:ext>
            </a:extLst>
          </p:cNvPr>
          <p:cNvSpPr txBox="1"/>
          <p:nvPr/>
        </p:nvSpPr>
        <p:spPr>
          <a:xfrm>
            <a:off x="354435" y="4329626"/>
            <a:ext cx="11477542" cy="1480405"/>
          </a:xfrm>
          <a:prstGeom prst="rect">
            <a:avLst/>
          </a:prstGeom>
          <a:noFill/>
        </p:spPr>
        <p:txBody>
          <a:bodyPr wrap="square" rtlCol="0">
            <a:spAutoFit/>
          </a:bodyPr>
          <a:lstStyle/>
          <a:p>
            <a:pPr>
              <a:lnSpc>
                <a:spcPct val="140000"/>
              </a:lnSpc>
            </a:pPr>
            <a:r>
              <a:rPr lang="en-GB" sz="2200" dirty="0">
                <a:solidFill>
                  <a:srgbClr val="002060"/>
                </a:solidFill>
                <a:latin typeface="MV Boli" panose="02000500030200090000" pitchFamily="2" charset="0"/>
                <a:cs typeface="MV Boli" panose="02000500030200090000" pitchFamily="2" charset="0"/>
              </a:rPr>
              <a:t>		       5                    although it sounds fun to travel around the world, the working hours are irregular and I’d have to spend long periods of time away from my friends and family</a:t>
            </a:r>
            <a:r>
              <a:rPr lang="en-GB"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r>
              <a:rPr lang="en-GB" sz="2200" dirty="0">
                <a:solidFill>
                  <a:srgbClr val="002060"/>
                </a:solidFill>
                <a:latin typeface="MV Boli" panose="02000500030200090000" pitchFamily="2" charset="0"/>
                <a:cs typeface="MV Boli" panose="02000500030200090000" pitchFamily="2" charset="0"/>
              </a:rPr>
              <a:t> </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0417008"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Exploring a career or sector profile</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B9A364C4-2227-5190-D5C2-BCDAEAEFBB29}"/>
              </a:ext>
            </a:extLst>
          </p:cNvPr>
          <p:cNvSpPr txBox="1"/>
          <p:nvPr/>
        </p:nvSpPr>
        <p:spPr>
          <a:xfrm>
            <a:off x="232499" y="1005666"/>
            <a:ext cx="11778847" cy="1156470"/>
          </a:xfrm>
          <a:prstGeom prst="rect">
            <a:avLst/>
          </a:prstGeom>
          <a:noFill/>
        </p:spPr>
        <p:txBody>
          <a:bodyPr wrap="square" rtlCol="0">
            <a:spAutoFit/>
          </a:bodyPr>
          <a:lstStyle/>
          <a:p>
            <a:pPr>
              <a:lnSpc>
                <a:spcPct val="150000"/>
              </a:lnSpc>
              <a:spcAft>
                <a:spcPts val="800"/>
              </a:spcAft>
            </a:pPr>
            <a:r>
              <a:rPr lang="en-GB" sz="2200" dirty="0">
                <a:latin typeface="Open Sans" panose="020B0606030504020204" pitchFamily="34" charset="0"/>
                <a:ea typeface="Open Sans" panose="020B0606030504020204" pitchFamily="34" charset="0"/>
                <a:cs typeface="Open Sans" panose="020B0606030504020204" pitchFamily="34" charset="0"/>
              </a:rPr>
              <a:t>Based on your research, rate the career / sector out of 10 and explain your decision.</a:t>
            </a:r>
          </a:p>
          <a:p>
            <a:pPr marL="342900" indent="-342900">
              <a:lnSpc>
                <a:spcPct val="150000"/>
              </a:lnSpc>
              <a:spcAft>
                <a:spcPts val="800"/>
              </a:spcAft>
              <a:buFont typeface="Arial" panose="020B0604020202020204" pitchFamily="34" charset="0"/>
              <a:buChar char="•"/>
            </a:pP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65226101-5436-08B0-E0A8-2778FE44FF0B}"/>
              </a:ext>
            </a:extLst>
          </p:cNvPr>
          <p:cNvSpPr txBox="1"/>
          <p:nvPr/>
        </p:nvSpPr>
        <p:spPr>
          <a:xfrm>
            <a:off x="360023" y="3220054"/>
            <a:ext cx="3327740" cy="665585"/>
          </a:xfrm>
          <a:prstGeom prst="rect">
            <a:avLst/>
          </a:prstGeom>
          <a:solidFill>
            <a:srgbClr val="FFC9C9"/>
          </a:solidFill>
          <a:ln>
            <a:solidFill>
              <a:schemeClr val="tx1"/>
            </a:solidFill>
          </a:ln>
        </p:spPr>
        <p:txBody>
          <a:bodyPr wrap="square" anchor="ctr" anchorCtr="0">
            <a:noAutofit/>
          </a:bodyPr>
          <a:lstStyle/>
          <a:p>
            <a:pPr algn="ctr">
              <a:lnSpc>
                <a:spcPct val="150000"/>
              </a:lnSpc>
              <a:spcAft>
                <a:spcPts val="800"/>
              </a:spcAft>
            </a:pPr>
            <a:r>
              <a:rPr lang="en-GB" sz="2200" dirty="0">
                <a:latin typeface="Open Sans" panose="020B0606030504020204" pitchFamily="34" charset="0"/>
                <a:ea typeface="Open Sans" panose="020B0606030504020204" pitchFamily="34" charset="0"/>
                <a:cs typeface="Open Sans" panose="020B0606030504020204" pitchFamily="34" charset="0"/>
              </a:rPr>
              <a:t>I think I’d hate it!</a:t>
            </a:r>
          </a:p>
        </p:txBody>
      </p:sp>
      <p:sp>
        <p:nvSpPr>
          <p:cNvPr id="37" name="TextBox 36">
            <a:extLst>
              <a:ext uri="{FF2B5EF4-FFF2-40B4-BE49-F238E27FC236}">
                <a16:creationId xmlns:a16="http://schemas.microsoft.com/office/drawing/2014/main" id="{05D32C0F-96B6-34FA-FCB4-854AF09882E1}"/>
              </a:ext>
            </a:extLst>
          </p:cNvPr>
          <p:cNvSpPr txBox="1"/>
          <p:nvPr/>
        </p:nvSpPr>
        <p:spPr>
          <a:xfrm>
            <a:off x="8504239" y="3220054"/>
            <a:ext cx="3327740" cy="665585"/>
          </a:xfrm>
          <a:prstGeom prst="rect">
            <a:avLst/>
          </a:prstGeom>
          <a:solidFill>
            <a:srgbClr val="CDF3E6"/>
          </a:solidFill>
          <a:ln>
            <a:solidFill>
              <a:schemeClr val="tx1"/>
            </a:solidFill>
          </a:ln>
        </p:spPr>
        <p:txBody>
          <a:bodyPr wrap="square" anchor="ctr" anchorCtr="0">
            <a:noAutofit/>
          </a:bodyPr>
          <a:lstStyle/>
          <a:p>
            <a:pPr algn="ctr">
              <a:lnSpc>
                <a:spcPct val="150000"/>
              </a:lnSpc>
              <a:spcAft>
                <a:spcPts val="800"/>
              </a:spcAft>
            </a:pPr>
            <a:r>
              <a:rPr lang="en-GB" sz="2200" dirty="0">
                <a:latin typeface="Open Sans" panose="020B0606030504020204" pitchFamily="34" charset="0"/>
                <a:ea typeface="Open Sans" panose="020B0606030504020204" pitchFamily="34" charset="0"/>
                <a:cs typeface="Open Sans" panose="020B0606030504020204" pitchFamily="34" charset="0"/>
              </a:rPr>
              <a:t>I think I’d love it!</a:t>
            </a:r>
          </a:p>
        </p:txBody>
      </p:sp>
      <p:pic>
        <p:nvPicPr>
          <p:cNvPr id="50" name="Graphic 49" descr="Line arrow: Counter-clockwise curve with solid fill">
            <a:extLst>
              <a:ext uri="{FF2B5EF4-FFF2-40B4-BE49-F238E27FC236}">
                <a16:creationId xmlns:a16="http://schemas.microsoft.com/office/drawing/2014/main" id="{EBC33CB4-6080-CBBE-DD6D-82FD71BEFA0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293006">
            <a:off x="665379" y="2454513"/>
            <a:ext cx="914400" cy="914400"/>
          </a:xfrm>
          <a:prstGeom prst="rect">
            <a:avLst/>
          </a:prstGeom>
        </p:spPr>
      </p:pic>
      <p:pic>
        <p:nvPicPr>
          <p:cNvPr id="53" name="Graphic 52" descr="Line arrow: Counter-clockwise curve with solid fill">
            <a:extLst>
              <a:ext uri="{FF2B5EF4-FFF2-40B4-BE49-F238E27FC236}">
                <a16:creationId xmlns:a16="http://schemas.microsoft.com/office/drawing/2014/main" id="{CA68D40C-2BDA-F5CC-AEF1-50A19B0A500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306994" flipH="1">
            <a:off x="10617809" y="2418342"/>
            <a:ext cx="914400" cy="914400"/>
          </a:xfrm>
          <a:prstGeom prst="rect">
            <a:avLst/>
          </a:prstGeom>
        </p:spPr>
      </p:pic>
      <p:grpSp>
        <p:nvGrpSpPr>
          <p:cNvPr id="48" name="Group 47">
            <a:extLst>
              <a:ext uri="{FF2B5EF4-FFF2-40B4-BE49-F238E27FC236}">
                <a16:creationId xmlns:a16="http://schemas.microsoft.com/office/drawing/2014/main" id="{313842BD-B73D-1E23-DDE2-F92E893E2B80}"/>
              </a:ext>
            </a:extLst>
          </p:cNvPr>
          <p:cNvGrpSpPr/>
          <p:nvPr/>
        </p:nvGrpSpPr>
        <p:grpSpPr>
          <a:xfrm>
            <a:off x="1109493" y="1904306"/>
            <a:ext cx="9973013" cy="922702"/>
            <a:chOff x="1102777" y="2189003"/>
            <a:chExt cx="9973013" cy="922702"/>
          </a:xfrm>
        </p:grpSpPr>
        <p:sp>
          <p:nvSpPr>
            <p:cNvPr id="38" name="Rectangle 37">
              <a:extLst>
                <a:ext uri="{FF2B5EF4-FFF2-40B4-BE49-F238E27FC236}">
                  <a16:creationId xmlns:a16="http://schemas.microsoft.com/office/drawing/2014/main" id="{01196699-E99B-1D6F-A05C-4F7D9BD32CE9}"/>
                </a:ext>
              </a:extLst>
            </p:cNvPr>
            <p:cNvSpPr/>
            <p:nvPr/>
          </p:nvSpPr>
          <p:spPr>
            <a:xfrm>
              <a:off x="1348154" y="2379786"/>
              <a:ext cx="363415" cy="55098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40D44FA-A560-D0D5-7A91-BE1A3B62A791}"/>
                </a:ext>
              </a:extLst>
            </p:cNvPr>
            <p:cNvSpPr/>
            <p:nvPr/>
          </p:nvSpPr>
          <p:spPr>
            <a:xfrm>
              <a:off x="2386274" y="2379786"/>
              <a:ext cx="363415" cy="55098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DE2A530-0802-03CB-3468-2367611F94B8}"/>
                </a:ext>
              </a:extLst>
            </p:cNvPr>
            <p:cNvSpPr/>
            <p:nvPr/>
          </p:nvSpPr>
          <p:spPr>
            <a:xfrm>
              <a:off x="3390673" y="2370711"/>
              <a:ext cx="363415" cy="55098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D619C46-FE9E-5472-9033-24C98B55B195}"/>
                </a:ext>
              </a:extLst>
            </p:cNvPr>
            <p:cNvSpPr/>
            <p:nvPr/>
          </p:nvSpPr>
          <p:spPr>
            <a:xfrm>
              <a:off x="4397619" y="2370711"/>
              <a:ext cx="363415" cy="55098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9E8F680-B5B4-A1E8-E2E2-9C56A47213BF}"/>
                </a:ext>
              </a:extLst>
            </p:cNvPr>
            <p:cNvSpPr/>
            <p:nvPr/>
          </p:nvSpPr>
          <p:spPr>
            <a:xfrm>
              <a:off x="5388057" y="2370711"/>
              <a:ext cx="363415" cy="55098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FFD4FE23-2571-EA6A-7254-435C325C5A9D}"/>
                </a:ext>
              </a:extLst>
            </p:cNvPr>
            <p:cNvSpPr/>
            <p:nvPr/>
          </p:nvSpPr>
          <p:spPr>
            <a:xfrm>
              <a:off x="6445203" y="2379786"/>
              <a:ext cx="363415" cy="55098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5C4C130-5AA6-01F5-4049-08C3693A336D}"/>
                </a:ext>
              </a:extLst>
            </p:cNvPr>
            <p:cNvSpPr/>
            <p:nvPr/>
          </p:nvSpPr>
          <p:spPr>
            <a:xfrm>
              <a:off x="7468355" y="2379786"/>
              <a:ext cx="363415" cy="55098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2D785F46-D0B5-F3D3-F673-1A6984BE9FF4}"/>
                </a:ext>
              </a:extLst>
            </p:cNvPr>
            <p:cNvSpPr/>
            <p:nvPr/>
          </p:nvSpPr>
          <p:spPr>
            <a:xfrm>
              <a:off x="8427182" y="2379786"/>
              <a:ext cx="363415" cy="55098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68327C60-6081-C94A-508F-FF846C7D6D5C}"/>
                </a:ext>
              </a:extLst>
            </p:cNvPr>
            <p:cNvSpPr/>
            <p:nvPr/>
          </p:nvSpPr>
          <p:spPr>
            <a:xfrm>
              <a:off x="9459393" y="2396806"/>
              <a:ext cx="363415" cy="55098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B224BA6-F1BF-CE44-026D-3098BAA1277B}"/>
                </a:ext>
              </a:extLst>
            </p:cNvPr>
            <p:cNvSpPr/>
            <p:nvPr/>
          </p:nvSpPr>
          <p:spPr>
            <a:xfrm>
              <a:off x="10373793" y="2379786"/>
              <a:ext cx="470053" cy="4479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Badge 9 with solid fill">
              <a:extLst>
                <a:ext uri="{FF2B5EF4-FFF2-40B4-BE49-F238E27FC236}">
                  <a16:creationId xmlns:a16="http://schemas.microsoft.com/office/drawing/2014/main" id="{A55FF678-183A-6EA1-77D4-67E010450B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7487" y="2197305"/>
              <a:ext cx="914400" cy="914400"/>
            </a:xfrm>
            <a:prstGeom prst="rect">
              <a:avLst/>
            </a:prstGeom>
          </p:spPr>
        </p:pic>
        <p:pic>
          <p:nvPicPr>
            <p:cNvPr id="12" name="Graphic 11" descr="Badge 4 with solid fill">
              <a:extLst>
                <a:ext uri="{FF2B5EF4-FFF2-40B4-BE49-F238E27FC236}">
                  <a16:creationId xmlns:a16="http://schemas.microsoft.com/office/drawing/2014/main" id="{E7B1EBDF-7CA7-2D91-ECE3-76D0143B6E4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6792" y="2194889"/>
              <a:ext cx="914400" cy="914400"/>
            </a:xfrm>
            <a:prstGeom prst="rect">
              <a:avLst/>
            </a:prstGeom>
          </p:spPr>
        </p:pic>
        <p:pic>
          <p:nvPicPr>
            <p:cNvPr id="16" name="Graphic 15" descr="Badge 10 with solid fill">
              <a:extLst>
                <a:ext uri="{FF2B5EF4-FFF2-40B4-BE49-F238E27FC236}">
                  <a16:creationId xmlns:a16="http://schemas.microsoft.com/office/drawing/2014/main" id="{2F391D5F-6061-1B03-5B60-C8B9CA0ACB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1390" y="2193220"/>
              <a:ext cx="914400" cy="914400"/>
            </a:xfrm>
            <a:prstGeom prst="rect">
              <a:avLst/>
            </a:prstGeom>
          </p:spPr>
        </p:pic>
        <p:pic>
          <p:nvPicPr>
            <p:cNvPr id="19" name="Graphic 18" descr="Badge 8 with solid fill">
              <a:extLst>
                <a:ext uri="{FF2B5EF4-FFF2-40B4-BE49-F238E27FC236}">
                  <a16:creationId xmlns:a16="http://schemas.microsoft.com/office/drawing/2014/main" id="{4C86173E-CA50-2E17-819C-FA249BB92C8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52592" y="2194746"/>
              <a:ext cx="914400" cy="914400"/>
            </a:xfrm>
            <a:prstGeom prst="rect">
              <a:avLst/>
            </a:prstGeom>
          </p:spPr>
        </p:pic>
        <p:pic>
          <p:nvPicPr>
            <p:cNvPr id="26" name="Graphic 25" descr="Badge with solid fill">
              <a:extLst>
                <a:ext uri="{FF2B5EF4-FFF2-40B4-BE49-F238E27FC236}">
                  <a16:creationId xmlns:a16="http://schemas.microsoft.com/office/drawing/2014/main" id="{FCC457A8-2E54-6F7C-7CDA-DD403EB6847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0782" y="2194889"/>
              <a:ext cx="914400" cy="914400"/>
            </a:xfrm>
            <a:prstGeom prst="rect">
              <a:avLst/>
            </a:prstGeom>
          </p:spPr>
        </p:pic>
        <p:pic>
          <p:nvPicPr>
            <p:cNvPr id="28" name="Graphic 27" descr="Badge 3 with solid fill">
              <a:extLst>
                <a:ext uri="{FF2B5EF4-FFF2-40B4-BE49-F238E27FC236}">
                  <a16:creationId xmlns:a16="http://schemas.microsoft.com/office/drawing/2014/main" id="{3FD81A95-EF0A-EABB-26AE-70E0DB5C5DC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18787" y="2189003"/>
              <a:ext cx="914400" cy="914400"/>
            </a:xfrm>
            <a:prstGeom prst="rect">
              <a:avLst/>
            </a:prstGeom>
          </p:spPr>
        </p:pic>
        <p:pic>
          <p:nvPicPr>
            <p:cNvPr id="23" name="Graphic 22" descr="Badge 6 with solid fill">
              <a:extLst>
                <a:ext uri="{FF2B5EF4-FFF2-40B4-BE49-F238E27FC236}">
                  <a16:creationId xmlns:a16="http://schemas.microsoft.com/office/drawing/2014/main" id="{6D6610AD-AE11-CC8F-5B41-3AE8082CCF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046" y="2194889"/>
              <a:ext cx="914400" cy="914400"/>
            </a:xfrm>
            <a:prstGeom prst="rect">
              <a:avLst/>
            </a:prstGeom>
          </p:spPr>
        </p:pic>
        <p:pic>
          <p:nvPicPr>
            <p:cNvPr id="30" name="Graphic 29" descr="Badge 5 with solid fill">
              <a:extLst>
                <a:ext uri="{FF2B5EF4-FFF2-40B4-BE49-F238E27FC236}">
                  <a16:creationId xmlns:a16="http://schemas.microsoft.com/office/drawing/2014/main" id="{3B283C61-B354-9911-D582-95C44CDEEF0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34797" y="2194889"/>
              <a:ext cx="914400" cy="914400"/>
            </a:xfrm>
            <a:prstGeom prst="rect">
              <a:avLst/>
            </a:prstGeom>
          </p:spPr>
        </p:pic>
        <p:pic>
          <p:nvPicPr>
            <p:cNvPr id="32" name="Graphic 31" descr="Badge 1 with solid fill">
              <a:extLst>
                <a:ext uri="{FF2B5EF4-FFF2-40B4-BE49-F238E27FC236}">
                  <a16:creationId xmlns:a16="http://schemas.microsoft.com/office/drawing/2014/main" id="{CEFAC688-2925-DC19-CD4D-9B5A531E07F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2777" y="2194746"/>
              <a:ext cx="914400" cy="914400"/>
            </a:xfrm>
            <a:prstGeom prst="rect">
              <a:avLst/>
            </a:prstGeom>
          </p:spPr>
        </p:pic>
        <p:pic>
          <p:nvPicPr>
            <p:cNvPr id="34" name="Graphic 33" descr="Badge 7 with solid fill">
              <a:extLst>
                <a:ext uri="{FF2B5EF4-FFF2-40B4-BE49-F238E27FC236}">
                  <a16:creationId xmlns:a16="http://schemas.microsoft.com/office/drawing/2014/main" id="{745C9E99-BCE1-12E3-7CF2-FBE292AD083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47697" y="2197305"/>
              <a:ext cx="914400" cy="914400"/>
            </a:xfrm>
            <a:prstGeom prst="rect">
              <a:avLst/>
            </a:prstGeom>
          </p:spPr>
        </p:pic>
      </p:grpSp>
      <p:pic>
        <p:nvPicPr>
          <p:cNvPr id="2" name="Graphic 1" descr="Thumbs up sign with solid fill">
            <a:extLst>
              <a:ext uri="{FF2B5EF4-FFF2-40B4-BE49-F238E27FC236}">
                <a16:creationId xmlns:a16="http://schemas.microsoft.com/office/drawing/2014/main" id="{8342B9D9-F33A-2D65-33B9-C179DE38259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73792" y="3483078"/>
            <a:ext cx="558185" cy="558185"/>
          </a:xfrm>
          <a:prstGeom prst="rect">
            <a:avLst/>
          </a:prstGeom>
        </p:spPr>
      </p:pic>
      <p:pic>
        <p:nvPicPr>
          <p:cNvPr id="3" name="Graphic 2" descr="Thumbs Down with solid fill">
            <a:extLst>
              <a:ext uri="{FF2B5EF4-FFF2-40B4-BE49-F238E27FC236}">
                <a16:creationId xmlns:a16="http://schemas.microsoft.com/office/drawing/2014/main" id="{9201F4FF-7857-EEE3-7A53-F7763FA379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56520" y="3520876"/>
            <a:ext cx="558185" cy="558185"/>
          </a:xfrm>
          <a:prstGeom prst="rect">
            <a:avLst/>
          </a:prstGeom>
        </p:spPr>
      </p:pic>
    </p:spTree>
    <p:extLst>
      <p:ext uri="{BB962C8B-B14F-4D97-AF65-F5344CB8AC3E}">
        <p14:creationId xmlns:p14="http://schemas.microsoft.com/office/powerpoint/2010/main" val="238973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338C94-1CC8-4B8D-8023-B2C0506E7C3E}"/>
              </a:ext>
            </a:extLst>
          </p:cNvPr>
          <p:cNvSpPr txBox="1"/>
          <p:nvPr/>
        </p:nvSpPr>
        <p:spPr>
          <a:xfrm>
            <a:off x="317958" y="1035051"/>
            <a:ext cx="10934242" cy="4285532"/>
          </a:xfrm>
          <a:prstGeom prst="rect">
            <a:avLst/>
          </a:prstGeom>
          <a:noFill/>
        </p:spPr>
        <p:txBody>
          <a:bodyPr wrap="square" rtlCol="0">
            <a:spAutoFit/>
          </a:bodyPr>
          <a:lstStyle/>
          <a:p>
            <a:pPr marR="0" lvl="0" algn="l" defTabSz="914400" rtl="0" eaLnBrk="1" fontAlgn="auto" latinLnBrk="0" hangingPunct="1">
              <a:lnSpc>
                <a:spcPct val="150000"/>
              </a:lnSpc>
              <a:spcAft>
                <a:spcPts val="1200"/>
              </a:spcAft>
              <a:buClrTx/>
              <a:buSzTx/>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After this lesson, you may wish to explore</a:t>
            </a:r>
            <a:r>
              <a:rPr kumimoji="0" lang="en-GB" sz="2200" b="0" i="0" u="none" strike="noStrike" kern="1200" cap="none" spc="0" normalizeH="0" noProof="0" dirty="0">
                <a:ln>
                  <a:noFill/>
                </a:ln>
                <a:solidFill>
                  <a:prstClr val="black"/>
                </a:solidFill>
                <a:effectLst/>
                <a:uLnTx/>
                <a:uFillTx/>
                <a:latin typeface="Open Sans" panose="020B0606030504020204"/>
                <a:ea typeface="+mn-ea"/>
                <a:cs typeface="+mn-cs"/>
              </a:rPr>
              <a:t> the following Unifrog tools:</a:t>
            </a:r>
          </a:p>
          <a:p>
            <a:pPr marR="0" lvl="0" algn="l" defTabSz="914400" rtl="0" eaLnBrk="1" fontAlgn="auto" latinLnBrk="0" hangingPunct="1">
              <a:lnSpc>
                <a:spcPct val="150000"/>
              </a:lnSpc>
              <a:spcAft>
                <a:spcPts val="1200"/>
              </a:spcAft>
              <a:buClrTx/>
              <a:buSzTx/>
              <a:tabLst/>
              <a:defRPr/>
            </a:pPr>
            <a:endParaRPr kumimoji="0" lang="en-GB" sz="1200" b="0" i="0" u="none" strike="noStrike" kern="1200" cap="none" spc="0" normalizeH="0" noProof="0" dirty="0">
              <a:ln>
                <a:noFill/>
              </a:ln>
              <a:solidFill>
                <a:prstClr val="black"/>
              </a:solidFill>
              <a:effectLst/>
              <a:uLnTx/>
              <a:uFillTx/>
              <a:latin typeface="Open Sans" panose="020B0606030504020204"/>
              <a:ea typeface="+mn-ea"/>
              <a:cs typeface="+mn-cs"/>
            </a:endParaRPr>
          </a:p>
          <a:p>
            <a:pPr marL="342900" lvl="0" indent="-342900">
              <a:lnSpc>
                <a:spcPct val="150000"/>
              </a:lnSpc>
              <a:spcAft>
                <a:spcPts val="1200"/>
              </a:spcAft>
              <a:buFont typeface="Arial" panose="020B0604020202020204" pitchFamily="34" charset="0"/>
              <a:buChar char="•"/>
              <a:defRPr/>
            </a:pPr>
            <a:r>
              <a:rPr lang="en-GB" sz="2200" b="1" dirty="0">
                <a:solidFill>
                  <a:prstClr val="black"/>
                </a:solidFill>
                <a:latin typeface="Open Sans" panose="020B0606030504020204"/>
              </a:rPr>
              <a:t>Know-how library</a:t>
            </a:r>
            <a:endParaRPr lang="en-GB" sz="2200" dirty="0">
              <a:solidFill>
                <a:prstClr val="black"/>
              </a:solidFill>
              <a:latin typeface="Open Sans" panose="020B0606030504020204"/>
            </a:endParaRPr>
          </a:p>
          <a:p>
            <a:pPr marL="342900" lvl="0" indent="-342900">
              <a:lnSpc>
                <a:spcPct val="150000"/>
              </a:lnSpc>
              <a:spcAft>
                <a:spcPts val="1200"/>
              </a:spcAft>
              <a:buFont typeface="Arial" panose="020B0604020202020204" pitchFamily="34" charset="0"/>
              <a:buChar char="•"/>
              <a:defRPr/>
            </a:pPr>
            <a:endParaRPr lang="en-GB" sz="2200" dirty="0">
              <a:solidFill>
                <a:prstClr val="black"/>
              </a:solidFill>
              <a:latin typeface="Open Sans" panose="020B0606030504020204"/>
            </a:endParaRPr>
          </a:p>
          <a:p>
            <a:pPr marL="342900" lvl="0" indent="-342900">
              <a:lnSpc>
                <a:spcPct val="150000"/>
              </a:lnSpc>
              <a:spcAft>
                <a:spcPts val="1200"/>
              </a:spcAft>
              <a:buFont typeface="Arial" panose="020B0604020202020204" pitchFamily="34" charset="0"/>
              <a:buChar char="•"/>
              <a:defRPr/>
            </a:pPr>
            <a:endParaRPr lang="en-GB" sz="2200" dirty="0">
              <a:solidFill>
                <a:prstClr val="black"/>
              </a:solidFill>
              <a:latin typeface="Open Sans" panose="020B0606030504020204"/>
            </a:endParaRPr>
          </a:p>
          <a:p>
            <a:pPr marL="342900" lvl="0" indent="-342900">
              <a:lnSpc>
                <a:spcPct val="150000"/>
              </a:lnSpc>
              <a:spcAft>
                <a:spcPts val="1200"/>
              </a:spcAft>
              <a:buFont typeface="Arial" panose="020B0604020202020204" pitchFamily="34" charset="0"/>
              <a:buChar char="•"/>
              <a:defRPr/>
            </a:pPr>
            <a:r>
              <a:rPr lang="en-GB" sz="2200" b="1" dirty="0">
                <a:solidFill>
                  <a:prstClr val="black"/>
                </a:solidFill>
                <a:latin typeface="Open Sans" panose="020B0606030504020204"/>
              </a:rPr>
              <a:t>Careers library</a:t>
            </a:r>
          </a:p>
          <a:p>
            <a:pPr marL="342900" lvl="0" indent="-342900">
              <a:lnSpc>
                <a:spcPct val="150000"/>
              </a:lnSpc>
              <a:spcAft>
                <a:spcPts val="1200"/>
              </a:spcAft>
              <a:buFont typeface="Arial" panose="020B0604020202020204" pitchFamily="34" charset="0"/>
              <a:buChar char="•"/>
              <a:defRPr/>
            </a:pPr>
            <a:endParaRPr lang="en-GB" sz="2200" dirty="0">
              <a:solidFill>
                <a:prstClr val="black"/>
              </a:solidFill>
              <a:latin typeface="Open Sans" panose="020B0606030504020204"/>
            </a:endParaRPr>
          </a:p>
        </p:txBody>
      </p:sp>
      <p:sp>
        <p:nvSpPr>
          <p:cNvPr id="7" name="Title 1">
            <a:extLst>
              <a:ext uri="{FF2B5EF4-FFF2-40B4-BE49-F238E27FC236}">
                <a16:creationId xmlns:a16="http://schemas.microsoft.com/office/drawing/2014/main" id="{B8E25A91-92D7-F692-5E4F-78277A034A25}"/>
              </a:ext>
            </a:extLst>
          </p:cNvPr>
          <p:cNvSpPr txBox="1">
            <a:spLocks/>
          </p:cNvSpPr>
          <p:nvPr/>
        </p:nvSpPr>
        <p:spPr>
          <a:xfrm>
            <a:off x="317958" y="365863"/>
            <a:ext cx="11595774" cy="669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j-ea"/>
                <a:cs typeface="+mj-cs"/>
              </a:rPr>
              <a:t>Exploring and discovering dream jobs using Unifrog</a:t>
            </a:r>
            <a:endParaRPr kumimoji="0" lang="en-GB"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C4279A59-A8E6-68E7-4278-C5CD3F133A95}"/>
              </a:ext>
            </a:extLst>
          </p:cNvPr>
          <p:cNvPicPr>
            <a:picLocks noChangeAspect="1"/>
          </p:cNvPicPr>
          <p:nvPr/>
        </p:nvPicPr>
        <p:blipFill rotWithShape="1">
          <a:blip r:embed="rId3">
            <a:extLst>
              <a:ext uri="{28A0092B-C50C-407E-A947-70E740481C1C}">
                <a14:useLocalDpi xmlns:a14="http://schemas.microsoft.com/office/drawing/2010/main" val="0"/>
              </a:ext>
            </a:extLst>
          </a:blip>
          <a:srcRect l="390" r="390"/>
          <a:stretch/>
        </p:blipFill>
        <p:spPr>
          <a:xfrm>
            <a:off x="3536472" y="3847005"/>
            <a:ext cx="2559527" cy="130892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D4DE995-06DE-FD83-06A7-E17E6D33DBFC}"/>
              </a:ext>
            </a:extLst>
          </p:cNvPr>
          <p:cNvPicPr>
            <a:picLocks noChangeAspect="1"/>
          </p:cNvPicPr>
          <p:nvPr/>
        </p:nvPicPr>
        <p:blipFill>
          <a:blip r:embed="rId4"/>
          <a:stretch>
            <a:fillRect/>
          </a:stretch>
        </p:blipFill>
        <p:spPr>
          <a:xfrm>
            <a:off x="3536473" y="1872033"/>
            <a:ext cx="2559527" cy="1305784"/>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AFDBC5D6-182E-8C4F-1970-24E737B3B1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66569" y="2378896"/>
            <a:ext cx="2419917" cy="243318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1A4B5B52-52B4-8E15-F77C-0C8A78E90A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237211" y="2388155"/>
            <a:ext cx="2583791" cy="241467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52148EF8-63EC-1E4D-28AF-BD0D3B9A4ADB}"/>
              </a:ext>
            </a:extLst>
          </p:cNvPr>
          <p:cNvPicPr>
            <a:picLocks noChangeAspect="1"/>
          </p:cNvPicPr>
          <p:nvPr/>
        </p:nvPicPr>
        <p:blipFill>
          <a:blip r:embed="rId7"/>
          <a:stretch>
            <a:fillRect/>
          </a:stretch>
        </p:blipFill>
        <p:spPr>
          <a:xfrm>
            <a:off x="6950582" y="1780717"/>
            <a:ext cx="4476980" cy="203845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55F70D11-78BE-4550-893A-775AF89FD839}"/>
              </a:ext>
            </a:extLst>
          </p:cNvPr>
          <p:cNvPicPr>
            <a:picLocks noChangeAspect="1"/>
          </p:cNvPicPr>
          <p:nvPr/>
        </p:nvPicPr>
        <p:blipFill rotWithShape="1">
          <a:blip r:embed="rId8"/>
          <a:srcRect b="15388"/>
          <a:stretch/>
        </p:blipFill>
        <p:spPr>
          <a:xfrm>
            <a:off x="6450392" y="4116261"/>
            <a:ext cx="3276768" cy="1391647"/>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FA4A778A-BEBB-9908-5B4C-3EE459BA4329}"/>
              </a:ext>
            </a:extLst>
          </p:cNvPr>
          <p:cNvPicPr>
            <a:picLocks noChangeAspect="1"/>
          </p:cNvPicPr>
          <p:nvPr/>
        </p:nvPicPr>
        <p:blipFill>
          <a:blip r:embed="rId9"/>
          <a:stretch>
            <a:fillRect/>
          </a:stretch>
        </p:blipFill>
        <p:spPr>
          <a:xfrm>
            <a:off x="10140764" y="4113814"/>
            <a:ext cx="1680238" cy="13916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395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Badge with solid fill">
            <a:extLst>
              <a:ext uri="{FF2B5EF4-FFF2-40B4-BE49-F238E27FC236}">
                <a16:creationId xmlns:a16="http://schemas.microsoft.com/office/drawing/2014/main" id="{8F16C4D8-822C-3296-79C0-00E62B441A1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18913" y="1806963"/>
            <a:ext cx="4414571" cy="4414571"/>
          </a:xfrm>
          <a:prstGeom prst="rect">
            <a:avLst/>
          </a:prstGeom>
        </p:spPr>
      </p:pic>
      <p:pic>
        <p:nvPicPr>
          <p:cNvPr id="12" name="Graphic 11" descr="Badge 1 with solid fill">
            <a:extLst>
              <a:ext uri="{FF2B5EF4-FFF2-40B4-BE49-F238E27FC236}">
                <a16:creationId xmlns:a16="http://schemas.microsoft.com/office/drawing/2014/main" id="{95B4B280-2E2E-7A10-7951-7A850EC5660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516" y="1806963"/>
            <a:ext cx="4414571" cy="4414571"/>
          </a:xfrm>
          <a:prstGeom prst="rect">
            <a:avLst/>
          </a:prstGeom>
        </p:spPr>
      </p:pic>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latin typeface="Open sans" panose="020B0606030504020204" pitchFamily="34" charset="0"/>
                <a:ea typeface="Open sans" panose="020B0606030504020204" pitchFamily="34" charset="0"/>
                <a:cs typeface="Open sans" panose="020B0606030504020204" pitchFamily="34" charset="0"/>
              </a:rPr>
              <a:t>Having a dream job vs. e</a:t>
            </a:r>
            <a:r>
              <a:rPr lang="en-GB" sz="3200" b="1" dirty="0">
                <a:effectLst/>
                <a:latin typeface="Open sans" panose="020B0606030504020204" pitchFamily="34" charset="0"/>
                <a:ea typeface="Open sans" panose="020B0606030504020204" pitchFamily="34" charset="0"/>
                <a:cs typeface="Open sans" panose="020B0606030504020204" pitchFamily="34" charset="0"/>
              </a:rPr>
              <a:t>xploring other careers (8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AA96AD5-BC30-4883-D3E3-D940016EA303}"/>
              </a:ext>
            </a:extLst>
          </p:cNvPr>
          <p:cNvSpPr txBox="1"/>
          <p:nvPr/>
        </p:nvSpPr>
        <p:spPr>
          <a:xfrm>
            <a:off x="317957" y="1035051"/>
            <a:ext cx="11627857" cy="1053878"/>
          </a:xfrm>
          <a:prstGeom prst="rect">
            <a:avLst/>
          </a:prstGeom>
          <a:noFill/>
        </p:spPr>
        <p:txBody>
          <a:bodyPr wrap="square" rtlCol="0">
            <a:spAutoFit/>
          </a:bodyPr>
          <a:lstStyle/>
          <a:p>
            <a:pPr marR="0" lvl="0" algn="l" defTabSz="914400" rtl="0" eaLnBrk="1" fontAlgn="auto" latinLnBrk="0" hangingPunct="1">
              <a:lnSpc>
                <a:spcPct val="150000"/>
              </a:lnSpc>
              <a:spcAft>
                <a:spcPts val="600"/>
              </a:spcAft>
              <a:buClrTx/>
              <a:buSzTx/>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Discuss the</a:t>
            </a:r>
            <a:r>
              <a:rPr kumimoji="0" lang="en-GB" sz="2200" b="0" i="0" u="none" strike="noStrike" kern="1200" cap="none" spc="0" normalizeH="0" noProof="0" dirty="0">
                <a:ln>
                  <a:noFill/>
                </a:ln>
                <a:solidFill>
                  <a:prstClr val="black"/>
                </a:solidFill>
                <a:effectLst/>
                <a:uLnTx/>
                <a:uFillTx/>
                <a:latin typeface="Open Sans" panose="020B0606030504020204"/>
                <a:ea typeface="+mn-ea"/>
                <a:cs typeface="+mn-cs"/>
              </a:rPr>
              <a:t> questions below with the person next to you and write down at least </a:t>
            </a:r>
            <a:r>
              <a:rPr kumimoji="0" lang="en-GB" sz="2200" b="1" i="0" u="none" strike="noStrike" kern="1200" cap="none" spc="0" normalizeH="0" noProof="0" dirty="0">
                <a:ln>
                  <a:noFill/>
                </a:ln>
                <a:solidFill>
                  <a:prstClr val="black"/>
                </a:solidFill>
                <a:effectLst/>
                <a:uLnTx/>
                <a:uFillTx/>
                <a:latin typeface="Open Sans" panose="020B0606030504020204"/>
                <a:ea typeface="+mn-ea"/>
                <a:cs typeface="+mn-cs"/>
              </a:rPr>
              <a:t>two benefits </a:t>
            </a:r>
            <a:r>
              <a:rPr kumimoji="0" lang="en-GB" sz="2200" b="0" i="0" u="none" strike="noStrike" kern="1200" cap="none" spc="0" normalizeH="0" noProof="0" dirty="0">
                <a:ln>
                  <a:noFill/>
                </a:ln>
                <a:solidFill>
                  <a:prstClr val="black"/>
                </a:solidFill>
                <a:effectLst/>
                <a:uLnTx/>
                <a:uFillTx/>
                <a:latin typeface="Open Sans" panose="020B0606030504020204"/>
                <a:ea typeface="+mn-ea"/>
                <a:cs typeface="+mn-cs"/>
              </a:rPr>
              <a:t>for each.</a:t>
            </a:r>
            <a:endParaRPr lang="en-GB" sz="2200" dirty="0">
              <a:solidFill>
                <a:prstClr val="black"/>
              </a:solidFill>
              <a:latin typeface="Open Sans" panose="020B0606030504020204"/>
            </a:endParaRPr>
          </a:p>
        </p:txBody>
      </p:sp>
      <p:grpSp>
        <p:nvGrpSpPr>
          <p:cNvPr id="19" name="Group 18">
            <a:extLst>
              <a:ext uri="{FF2B5EF4-FFF2-40B4-BE49-F238E27FC236}">
                <a16:creationId xmlns:a16="http://schemas.microsoft.com/office/drawing/2014/main" id="{D350133A-90CD-CF77-B1E9-48B7BE2E60F4}"/>
              </a:ext>
            </a:extLst>
          </p:cNvPr>
          <p:cNvGrpSpPr/>
          <p:nvPr/>
        </p:nvGrpSpPr>
        <p:grpSpPr>
          <a:xfrm>
            <a:off x="2096011" y="2394559"/>
            <a:ext cx="3139580" cy="3239374"/>
            <a:chOff x="2096011" y="2453174"/>
            <a:chExt cx="3139580" cy="3239374"/>
          </a:xfrm>
        </p:grpSpPr>
        <p:sp>
          <p:nvSpPr>
            <p:cNvPr id="15" name="Oval 14">
              <a:extLst>
                <a:ext uri="{FF2B5EF4-FFF2-40B4-BE49-F238E27FC236}">
                  <a16:creationId xmlns:a16="http://schemas.microsoft.com/office/drawing/2014/main" id="{B8EA1299-30CE-08C6-F0DB-4BAD34C4A228}"/>
                </a:ext>
              </a:extLst>
            </p:cNvPr>
            <p:cNvSpPr/>
            <p:nvPr/>
          </p:nvSpPr>
          <p:spPr>
            <a:xfrm>
              <a:off x="2096011" y="2453174"/>
              <a:ext cx="3139580" cy="3239374"/>
            </a:xfrm>
            <a:prstGeom prst="ellipse">
              <a:avLst/>
            </a:prstGeom>
            <a:solidFill>
              <a:srgbClr val="ECDF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193A2F8-3537-8C84-D353-AE397F1F1907}"/>
                </a:ext>
              </a:extLst>
            </p:cNvPr>
            <p:cNvSpPr txBox="1"/>
            <p:nvPr/>
          </p:nvSpPr>
          <p:spPr>
            <a:xfrm>
              <a:off x="2436733" y="2785774"/>
              <a:ext cx="2458136" cy="2323873"/>
            </a:xfrm>
            <a:prstGeom prst="rect">
              <a:avLst/>
            </a:prstGeom>
            <a:noFill/>
            <a:ln>
              <a:noFill/>
            </a:ln>
          </p:spPr>
          <p:txBody>
            <a:bodyPr wrap="square" anchor="ctr" anchorCtr="0">
              <a:noAutofit/>
            </a:bodyPr>
            <a:lstStyle/>
            <a:p>
              <a:pPr algn="ctr">
                <a:lnSpc>
                  <a:spcPct val="150000"/>
                </a:lnSpc>
              </a:pPr>
              <a:r>
                <a:rPr lang="en-GB" sz="2200" b="1" dirty="0">
                  <a:latin typeface="Open Sans" panose="020B0606030504020204" pitchFamily="34" charset="0"/>
                  <a:ea typeface="Open Sans" panose="020B0606030504020204" pitchFamily="34" charset="0"/>
                  <a:cs typeface="Open Sans" panose="020B0606030504020204" pitchFamily="34" charset="0"/>
                </a:rPr>
                <a:t>1.</a:t>
              </a:r>
            </a:p>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What are the benefits of identifying a </a:t>
              </a:r>
              <a:r>
                <a:rPr lang="en-GB" sz="2200" b="1" dirty="0">
                  <a:latin typeface="Open Sans" panose="020B0606030504020204" pitchFamily="34" charset="0"/>
                  <a:ea typeface="Open Sans" panose="020B0606030504020204" pitchFamily="34" charset="0"/>
                  <a:cs typeface="Open Sans" panose="020B0606030504020204" pitchFamily="34" charset="0"/>
                </a:rPr>
                <a:t>dream job</a:t>
              </a:r>
              <a:r>
                <a:rPr lang="en-GB" sz="2200" dirty="0">
                  <a:latin typeface="Open Sans" panose="020B0606030504020204" pitchFamily="34" charset="0"/>
                  <a:ea typeface="Open Sans" panose="020B0606030504020204" pitchFamily="34" charset="0"/>
                  <a:cs typeface="Open Sans" panose="020B0606030504020204" pitchFamily="34" charset="0"/>
                </a:rPr>
                <a:t>?</a:t>
              </a:r>
            </a:p>
          </p:txBody>
        </p:sp>
      </p:grpSp>
      <p:grpSp>
        <p:nvGrpSpPr>
          <p:cNvPr id="20" name="Group 19">
            <a:extLst>
              <a:ext uri="{FF2B5EF4-FFF2-40B4-BE49-F238E27FC236}">
                <a16:creationId xmlns:a16="http://schemas.microsoft.com/office/drawing/2014/main" id="{2EF8D568-B288-30D2-09A3-0A5BD4701ECC}"/>
              </a:ext>
            </a:extLst>
          </p:cNvPr>
          <p:cNvGrpSpPr/>
          <p:nvPr/>
        </p:nvGrpSpPr>
        <p:grpSpPr>
          <a:xfrm>
            <a:off x="7013645" y="2517616"/>
            <a:ext cx="3139580" cy="3239374"/>
            <a:chOff x="7013645" y="2576231"/>
            <a:chExt cx="3139580" cy="3239374"/>
          </a:xfrm>
        </p:grpSpPr>
        <p:sp>
          <p:nvSpPr>
            <p:cNvPr id="17" name="Oval 16">
              <a:extLst>
                <a:ext uri="{FF2B5EF4-FFF2-40B4-BE49-F238E27FC236}">
                  <a16:creationId xmlns:a16="http://schemas.microsoft.com/office/drawing/2014/main" id="{3F050467-5CE3-006C-0C43-C8FFAB198F99}"/>
                </a:ext>
              </a:extLst>
            </p:cNvPr>
            <p:cNvSpPr/>
            <p:nvPr/>
          </p:nvSpPr>
          <p:spPr>
            <a:xfrm>
              <a:off x="7013645" y="2576231"/>
              <a:ext cx="3139580" cy="3239374"/>
            </a:xfrm>
            <a:prstGeom prst="ellipse">
              <a:avLst/>
            </a:prstGeom>
            <a:solidFill>
              <a:srgbClr val="FFF2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BD0EBAF-3125-70F1-26D2-76D5BCACF530}"/>
                </a:ext>
              </a:extLst>
            </p:cNvPr>
            <p:cNvSpPr txBox="1"/>
            <p:nvPr/>
          </p:nvSpPr>
          <p:spPr>
            <a:xfrm>
              <a:off x="7297131" y="2785775"/>
              <a:ext cx="2458136" cy="2323873"/>
            </a:xfrm>
            <a:prstGeom prst="rect">
              <a:avLst/>
            </a:prstGeom>
            <a:noFill/>
            <a:ln>
              <a:noFill/>
            </a:ln>
          </p:spPr>
          <p:txBody>
            <a:bodyPr wrap="square" anchor="ctr" anchorCtr="0">
              <a:noAutofit/>
            </a:bodyPr>
            <a:lstStyle/>
            <a:p>
              <a:pPr algn="ctr">
                <a:lnSpc>
                  <a:spcPct val="150000"/>
                </a:lnSpc>
              </a:pPr>
              <a:r>
                <a:rPr lang="en-GB" sz="2200" b="1" dirty="0">
                  <a:latin typeface="Open Sans" panose="020B0606030504020204" pitchFamily="34" charset="0"/>
                  <a:ea typeface="Open Sans" panose="020B0606030504020204" pitchFamily="34" charset="0"/>
                  <a:cs typeface="Open Sans" panose="020B0606030504020204" pitchFamily="34" charset="0"/>
                </a:rPr>
                <a:t>2.</a:t>
              </a:r>
            </a:p>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What are the benefits of exploring </a:t>
              </a:r>
              <a:r>
                <a:rPr lang="en-GB" sz="2200" b="1" dirty="0">
                  <a:latin typeface="Open Sans" panose="020B0606030504020204" pitchFamily="34" charset="0"/>
                  <a:ea typeface="Open Sans" panose="020B0606030504020204" pitchFamily="34" charset="0"/>
                  <a:cs typeface="Open Sans" panose="020B0606030504020204" pitchFamily="34" charset="0"/>
                </a:rPr>
                <a:t>other careers </a:t>
              </a:r>
              <a:r>
                <a:rPr lang="en-GB" sz="2200" dirty="0">
                  <a:latin typeface="Open Sans" panose="020B0606030504020204" pitchFamily="34" charset="0"/>
                  <a:ea typeface="Open Sans" panose="020B0606030504020204" pitchFamily="34" charset="0"/>
                  <a:cs typeface="Open Sans" panose="020B0606030504020204" pitchFamily="34" charset="0"/>
                </a:rPr>
                <a:t>as well?</a:t>
              </a:r>
            </a:p>
          </p:txBody>
        </p:sp>
      </p:grpSp>
      <p:pic>
        <p:nvPicPr>
          <p:cNvPr id="22" name="Graphic 21" descr="Magnifying glass with solid fill">
            <a:extLst>
              <a:ext uri="{FF2B5EF4-FFF2-40B4-BE49-F238E27FC236}">
                <a16:creationId xmlns:a16="http://schemas.microsoft.com/office/drawing/2014/main" id="{967E5A75-0F61-875C-7D92-5357A2DAC19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0905" y="2054504"/>
            <a:ext cx="914400" cy="914400"/>
          </a:xfrm>
          <a:prstGeom prst="rect">
            <a:avLst/>
          </a:prstGeom>
        </p:spPr>
      </p:pic>
      <p:pic>
        <p:nvPicPr>
          <p:cNvPr id="25" name="Graphic 24" descr="Aspiration with solid fill">
            <a:extLst>
              <a:ext uri="{FF2B5EF4-FFF2-40B4-BE49-F238E27FC236}">
                <a16:creationId xmlns:a16="http://schemas.microsoft.com/office/drawing/2014/main" id="{CE99511C-5A0A-9D3C-E73F-8C861BFD0C7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9533" y="4719532"/>
            <a:ext cx="914400" cy="914400"/>
          </a:xfrm>
          <a:prstGeom prst="rect">
            <a:avLst/>
          </a:prstGeom>
        </p:spPr>
      </p:pic>
    </p:spTree>
    <p:extLst>
      <p:ext uri="{BB962C8B-B14F-4D97-AF65-F5344CB8AC3E}">
        <p14:creationId xmlns:p14="http://schemas.microsoft.com/office/powerpoint/2010/main" val="356783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1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Your dream job (5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103246D9-641C-348D-040B-C4A2B9ECE23F}"/>
              </a:ext>
            </a:extLst>
          </p:cNvPr>
          <p:cNvSpPr txBox="1"/>
          <p:nvPr/>
        </p:nvSpPr>
        <p:spPr>
          <a:xfrm>
            <a:off x="180653" y="1150638"/>
            <a:ext cx="5832000" cy="1498789"/>
          </a:xfrm>
          <a:prstGeom prst="roundRect">
            <a:avLst/>
          </a:prstGeom>
          <a:solidFill>
            <a:schemeClr val="bg1"/>
          </a:solidFill>
          <a:ln w="38100">
            <a:solidFill>
              <a:srgbClr val="4BC7C8"/>
            </a:solid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180000" rIns="1800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could have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any</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job in the world, what would it be and why?</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08497E6E-0BDE-128A-D092-48F17B5F2602}"/>
              </a:ext>
            </a:extLst>
          </p:cNvPr>
          <p:cNvSpPr txBox="1"/>
          <p:nvPr/>
        </p:nvSpPr>
        <p:spPr>
          <a:xfrm>
            <a:off x="177803" y="3029143"/>
            <a:ext cx="11836394" cy="677179"/>
          </a:xfrm>
          <a:prstGeom prst="roundRect">
            <a:avLst/>
          </a:prstGeom>
          <a:solidFill>
            <a:schemeClr val="accent2">
              <a:lumMod val="40000"/>
              <a:lumOff val="60000"/>
            </a:schemeClr>
          </a:solidFill>
          <a:ln w="19050">
            <a:no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180000" rIns="1800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Think about what appeals to you about this job, such as the…</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D787D145-9B11-0EAE-F013-AB75E1042CB7}"/>
              </a:ext>
            </a:extLst>
          </p:cNvPr>
          <p:cNvSpPr txBox="1"/>
          <p:nvPr/>
        </p:nvSpPr>
        <p:spPr>
          <a:xfrm>
            <a:off x="6179349" y="1150638"/>
            <a:ext cx="5832000" cy="1498788"/>
          </a:xfrm>
          <a:custGeom>
            <a:avLst/>
            <a:gdLst>
              <a:gd name="csX0" fmla="*/ 0 w 5832000"/>
              <a:gd name="csY0" fmla="*/ 0 h 1498788"/>
              <a:gd name="csX1" fmla="*/ 0 w 5832000"/>
              <a:gd name="csY1" fmla="*/ 0 h 1498788"/>
              <a:gd name="csX2" fmla="*/ 583200 w 5832000"/>
              <a:gd name="csY2" fmla="*/ 0 h 1498788"/>
              <a:gd name="csX3" fmla="*/ 991440 w 5832000"/>
              <a:gd name="csY3" fmla="*/ 0 h 1498788"/>
              <a:gd name="csX4" fmla="*/ 1399680 w 5832000"/>
              <a:gd name="csY4" fmla="*/ 0 h 1498788"/>
              <a:gd name="csX5" fmla="*/ 2099520 w 5832000"/>
              <a:gd name="csY5" fmla="*/ 0 h 1498788"/>
              <a:gd name="csX6" fmla="*/ 2799360 w 5832000"/>
              <a:gd name="csY6" fmla="*/ 0 h 1498788"/>
              <a:gd name="csX7" fmla="*/ 3324240 w 5832000"/>
              <a:gd name="csY7" fmla="*/ 0 h 1498788"/>
              <a:gd name="csX8" fmla="*/ 3849120 w 5832000"/>
              <a:gd name="csY8" fmla="*/ 0 h 1498788"/>
              <a:gd name="csX9" fmla="*/ 4257360 w 5832000"/>
              <a:gd name="csY9" fmla="*/ 0 h 1498788"/>
              <a:gd name="csX10" fmla="*/ 4898880 w 5832000"/>
              <a:gd name="csY10" fmla="*/ 0 h 1498788"/>
              <a:gd name="csX11" fmla="*/ 5832000 w 5832000"/>
              <a:gd name="csY11" fmla="*/ 0 h 1498788"/>
              <a:gd name="csX12" fmla="*/ 5832000 w 5832000"/>
              <a:gd name="csY12" fmla="*/ 0 h 1498788"/>
              <a:gd name="csX13" fmla="*/ 5832000 w 5832000"/>
              <a:gd name="csY13" fmla="*/ 514584 h 1498788"/>
              <a:gd name="csX14" fmla="*/ 5832000 w 5832000"/>
              <a:gd name="csY14" fmla="*/ 969216 h 1498788"/>
              <a:gd name="csX15" fmla="*/ 5832000 w 5832000"/>
              <a:gd name="csY15" fmla="*/ 1498788 h 1498788"/>
              <a:gd name="csX16" fmla="*/ 5832000 w 5832000"/>
              <a:gd name="csY16" fmla="*/ 1498788 h 1498788"/>
              <a:gd name="csX17" fmla="*/ 5248800 w 5832000"/>
              <a:gd name="csY17" fmla="*/ 1498788 h 1498788"/>
              <a:gd name="csX18" fmla="*/ 4607280 w 5832000"/>
              <a:gd name="csY18" fmla="*/ 1498788 h 1498788"/>
              <a:gd name="csX19" fmla="*/ 4199040 w 5832000"/>
              <a:gd name="csY19" fmla="*/ 1498788 h 1498788"/>
              <a:gd name="csX20" fmla="*/ 3557520 w 5832000"/>
              <a:gd name="csY20" fmla="*/ 1498788 h 1498788"/>
              <a:gd name="csX21" fmla="*/ 2857680 w 5832000"/>
              <a:gd name="csY21" fmla="*/ 1498788 h 1498788"/>
              <a:gd name="csX22" fmla="*/ 2391120 w 5832000"/>
              <a:gd name="csY22" fmla="*/ 1498788 h 1498788"/>
              <a:gd name="csX23" fmla="*/ 1982880 w 5832000"/>
              <a:gd name="csY23" fmla="*/ 1498788 h 1498788"/>
              <a:gd name="csX24" fmla="*/ 1574640 w 5832000"/>
              <a:gd name="csY24" fmla="*/ 1498788 h 1498788"/>
              <a:gd name="csX25" fmla="*/ 1108080 w 5832000"/>
              <a:gd name="csY25" fmla="*/ 1498788 h 1498788"/>
              <a:gd name="csX26" fmla="*/ 524880 w 5832000"/>
              <a:gd name="csY26" fmla="*/ 1498788 h 1498788"/>
              <a:gd name="csX27" fmla="*/ 0 w 5832000"/>
              <a:gd name="csY27" fmla="*/ 1498788 h 1498788"/>
              <a:gd name="csX28" fmla="*/ 0 w 5832000"/>
              <a:gd name="csY28" fmla="*/ 1498788 h 1498788"/>
              <a:gd name="csX29" fmla="*/ 0 w 5832000"/>
              <a:gd name="csY29" fmla="*/ 984204 h 1498788"/>
              <a:gd name="csX30" fmla="*/ 0 w 5832000"/>
              <a:gd name="csY30" fmla="*/ 499596 h 1498788"/>
              <a:gd name="csX31" fmla="*/ 0 w 5832000"/>
              <a:gd name="csY31" fmla="*/ 0 h 14987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5832000" h="1498788" fill="none" extrusionOk="0">
                <a:moveTo>
                  <a:pt x="0" y="0"/>
                </a:moveTo>
                <a:lnTo>
                  <a:pt x="0" y="0"/>
                </a:lnTo>
                <a:cubicBezTo>
                  <a:pt x="228708" y="-6725"/>
                  <a:pt x="376454" y="20148"/>
                  <a:pt x="583200" y="0"/>
                </a:cubicBezTo>
                <a:cubicBezTo>
                  <a:pt x="789946" y="-20148"/>
                  <a:pt x="874877" y="30691"/>
                  <a:pt x="991440" y="0"/>
                </a:cubicBezTo>
                <a:cubicBezTo>
                  <a:pt x="1108003" y="-30691"/>
                  <a:pt x="1295449" y="38753"/>
                  <a:pt x="1399680" y="0"/>
                </a:cubicBezTo>
                <a:cubicBezTo>
                  <a:pt x="1503911" y="-38753"/>
                  <a:pt x="1875745" y="28227"/>
                  <a:pt x="2099520" y="0"/>
                </a:cubicBezTo>
                <a:cubicBezTo>
                  <a:pt x="2323295" y="-28227"/>
                  <a:pt x="2525555" y="75674"/>
                  <a:pt x="2799360" y="0"/>
                </a:cubicBezTo>
                <a:cubicBezTo>
                  <a:pt x="3073165" y="-75674"/>
                  <a:pt x="3153497" y="4196"/>
                  <a:pt x="3324240" y="0"/>
                </a:cubicBezTo>
                <a:cubicBezTo>
                  <a:pt x="3494983" y="-4196"/>
                  <a:pt x="3718670" y="11196"/>
                  <a:pt x="3849120" y="0"/>
                </a:cubicBezTo>
                <a:cubicBezTo>
                  <a:pt x="3979570" y="-11196"/>
                  <a:pt x="4146128" y="43389"/>
                  <a:pt x="4257360" y="0"/>
                </a:cubicBezTo>
                <a:cubicBezTo>
                  <a:pt x="4368592" y="-43389"/>
                  <a:pt x="4585924" y="8133"/>
                  <a:pt x="4898880" y="0"/>
                </a:cubicBezTo>
                <a:cubicBezTo>
                  <a:pt x="5211836" y="-8133"/>
                  <a:pt x="5637053" y="78077"/>
                  <a:pt x="5832000" y="0"/>
                </a:cubicBezTo>
                <a:lnTo>
                  <a:pt x="5832000" y="0"/>
                </a:lnTo>
                <a:cubicBezTo>
                  <a:pt x="5845544" y="143602"/>
                  <a:pt x="5813521" y="307609"/>
                  <a:pt x="5832000" y="514584"/>
                </a:cubicBezTo>
                <a:cubicBezTo>
                  <a:pt x="5850479" y="721559"/>
                  <a:pt x="5831432" y="845468"/>
                  <a:pt x="5832000" y="969216"/>
                </a:cubicBezTo>
                <a:cubicBezTo>
                  <a:pt x="5832568" y="1092964"/>
                  <a:pt x="5806563" y="1328784"/>
                  <a:pt x="5832000" y="1498788"/>
                </a:cubicBezTo>
                <a:lnTo>
                  <a:pt x="5832000" y="1498788"/>
                </a:lnTo>
                <a:cubicBezTo>
                  <a:pt x="5572205" y="1530426"/>
                  <a:pt x="5515035" y="1436450"/>
                  <a:pt x="5248800" y="1498788"/>
                </a:cubicBezTo>
                <a:cubicBezTo>
                  <a:pt x="4982565" y="1561126"/>
                  <a:pt x="4738387" y="1459338"/>
                  <a:pt x="4607280" y="1498788"/>
                </a:cubicBezTo>
                <a:cubicBezTo>
                  <a:pt x="4476173" y="1538238"/>
                  <a:pt x="4397058" y="1472421"/>
                  <a:pt x="4199040" y="1498788"/>
                </a:cubicBezTo>
                <a:cubicBezTo>
                  <a:pt x="4001022" y="1525155"/>
                  <a:pt x="3841957" y="1429576"/>
                  <a:pt x="3557520" y="1498788"/>
                </a:cubicBezTo>
                <a:cubicBezTo>
                  <a:pt x="3273083" y="1568000"/>
                  <a:pt x="3087701" y="1457205"/>
                  <a:pt x="2857680" y="1498788"/>
                </a:cubicBezTo>
                <a:cubicBezTo>
                  <a:pt x="2627659" y="1540371"/>
                  <a:pt x="2507211" y="1471975"/>
                  <a:pt x="2391120" y="1498788"/>
                </a:cubicBezTo>
                <a:cubicBezTo>
                  <a:pt x="2275029" y="1525601"/>
                  <a:pt x="2066585" y="1464972"/>
                  <a:pt x="1982880" y="1498788"/>
                </a:cubicBezTo>
                <a:cubicBezTo>
                  <a:pt x="1899175" y="1532604"/>
                  <a:pt x="1710306" y="1478580"/>
                  <a:pt x="1574640" y="1498788"/>
                </a:cubicBezTo>
                <a:cubicBezTo>
                  <a:pt x="1438974" y="1518996"/>
                  <a:pt x="1313471" y="1498744"/>
                  <a:pt x="1108080" y="1498788"/>
                </a:cubicBezTo>
                <a:cubicBezTo>
                  <a:pt x="902689" y="1498832"/>
                  <a:pt x="691358" y="1481696"/>
                  <a:pt x="524880" y="1498788"/>
                </a:cubicBezTo>
                <a:cubicBezTo>
                  <a:pt x="358402" y="1515880"/>
                  <a:pt x="236495" y="1490870"/>
                  <a:pt x="0" y="1498788"/>
                </a:cubicBezTo>
                <a:lnTo>
                  <a:pt x="0" y="1498788"/>
                </a:lnTo>
                <a:cubicBezTo>
                  <a:pt x="-20274" y="1391698"/>
                  <a:pt x="37057" y="1136951"/>
                  <a:pt x="0" y="984204"/>
                </a:cubicBezTo>
                <a:cubicBezTo>
                  <a:pt x="-37057" y="831457"/>
                  <a:pt x="33789" y="708981"/>
                  <a:pt x="0" y="499596"/>
                </a:cubicBezTo>
                <a:cubicBezTo>
                  <a:pt x="-33789" y="290211"/>
                  <a:pt x="30624" y="161535"/>
                  <a:pt x="0" y="0"/>
                </a:cubicBezTo>
                <a:close/>
              </a:path>
              <a:path w="5832000" h="1498788" stroke="0" extrusionOk="0">
                <a:moveTo>
                  <a:pt x="0" y="0"/>
                </a:moveTo>
                <a:lnTo>
                  <a:pt x="0" y="0"/>
                </a:lnTo>
                <a:cubicBezTo>
                  <a:pt x="198294" y="-58846"/>
                  <a:pt x="419535" y="6705"/>
                  <a:pt x="641520" y="0"/>
                </a:cubicBezTo>
                <a:cubicBezTo>
                  <a:pt x="863505" y="-6705"/>
                  <a:pt x="1055408" y="10168"/>
                  <a:pt x="1341360" y="0"/>
                </a:cubicBezTo>
                <a:cubicBezTo>
                  <a:pt x="1627312" y="-10168"/>
                  <a:pt x="1725254" y="48569"/>
                  <a:pt x="2041200" y="0"/>
                </a:cubicBezTo>
                <a:cubicBezTo>
                  <a:pt x="2357146" y="-48569"/>
                  <a:pt x="2587070" y="57035"/>
                  <a:pt x="2741040" y="0"/>
                </a:cubicBezTo>
                <a:cubicBezTo>
                  <a:pt x="2895010" y="-57035"/>
                  <a:pt x="3239929" y="23144"/>
                  <a:pt x="3382560" y="0"/>
                </a:cubicBezTo>
                <a:cubicBezTo>
                  <a:pt x="3525191" y="-23144"/>
                  <a:pt x="3706621" y="21179"/>
                  <a:pt x="3790800" y="0"/>
                </a:cubicBezTo>
                <a:cubicBezTo>
                  <a:pt x="3874979" y="-21179"/>
                  <a:pt x="4217329" y="10538"/>
                  <a:pt x="4374000" y="0"/>
                </a:cubicBezTo>
                <a:cubicBezTo>
                  <a:pt x="4530671" y="-10538"/>
                  <a:pt x="4626554" y="16538"/>
                  <a:pt x="4840560" y="0"/>
                </a:cubicBezTo>
                <a:cubicBezTo>
                  <a:pt x="5054566" y="-16538"/>
                  <a:pt x="5161903" y="16068"/>
                  <a:pt x="5248800" y="0"/>
                </a:cubicBezTo>
                <a:cubicBezTo>
                  <a:pt x="5335697" y="-16068"/>
                  <a:pt x="5576273" y="64128"/>
                  <a:pt x="5832000" y="0"/>
                </a:cubicBezTo>
                <a:lnTo>
                  <a:pt x="5832000" y="0"/>
                </a:lnTo>
                <a:cubicBezTo>
                  <a:pt x="5877850" y="238577"/>
                  <a:pt x="5772229" y="339536"/>
                  <a:pt x="5832000" y="499596"/>
                </a:cubicBezTo>
                <a:cubicBezTo>
                  <a:pt x="5891771" y="659656"/>
                  <a:pt x="5782472" y="908635"/>
                  <a:pt x="5832000" y="1029168"/>
                </a:cubicBezTo>
                <a:cubicBezTo>
                  <a:pt x="5881528" y="1149701"/>
                  <a:pt x="5797193" y="1313497"/>
                  <a:pt x="5832000" y="1498788"/>
                </a:cubicBezTo>
                <a:lnTo>
                  <a:pt x="5832000" y="1498788"/>
                </a:lnTo>
                <a:cubicBezTo>
                  <a:pt x="5653952" y="1507129"/>
                  <a:pt x="5418740" y="1468175"/>
                  <a:pt x="5307120" y="1498788"/>
                </a:cubicBezTo>
                <a:cubicBezTo>
                  <a:pt x="5195500" y="1529401"/>
                  <a:pt x="5012709" y="1470060"/>
                  <a:pt x="4782240" y="1498788"/>
                </a:cubicBezTo>
                <a:cubicBezTo>
                  <a:pt x="4551771" y="1527516"/>
                  <a:pt x="4419143" y="1439038"/>
                  <a:pt x="4257360" y="1498788"/>
                </a:cubicBezTo>
                <a:cubicBezTo>
                  <a:pt x="4095577" y="1558538"/>
                  <a:pt x="3888215" y="1485343"/>
                  <a:pt x="3615840" y="1498788"/>
                </a:cubicBezTo>
                <a:cubicBezTo>
                  <a:pt x="3343465" y="1512233"/>
                  <a:pt x="3252199" y="1463953"/>
                  <a:pt x="2974320" y="1498788"/>
                </a:cubicBezTo>
                <a:cubicBezTo>
                  <a:pt x="2696441" y="1533623"/>
                  <a:pt x="2578554" y="1494717"/>
                  <a:pt x="2332800" y="1498788"/>
                </a:cubicBezTo>
                <a:cubicBezTo>
                  <a:pt x="2087046" y="1502859"/>
                  <a:pt x="2085554" y="1495560"/>
                  <a:pt x="1924560" y="1498788"/>
                </a:cubicBezTo>
                <a:cubicBezTo>
                  <a:pt x="1763566" y="1502016"/>
                  <a:pt x="1666796" y="1457723"/>
                  <a:pt x="1516320" y="1498788"/>
                </a:cubicBezTo>
                <a:cubicBezTo>
                  <a:pt x="1365844" y="1539853"/>
                  <a:pt x="1185045" y="1457422"/>
                  <a:pt x="1049760" y="1498788"/>
                </a:cubicBezTo>
                <a:cubicBezTo>
                  <a:pt x="914475" y="1540154"/>
                  <a:pt x="795055" y="1443126"/>
                  <a:pt x="583200" y="1498788"/>
                </a:cubicBezTo>
                <a:cubicBezTo>
                  <a:pt x="371345" y="1554450"/>
                  <a:pt x="125623" y="1452584"/>
                  <a:pt x="0" y="1498788"/>
                </a:cubicBezTo>
                <a:lnTo>
                  <a:pt x="0" y="1498788"/>
                </a:lnTo>
                <a:cubicBezTo>
                  <a:pt x="-24740" y="1353201"/>
                  <a:pt x="38988" y="1136790"/>
                  <a:pt x="0" y="984204"/>
                </a:cubicBezTo>
                <a:cubicBezTo>
                  <a:pt x="-38988" y="831618"/>
                  <a:pt x="54063" y="701055"/>
                  <a:pt x="0" y="529572"/>
                </a:cubicBezTo>
                <a:cubicBezTo>
                  <a:pt x="-54063" y="358089"/>
                  <a:pt x="21989" y="261134"/>
                  <a:pt x="0" y="0"/>
                </a:cubicBezTo>
                <a:close/>
              </a:path>
            </a:pathLst>
          </a:custGeom>
          <a:solidFill>
            <a:srgbClr val="C9F0EF"/>
          </a:solidFill>
          <a:ln w="12700">
            <a:solidFill>
              <a:srgbClr val="4BC7C8"/>
            </a:solidFill>
            <a:extLst>
              <a:ext uri="{C807C97D-BFC1-408E-A445-0C87EB9F89A2}">
                <ask:lineSketchStyleProps xmlns:ask="http://schemas.microsoft.com/office/drawing/2018/sketchyshapes" sd="3539832706">
                  <a:prstGeom prst="roundRect">
                    <a:avLst>
                      <a:gd name="adj" fmla="val 0"/>
                    </a:avLst>
                  </a:prstGeom>
                  <ask:type>
                    <ask:lineSketchScribble/>
                  </ask:type>
                </ask:lineSketchStyleProps>
              </a:ext>
            </a:extLst>
          </a:ln>
        </p:spPr>
        <p:txBody>
          <a:bodyPr wrap="square" lIns="180000" rIns="1800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MV Boli" panose="02000500030200090000" pitchFamily="2" charset="0"/>
                <a:ea typeface="Open Sans" panose="020B0606030504020204" pitchFamily="34" charset="0"/>
                <a:cs typeface="MV Boli" panose="02000500030200090000" pitchFamily="2" charset="0"/>
              </a:rPr>
              <a:t>If I could have any job, I’d be a _____________________ because…</a:t>
            </a:r>
            <a:endParaRPr kumimoji="0" lang="en-GB" sz="220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endParaRPr>
          </a:p>
        </p:txBody>
      </p:sp>
      <p:grpSp>
        <p:nvGrpSpPr>
          <p:cNvPr id="42" name="Group 41">
            <a:extLst>
              <a:ext uri="{FF2B5EF4-FFF2-40B4-BE49-F238E27FC236}">
                <a16:creationId xmlns:a16="http://schemas.microsoft.com/office/drawing/2014/main" id="{EE4CDD60-CF43-EB04-B9B4-B2A97DA6EC3C}"/>
              </a:ext>
            </a:extLst>
          </p:cNvPr>
          <p:cNvGrpSpPr/>
          <p:nvPr/>
        </p:nvGrpSpPr>
        <p:grpSpPr>
          <a:xfrm>
            <a:off x="2632168" y="5331241"/>
            <a:ext cx="6930490" cy="564474"/>
            <a:chOff x="177803" y="5268435"/>
            <a:chExt cx="6930490" cy="507520"/>
          </a:xfrm>
        </p:grpSpPr>
        <p:sp>
          <p:nvSpPr>
            <p:cNvPr id="20" name="TextBox 19">
              <a:extLst>
                <a:ext uri="{FF2B5EF4-FFF2-40B4-BE49-F238E27FC236}">
                  <a16:creationId xmlns:a16="http://schemas.microsoft.com/office/drawing/2014/main" id="{2DFED2F9-EFF1-B1D0-E28A-1184AC56D772}"/>
                </a:ext>
              </a:extLst>
            </p:cNvPr>
            <p:cNvSpPr txBox="1"/>
            <p:nvPr/>
          </p:nvSpPr>
          <p:spPr>
            <a:xfrm>
              <a:off x="2834134" y="5268435"/>
              <a:ext cx="4274159" cy="507519"/>
            </a:xfrm>
            <a:prstGeom prst="roundRect">
              <a:avLst/>
            </a:prstGeom>
            <a:solidFill>
              <a:srgbClr val="FFCDCD"/>
            </a:solidFill>
            <a:ln w="12700">
              <a:no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46800" rIns="468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Opportunities it would give you</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843331C6-B5D5-FC76-9232-25096A18DE98}"/>
                </a:ext>
              </a:extLst>
            </p:cNvPr>
            <p:cNvSpPr txBox="1"/>
            <p:nvPr/>
          </p:nvSpPr>
          <p:spPr>
            <a:xfrm>
              <a:off x="177803" y="5268436"/>
              <a:ext cx="2398423" cy="507519"/>
            </a:xfrm>
            <a:prstGeom prst="roundRect">
              <a:avLst/>
            </a:prstGeom>
            <a:solidFill>
              <a:srgbClr val="ECDFF5"/>
            </a:solidFill>
            <a:ln w="12700">
              <a:no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46800" rIns="468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Salary you’d earn</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1" name="Group 40">
            <a:extLst>
              <a:ext uri="{FF2B5EF4-FFF2-40B4-BE49-F238E27FC236}">
                <a16:creationId xmlns:a16="http://schemas.microsoft.com/office/drawing/2014/main" id="{CB95426F-3E9A-B61A-FF5A-B6577C010AF2}"/>
              </a:ext>
            </a:extLst>
          </p:cNvPr>
          <p:cNvGrpSpPr/>
          <p:nvPr/>
        </p:nvGrpSpPr>
        <p:grpSpPr>
          <a:xfrm>
            <a:off x="675677" y="4609787"/>
            <a:ext cx="10840645" cy="564473"/>
            <a:chOff x="177803" y="4563748"/>
            <a:chExt cx="10840645" cy="507519"/>
          </a:xfrm>
        </p:grpSpPr>
        <p:sp>
          <p:nvSpPr>
            <p:cNvPr id="23" name="TextBox 22">
              <a:extLst>
                <a:ext uri="{FF2B5EF4-FFF2-40B4-BE49-F238E27FC236}">
                  <a16:creationId xmlns:a16="http://schemas.microsoft.com/office/drawing/2014/main" id="{38406F02-D971-9688-EFED-3BBFA93FBC96}"/>
                </a:ext>
              </a:extLst>
            </p:cNvPr>
            <p:cNvSpPr txBox="1"/>
            <p:nvPr/>
          </p:nvSpPr>
          <p:spPr>
            <a:xfrm>
              <a:off x="7841916" y="4563748"/>
              <a:ext cx="3176532" cy="507519"/>
            </a:xfrm>
            <a:prstGeom prst="roundRect">
              <a:avLst/>
            </a:prstGeom>
            <a:solidFill>
              <a:srgbClr val="DAE9F6"/>
            </a:solidFill>
            <a:ln w="12700">
              <a:no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46800" rIns="468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People you’d work with</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81A2A790-A19C-81A0-E9B7-D03B0D91FBA3}"/>
                </a:ext>
              </a:extLst>
            </p:cNvPr>
            <p:cNvSpPr txBox="1"/>
            <p:nvPr/>
          </p:nvSpPr>
          <p:spPr>
            <a:xfrm>
              <a:off x="4099608" y="4563748"/>
              <a:ext cx="3486031" cy="507519"/>
            </a:xfrm>
            <a:prstGeom prst="roundRect">
              <a:avLst/>
            </a:prstGeom>
            <a:solidFill>
              <a:srgbClr val="C9F0EF"/>
            </a:solidFill>
            <a:ln w="12700">
              <a:solidFill>
                <a:srgbClr val="C9F0EF"/>
              </a:solid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46800" rIns="468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Day-to-day tasks you’d do</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9C11212E-D4B8-E78A-DA7E-A9B97246360D}"/>
                </a:ext>
              </a:extLst>
            </p:cNvPr>
            <p:cNvSpPr txBox="1"/>
            <p:nvPr/>
          </p:nvSpPr>
          <p:spPr>
            <a:xfrm>
              <a:off x="177803" y="4563748"/>
              <a:ext cx="3665528" cy="507519"/>
            </a:xfrm>
            <a:prstGeom prst="roundRect">
              <a:avLst/>
            </a:prstGeom>
            <a:solidFill>
              <a:srgbClr val="CDF3E6"/>
            </a:solidFill>
            <a:ln w="12700">
              <a:no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46800" rIns="468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Flexibility it would give you</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 39">
            <a:extLst>
              <a:ext uri="{FF2B5EF4-FFF2-40B4-BE49-F238E27FC236}">
                <a16:creationId xmlns:a16="http://schemas.microsoft.com/office/drawing/2014/main" id="{61FB65D9-16C8-13A5-63A8-B09650A72D5B}"/>
              </a:ext>
            </a:extLst>
          </p:cNvPr>
          <p:cNvGrpSpPr/>
          <p:nvPr/>
        </p:nvGrpSpPr>
        <p:grpSpPr>
          <a:xfrm>
            <a:off x="665726" y="3875818"/>
            <a:ext cx="10860548" cy="571291"/>
            <a:chOff x="88997" y="3852930"/>
            <a:chExt cx="10860548" cy="513649"/>
          </a:xfrm>
        </p:grpSpPr>
        <p:sp>
          <p:nvSpPr>
            <p:cNvPr id="18" name="TextBox 17">
              <a:extLst>
                <a:ext uri="{FF2B5EF4-FFF2-40B4-BE49-F238E27FC236}">
                  <a16:creationId xmlns:a16="http://schemas.microsoft.com/office/drawing/2014/main" id="{9BD3287D-8158-0A39-A263-07685517139E}"/>
                </a:ext>
              </a:extLst>
            </p:cNvPr>
            <p:cNvSpPr txBox="1"/>
            <p:nvPr/>
          </p:nvSpPr>
          <p:spPr>
            <a:xfrm>
              <a:off x="88997" y="3859060"/>
              <a:ext cx="2745137" cy="507519"/>
            </a:xfrm>
            <a:prstGeom prst="roundRect">
              <a:avLst/>
            </a:prstGeom>
            <a:solidFill>
              <a:srgbClr val="FFD5E4"/>
            </a:solidFill>
            <a:ln w="12700">
              <a:no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46800" rIns="468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Skills you’d develop</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9ED2E5EE-44C0-ED73-5B14-523C01DB8435}"/>
                </a:ext>
              </a:extLst>
            </p:cNvPr>
            <p:cNvSpPr txBox="1"/>
            <p:nvPr/>
          </p:nvSpPr>
          <p:spPr>
            <a:xfrm>
              <a:off x="3095460" y="3859059"/>
              <a:ext cx="3665528" cy="507519"/>
            </a:xfrm>
            <a:prstGeom prst="roundRect">
              <a:avLst/>
            </a:prstGeom>
            <a:solidFill>
              <a:srgbClr val="FFE4CC"/>
            </a:solidFill>
            <a:ln w="12700">
              <a:no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46800" rIns="46800" anchor="ctr" anchorCtr="0">
              <a:noAutofit/>
            </a:bodyPr>
            <a:lstStyle/>
            <a:p>
              <a:pPr marR="0" lvl="0" algn="ctr" defTabSz="914400" rtl="0" eaLnBrk="1" fontAlgn="auto" latinLnBrk="0" hangingPunct="1">
                <a:lnSpc>
                  <a:spcPct val="150000"/>
                </a:lnSpc>
                <a:spcBef>
                  <a:spcPts val="0"/>
                </a:spcBef>
                <a:buClrTx/>
                <a:buSzTx/>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Responsibilities you’d have</a:t>
              </a:r>
            </a:p>
          </p:txBody>
        </p:sp>
        <p:sp>
          <p:nvSpPr>
            <p:cNvPr id="28" name="TextBox 27">
              <a:extLst>
                <a:ext uri="{FF2B5EF4-FFF2-40B4-BE49-F238E27FC236}">
                  <a16:creationId xmlns:a16="http://schemas.microsoft.com/office/drawing/2014/main" id="{D290D619-CA0D-184A-0569-C3C5518BBCFC}"/>
                </a:ext>
              </a:extLst>
            </p:cNvPr>
            <p:cNvSpPr txBox="1"/>
            <p:nvPr/>
          </p:nvSpPr>
          <p:spPr>
            <a:xfrm>
              <a:off x="7022314" y="3852930"/>
              <a:ext cx="3927231" cy="507519"/>
            </a:xfrm>
            <a:prstGeom prst="roundRect">
              <a:avLst/>
            </a:prstGeom>
            <a:solidFill>
              <a:srgbClr val="FFF2CC"/>
            </a:solidFill>
            <a:ln w="12700">
              <a:no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46800" rIns="468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Life it would allow you to live</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pic>
        <p:nvPicPr>
          <p:cNvPr id="31" name="Graphic 30" descr="Aspiration with solid fill">
            <a:extLst>
              <a:ext uri="{FF2B5EF4-FFF2-40B4-BE49-F238E27FC236}">
                <a16:creationId xmlns:a16="http://schemas.microsoft.com/office/drawing/2014/main" id="{C81A55DF-10BD-2C11-8E05-E205A65EFB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90954" y="651350"/>
            <a:ext cx="914400" cy="914400"/>
          </a:xfrm>
          <a:prstGeom prst="rect">
            <a:avLst/>
          </a:prstGeom>
        </p:spPr>
      </p:pic>
      <p:pic>
        <p:nvPicPr>
          <p:cNvPr id="35" name="Graphic 34" descr="Thought with solid fill">
            <a:extLst>
              <a:ext uri="{FF2B5EF4-FFF2-40B4-BE49-F238E27FC236}">
                <a16:creationId xmlns:a16="http://schemas.microsoft.com/office/drawing/2014/main" id="{39397A40-048D-2356-449A-50503510F3B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8224" y="2016159"/>
            <a:ext cx="914400" cy="914400"/>
          </a:xfrm>
          <a:prstGeom prst="rect">
            <a:avLst/>
          </a:prstGeom>
        </p:spPr>
      </p:pic>
      <p:pic>
        <p:nvPicPr>
          <p:cNvPr id="43" name="Graphic 42" descr="Stars with solid fill">
            <a:extLst>
              <a:ext uri="{FF2B5EF4-FFF2-40B4-BE49-F238E27FC236}">
                <a16:creationId xmlns:a16="http://schemas.microsoft.com/office/drawing/2014/main" id="{FF2ECE5C-40EC-B65D-21D4-DEB84B82DEB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91018" y="3058896"/>
            <a:ext cx="617671" cy="617671"/>
          </a:xfrm>
          <a:prstGeom prst="rect">
            <a:avLst/>
          </a:prstGeom>
        </p:spPr>
      </p:pic>
      <p:pic>
        <p:nvPicPr>
          <p:cNvPr id="44" name="Graphic 43" descr="Stars with solid fill">
            <a:extLst>
              <a:ext uri="{FF2B5EF4-FFF2-40B4-BE49-F238E27FC236}">
                <a16:creationId xmlns:a16="http://schemas.microsoft.com/office/drawing/2014/main" id="{D22E16F7-8E89-0D82-581C-CED66FBEAF0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311" y="3058895"/>
            <a:ext cx="617671" cy="617671"/>
          </a:xfrm>
          <a:prstGeom prst="rect">
            <a:avLst/>
          </a:prstGeom>
        </p:spPr>
      </p:pic>
    </p:spTree>
    <p:extLst>
      <p:ext uri="{BB962C8B-B14F-4D97-AF65-F5344CB8AC3E}">
        <p14:creationId xmlns:p14="http://schemas.microsoft.com/office/powerpoint/2010/main" val="20163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What makes a dream job appealing? (2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2592905-0A12-1F73-43FE-575FD75D1E2F}"/>
              </a:ext>
            </a:extLst>
          </p:cNvPr>
          <p:cNvSpPr txBox="1"/>
          <p:nvPr/>
        </p:nvSpPr>
        <p:spPr>
          <a:xfrm>
            <a:off x="277792" y="1078882"/>
            <a:ext cx="11636415" cy="669188"/>
          </a:xfrm>
          <a:prstGeom prst="roundRect">
            <a:avLst/>
          </a:prstGeom>
          <a:solidFill>
            <a:schemeClr val="accent2">
              <a:lumMod val="20000"/>
              <a:lumOff val="80000"/>
            </a:schemeClr>
          </a:solidFill>
          <a:ln w="19050">
            <a:solidFill>
              <a:schemeClr val="accent2"/>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Read this example of Emily’s dream job:</a:t>
            </a:r>
          </a:p>
        </p:txBody>
      </p:sp>
      <p:sp>
        <p:nvSpPr>
          <p:cNvPr id="3" name="TextBox 2">
            <a:extLst>
              <a:ext uri="{FF2B5EF4-FFF2-40B4-BE49-F238E27FC236}">
                <a16:creationId xmlns:a16="http://schemas.microsoft.com/office/drawing/2014/main" id="{BD479067-B721-0C26-F8B0-5B041C52F751}"/>
              </a:ext>
            </a:extLst>
          </p:cNvPr>
          <p:cNvSpPr txBox="1"/>
          <p:nvPr/>
        </p:nvSpPr>
        <p:spPr>
          <a:xfrm>
            <a:off x="277791" y="2080585"/>
            <a:ext cx="11636415" cy="2365453"/>
          </a:xfrm>
          <a:prstGeom prst="wedgeRoundRectCallout">
            <a:avLst>
              <a:gd name="adj1" fmla="val 35156"/>
              <a:gd name="adj2" fmla="val 63277"/>
              <a:gd name="adj3" fmla="val 16667"/>
            </a:avLst>
          </a:prstGeom>
          <a:solidFill>
            <a:schemeClr val="bg1"/>
          </a:solidFill>
          <a:ln w="38100">
            <a:solidFill>
              <a:srgbClr val="4BC7C8"/>
            </a:solidFill>
            <a:extLst>
              <a:ext uri="{C807C97D-BFC1-408E-A445-0C87EB9F89A2}">
                <ask:lineSketchStyleProps xmlns:ask="http://schemas.microsoft.com/office/drawing/2018/sketchyshapes" sd="3539832706">
                  <a:custGeom>
                    <a:avLst/>
                    <a:gdLst>
                      <a:gd name="connsiteX0" fmla="*/ 0 w 11636415"/>
                      <a:gd name="connsiteY0" fmla="*/ 411081 h 2466434"/>
                      <a:gd name="connsiteX1" fmla="*/ 411081 w 11636415"/>
                      <a:gd name="connsiteY1" fmla="*/ 0 h 2466434"/>
                      <a:gd name="connsiteX2" fmla="*/ 990793 w 11636415"/>
                      <a:gd name="connsiteY2" fmla="*/ 0 h 2466434"/>
                      <a:gd name="connsiteX3" fmla="*/ 1634273 w 11636415"/>
                      <a:gd name="connsiteY3" fmla="*/ 0 h 2466434"/>
                      <a:gd name="connsiteX4" fmla="*/ 2341521 w 11636415"/>
                      <a:gd name="connsiteY4" fmla="*/ 0 h 2466434"/>
                      <a:gd name="connsiteX5" fmla="*/ 2985001 w 11636415"/>
                      <a:gd name="connsiteY5" fmla="*/ 0 h 2466434"/>
                      <a:gd name="connsiteX6" fmla="*/ 3564712 w 11636415"/>
                      <a:gd name="connsiteY6" fmla="*/ 0 h 2466434"/>
                      <a:gd name="connsiteX7" fmla="*/ 4208192 w 11636415"/>
                      <a:gd name="connsiteY7" fmla="*/ 0 h 2466434"/>
                      <a:gd name="connsiteX8" fmla="*/ 4851672 w 11636415"/>
                      <a:gd name="connsiteY8" fmla="*/ 0 h 2466434"/>
                      <a:gd name="connsiteX9" fmla="*/ 5431384 w 11636415"/>
                      <a:gd name="connsiteY9" fmla="*/ 0 h 2466434"/>
                      <a:gd name="connsiteX10" fmla="*/ 6074864 w 11636415"/>
                      <a:gd name="connsiteY10" fmla="*/ 0 h 2466434"/>
                      <a:gd name="connsiteX11" fmla="*/ 6787909 w 11636415"/>
                      <a:gd name="connsiteY11" fmla="*/ 0 h 2466434"/>
                      <a:gd name="connsiteX12" fmla="*/ 6787909 w 11636415"/>
                      <a:gd name="connsiteY12" fmla="*/ 0 h 2466434"/>
                      <a:gd name="connsiteX13" fmla="*/ 7340639 w 11636415"/>
                      <a:gd name="connsiteY13" fmla="*/ 0 h 2466434"/>
                      <a:gd name="connsiteX14" fmla="*/ 7980642 w 11636415"/>
                      <a:gd name="connsiteY14" fmla="*/ 0 h 2466434"/>
                      <a:gd name="connsiteX15" fmla="*/ 8620645 w 11636415"/>
                      <a:gd name="connsiteY15" fmla="*/ 0 h 2466434"/>
                      <a:gd name="connsiteX16" fmla="*/ 9144283 w 11636415"/>
                      <a:gd name="connsiteY16" fmla="*/ 0 h 2466434"/>
                      <a:gd name="connsiteX17" fmla="*/ 9697013 w 11636415"/>
                      <a:gd name="connsiteY17" fmla="*/ 0 h 2466434"/>
                      <a:gd name="connsiteX18" fmla="*/ 10237020 w 11636415"/>
                      <a:gd name="connsiteY18" fmla="*/ 0 h 2466434"/>
                      <a:gd name="connsiteX19" fmla="*/ 10700610 w 11636415"/>
                      <a:gd name="connsiteY19" fmla="*/ 0 h 2466434"/>
                      <a:gd name="connsiteX20" fmla="*/ 11225334 w 11636415"/>
                      <a:gd name="connsiteY20" fmla="*/ 0 h 2466434"/>
                      <a:gd name="connsiteX21" fmla="*/ 11636415 w 11636415"/>
                      <a:gd name="connsiteY21" fmla="*/ 411081 h 2466434"/>
                      <a:gd name="connsiteX22" fmla="*/ 11636415 w 11636415"/>
                      <a:gd name="connsiteY22" fmla="*/ 904364 h 2466434"/>
                      <a:gd name="connsiteX23" fmla="*/ 11636415 w 11636415"/>
                      <a:gd name="connsiteY23" fmla="*/ 1438753 h 2466434"/>
                      <a:gd name="connsiteX24" fmla="*/ 11636415 w 11636415"/>
                      <a:gd name="connsiteY24" fmla="*/ 1438753 h 2466434"/>
                      <a:gd name="connsiteX25" fmla="*/ 11636415 w 11636415"/>
                      <a:gd name="connsiteY25" fmla="*/ 1759390 h 2466434"/>
                      <a:gd name="connsiteX26" fmla="*/ 11636415 w 11636415"/>
                      <a:gd name="connsiteY26" fmla="*/ 2055362 h 2466434"/>
                      <a:gd name="connsiteX27" fmla="*/ 11636415 w 11636415"/>
                      <a:gd name="connsiteY27" fmla="*/ 2055353 h 2466434"/>
                      <a:gd name="connsiteX28" fmla="*/ 11225334 w 11636415"/>
                      <a:gd name="connsiteY28" fmla="*/ 2466434 h 2466434"/>
                      <a:gd name="connsiteX29" fmla="*/ 10700610 w 11636415"/>
                      <a:gd name="connsiteY29" fmla="*/ 2466434 h 2466434"/>
                      <a:gd name="connsiteX30" fmla="*/ 10206453 w 11636415"/>
                      <a:gd name="connsiteY30" fmla="*/ 2466434 h 2466434"/>
                      <a:gd name="connsiteX31" fmla="*/ 9697013 w 11636415"/>
                      <a:gd name="connsiteY31" fmla="*/ 2466434 h 2466434"/>
                      <a:gd name="connsiteX32" fmla="*/ 10154406 w 11636415"/>
                      <a:gd name="connsiteY32" fmla="*/ 2599755 h 2466434"/>
                      <a:gd name="connsiteX33" fmla="*/ 10558511 w 11636415"/>
                      <a:gd name="connsiteY33" fmla="*/ 2717544 h 2466434"/>
                      <a:gd name="connsiteX34" fmla="*/ 11029227 w 11636415"/>
                      <a:gd name="connsiteY34" fmla="*/ 2854749 h 2466434"/>
                      <a:gd name="connsiteX35" fmla="*/ 10414236 w 11636415"/>
                      <a:gd name="connsiteY35" fmla="*/ 2798443 h 2466434"/>
                      <a:gd name="connsiteX36" fmla="*/ 9841658 w 11636415"/>
                      <a:gd name="connsiteY36" fmla="*/ 2746021 h 2466434"/>
                      <a:gd name="connsiteX37" fmla="*/ 9438733 w 11636415"/>
                      <a:gd name="connsiteY37" fmla="*/ 2709131 h 2466434"/>
                      <a:gd name="connsiteX38" fmla="*/ 8950981 w 11636415"/>
                      <a:gd name="connsiteY38" fmla="*/ 2664475 h 2466434"/>
                      <a:gd name="connsiteX39" fmla="*/ 8505643 w 11636415"/>
                      <a:gd name="connsiteY39" fmla="*/ 2623702 h 2466434"/>
                      <a:gd name="connsiteX40" fmla="*/ 8017891 w 11636415"/>
                      <a:gd name="connsiteY40" fmla="*/ 2579045 h 2466434"/>
                      <a:gd name="connsiteX41" fmla="*/ 7530140 w 11636415"/>
                      <a:gd name="connsiteY41" fmla="*/ 2534389 h 2466434"/>
                      <a:gd name="connsiteX42" fmla="*/ 6787909 w 11636415"/>
                      <a:gd name="connsiteY42" fmla="*/ 2466434 h 2466434"/>
                      <a:gd name="connsiteX43" fmla="*/ 6335734 w 11636415"/>
                      <a:gd name="connsiteY43" fmla="*/ 2466434 h 2466434"/>
                      <a:gd name="connsiteX44" fmla="*/ 5947327 w 11636415"/>
                      <a:gd name="connsiteY44" fmla="*/ 2466434 h 2466434"/>
                      <a:gd name="connsiteX45" fmla="*/ 5495152 w 11636415"/>
                      <a:gd name="connsiteY45" fmla="*/ 2466434 h 2466434"/>
                      <a:gd name="connsiteX46" fmla="*/ 4979209 w 11636415"/>
                      <a:gd name="connsiteY46" fmla="*/ 2466434 h 2466434"/>
                      <a:gd name="connsiteX47" fmla="*/ 4590802 w 11636415"/>
                      <a:gd name="connsiteY47" fmla="*/ 2466434 h 2466434"/>
                      <a:gd name="connsiteX48" fmla="*/ 4074859 w 11636415"/>
                      <a:gd name="connsiteY48" fmla="*/ 2466434 h 2466434"/>
                      <a:gd name="connsiteX49" fmla="*/ 3622683 w 11636415"/>
                      <a:gd name="connsiteY49" fmla="*/ 2466434 h 2466434"/>
                      <a:gd name="connsiteX50" fmla="*/ 2915435 w 11636415"/>
                      <a:gd name="connsiteY50" fmla="*/ 2466434 h 2466434"/>
                      <a:gd name="connsiteX51" fmla="*/ 2527028 w 11636415"/>
                      <a:gd name="connsiteY51" fmla="*/ 2466434 h 2466434"/>
                      <a:gd name="connsiteX52" fmla="*/ 1819780 w 11636415"/>
                      <a:gd name="connsiteY52" fmla="*/ 2466434 h 2466434"/>
                      <a:gd name="connsiteX53" fmla="*/ 1367605 w 11636415"/>
                      <a:gd name="connsiteY53" fmla="*/ 2466434 h 2466434"/>
                      <a:gd name="connsiteX54" fmla="*/ 411081 w 11636415"/>
                      <a:gd name="connsiteY54" fmla="*/ 2466434 h 2466434"/>
                      <a:gd name="connsiteX55" fmla="*/ 0 w 11636415"/>
                      <a:gd name="connsiteY55" fmla="*/ 2055353 h 2466434"/>
                      <a:gd name="connsiteX56" fmla="*/ 0 w 11636415"/>
                      <a:gd name="connsiteY56" fmla="*/ 2055362 h 2466434"/>
                      <a:gd name="connsiteX57" fmla="*/ 0 w 11636415"/>
                      <a:gd name="connsiteY57" fmla="*/ 1747058 h 2466434"/>
                      <a:gd name="connsiteX58" fmla="*/ 0 w 11636415"/>
                      <a:gd name="connsiteY58" fmla="*/ 1438753 h 2466434"/>
                      <a:gd name="connsiteX59" fmla="*/ 0 w 11636415"/>
                      <a:gd name="connsiteY59" fmla="*/ 1438753 h 2466434"/>
                      <a:gd name="connsiteX60" fmla="*/ 0 w 11636415"/>
                      <a:gd name="connsiteY60" fmla="*/ 945470 h 2466434"/>
                      <a:gd name="connsiteX61" fmla="*/ 0 w 11636415"/>
                      <a:gd name="connsiteY61" fmla="*/ 411081 h 24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636415" h="2466434" fill="none" extrusionOk="0">
                        <a:moveTo>
                          <a:pt x="0" y="411081"/>
                        </a:moveTo>
                        <a:cubicBezTo>
                          <a:pt x="-13067" y="120746"/>
                          <a:pt x="222694" y="19549"/>
                          <a:pt x="411081" y="0"/>
                        </a:cubicBezTo>
                        <a:cubicBezTo>
                          <a:pt x="573003" y="-59266"/>
                          <a:pt x="775713" y="61700"/>
                          <a:pt x="990793" y="0"/>
                        </a:cubicBezTo>
                        <a:cubicBezTo>
                          <a:pt x="1205873" y="-61700"/>
                          <a:pt x="1478149" y="75600"/>
                          <a:pt x="1634273" y="0"/>
                        </a:cubicBezTo>
                        <a:cubicBezTo>
                          <a:pt x="1790397" y="-75600"/>
                          <a:pt x="2148395" y="34870"/>
                          <a:pt x="2341521" y="0"/>
                        </a:cubicBezTo>
                        <a:cubicBezTo>
                          <a:pt x="2534647" y="-34870"/>
                          <a:pt x="2802861" y="38878"/>
                          <a:pt x="2985001" y="0"/>
                        </a:cubicBezTo>
                        <a:cubicBezTo>
                          <a:pt x="3167141" y="-38878"/>
                          <a:pt x="3368922" y="11116"/>
                          <a:pt x="3564712" y="0"/>
                        </a:cubicBezTo>
                        <a:cubicBezTo>
                          <a:pt x="3760502" y="-11116"/>
                          <a:pt x="3908074" y="44509"/>
                          <a:pt x="4208192" y="0"/>
                        </a:cubicBezTo>
                        <a:cubicBezTo>
                          <a:pt x="4508310" y="-44509"/>
                          <a:pt x="4688165" y="4455"/>
                          <a:pt x="4851672" y="0"/>
                        </a:cubicBezTo>
                        <a:cubicBezTo>
                          <a:pt x="5015179" y="-4455"/>
                          <a:pt x="5288244" y="48852"/>
                          <a:pt x="5431384" y="0"/>
                        </a:cubicBezTo>
                        <a:cubicBezTo>
                          <a:pt x="5574524" y="-48852"/>
                          <a:pt x="5753203" y="36734"/>
                          <a:pt x="6074864" y="0"/>
                        </a:cubicBezTo>
                        <a:cubicBezTo>
                          <a:pt x="6396525" y="-36734"/>
                          <a:pt x="6542752" y="23979"/>
                          <a:pt x="6787909" y="0"/>
                        </a:cubicBezTo>
                        <a:lnTo>
                          <a:pt x="6787909" y="0"/>
                        </a:lnTo>
                        <a:cubicBezTo>
                          <a:pt x="6941575" y="-7624"/>
                          <a:pt x="7202313" y="4301"/>
                          <a:pt x="7340639" y="0"/>
                        </a:cubicBezTo>
                        <a:cubicBezTo>
                          <a:pt x="7478965" y="-4301"/>
                          <a:pt x="7675792" y="18939"/>
                          <a:pt x="7980642" y="0"/>
                        </a:cubicBezTo>
                        <a:cubicBezTo>
                          <a:pt x="8285492" y="-18939"/>
                          <a:pt x="8342668" y="41977"/>
                          <a:pt x="8620645" y="0"/>
                        </a:cubicBezTo>
                        <a:cubicBezTo>
                          <a:pt x="8898622" y="-41977"/>
                          <a:pt x="8934132" y="41878"/>
                          <a:pt x="9144283" y="0"/>
                        </a:cubicBezTo>
                        <a:cubicBezTo>
                          <a:pt x="9354434" y="-41878"/>
                          <a:pt x="9544308" y="54515"/>
                          <a:pt x="9697013" y="0"/>
                        </a:cubicBezTo>
                        <a:cubicBezTo>
                          <a:pt x="9935594" y="-57875"/>
                          <a:pt x="10065571" y="53654"/>
                          <a:pt x="10237020" y="0"/>
                        </a:cubicBezTo>
                        <a:cubicBezTo>
                          <a:pt x="10408469" y="-53654"/>
                          <a:pt x="10494654" y="18040"/>
                          <a:pt x="10700610" y="0"/>
                        </a:cubicBezTo>
                        <a:cubicBezTo>
                          <a:pt x="10906566" y="-18040"/>
                          <a:pt x="11027478" y="3613"/>
                          <a:pt x="11225334" y="0"/>
                        </a:cubicBezTo>
                        <a:cubicBezTo>
                          <a:pt x="11426673" y="22767"/>
                          <a:pt x="11639160" y="147806"/>
                          <a:pt x="11636415" y="411081"/>
                        </a:cubicBezTo>
                        <a:cubicBezTo>
                          <a:pt x="11687906" y="531926"/>
                          <a:pt x="11611608" y="763167"/>
                          <a:pt x="11636415" y="904364"/>
                        </a:cubicBezTo>
                        <a:cubicBezTo>
                          <a:pt x="11661222" y="1045561"/>
                          <a:pt x="11599474" y="1287658"/>
                          <a:pt x="11636415" y="1438753"/>
                        </a:cubicBezTo>
                        <a:lnTo>
                          <a:pt x="11636415" y="1438753"/>
                        </a:lnTo>
                        <a:cubicBezTo>
                          <a:pt x="11637664" y="1582409"/>
                          <a:pt x="11626482" y="1668936"/>
                          <a:pt x="11636415" y="1759390"/>
                        </a:cubicBezTo>
                        <a:cubicBezTo>
                          <a:pt x="11646348" y="1849844"/>
                          <a:pt x="11622038" y="1908251"/>
                          <a:pt x="11636415" y="2055362"/>
                        </a:cubicBezTo>
                        <a:lnTo>
                          <a:pt x="11636415" y="2055353"/>
                        </a:lnTo>
                        <a:cubicBezTo>
                          <a:pt x="11579154" y="2308629"/>
                          <a:pt x="11516964" y="2466001"/>
                          <a:pt x="11225334" y="2466434"/>
                        </a:cubicBezTo>
                        <a:cubicBezTo>
                          <a:pt x="11052827" y="2493619"/>
                          <a:pt x="10881463" y="2438705"/>
                          <a:pt x="10700610" y="2466434"/>
                        </a:cubicBezTo>
                        <a:cubicBezTo>
                          <a:pt x="10519757" y="2494163"/>
                          <a:pt x="10450748" y="2435130"/>
                          <a:pt x="10206453" y="2466434"/>
                        </a:cubicBezTo>
                        <a:cubicBezTo>
                          <a:pt x="9962158" y="2497738"/>
                          <a:pt x="9892780" y="2458463"/>
                          <a:pt x="9697013" y="2466434"/>
                        </a:cubicBezTo>
                        <a:cubicBezTo>
                          <a:pt x="9844176" y="2469496"/>
                          <a:pt x="10038307" y="2614235"/>
                          <a:pt x="10154406" y="2599755"/>
                        </a:cubicBezTo>
                        <a:cubicBezTo>
                          <a:pt x="10270505" y="2585275"/>
                          <a:pt x="10404089" y="2706343"/>
                          <a:pt x="10558511" y="2717544"/>
                        </a:cubicBezTo>
                        <a:cubicBezTo>
                          <a:pt x="10712933" y="2728745"/>
                          <a:pt x="10867796" y="2831586"/>
                          <a:pt x="11029227" y="2854749"/>
                        </a:cubicBezTo>
                        <a:cubicBezTo>
                          <a:pt x="10741534" y="2871273"/>
                          <a:pt x="10637824" y="2769282"/>
                          <a:pt x="10414236" y="2798443"/>
                        </a:cubicBezTo>
                        <a:cubicBezTo>
                          <a:pt x="10190648" y="2827605"/>
                          <a:pt x="10003269" y="2730206"/>
                          <a:pt x="9841658" y="2746021"/>
                        </a:cubicBezTo>
                        <a:cubicBezTo>
                          <a:pt x="9680047" y="2761836"/>
                          <a:pt x="9618420" y="2698174"/>
                          <a:pt x="9438733" y="2709131"/>
                        </a:cubicBezTo>
                        <a:cubicBezTo>
                          <a:pt x="9259046" y="2720089"/>
                          <a:pt x="9076519" y="2634971"/>
                          <a:pt x="8950981" y="2664475"/>
                        </a:cubicBezTo>
                        <a:cubicBezTo>
                          <a:pt x="8825443" y="2693979"/>
                          <a:pt x="8606632" y="2612947"/>
                          <a:pt x="8505643" y="2623702"/>
                        </a:cubicBezTo>
                        <a:cubicBezTo>
                          <a:pt x="8404654" y="2634456"/>
                          <a:pt x="8143199" y="2580603"/>
                          <a:pt x="8017891" y="2579045"/>
                        </a:cubicBezTo>
                        <a:cubicBezTo>
                          <a:pt x="7892583" y="2577487"/>
                          <a:pt x="7681130" y="2538246"/>
                          <a:pt x="7530140" y="2534389"/>
                        </a:cubicBezTo>
                        <a:cubicBezTo>
                          <a:pt x="7379150" y="2530532"/>
                          <a:pt x="7087884" y="2431892"/>
                          <a:pt x="6787909" y="2466434"/>
                        </a:cubicBezTo>
                        <a:cubicBezTo>
                          <a:pt x="6664276" y="2475731"/>
                          <a:pt x="6483429" y="2460015"/>
                          <a:pt x="6335734" y="2466434"/>
                        </a:cubicBezTo>
                        <a:cubicBezTo>
                          <a:pt x="6188040" y="2472853"/>
                          <a:pt x="6137174" y="2435120"/>
                          <a:pt x="5947327" y="2466434"/>
                        </a:cubicBezTo>
                        <a:cubicBezTo>
                          <a:pt x="5757480" y="2497748"/>
                          <a:pt x="5666149" y="2442538"/>
                          <a:pt x="5495152" y="2466434"/>
                        </a:cubicBezTo>
                        <a:cubicBezTo>
                          <a:pt x="5324156" y="2490330"/>
                          <a:pt x="5147467" y="2438616"/>
                          <a:pt x="4979209" y="2466434"/>
                        </a:cubicBezTo>
                        <a:cubicBezTo>
                          <a:pt x="4810951" y="2494252"/>
                          <a:pt x="4770227" y="2445055"/>
                          <a:pt x="4590802" y="2466434"/>
                        </a:cubicBezTo>
                        <a:cubicBezTo>
                          <a:pt x="4411377" y="2487813"/>
                          <a:pt x="4223303" y="2438849"/>
                          <a:pt x="4074859" y="2466434"/>
                        </a:cubicBezTo>
                        <a:cubicBezTo>
                          <a:pt x="3926415" y="2494019"/>
                          <a:pt x="3741687" y="2442717"/>
                          <a:pt x="3622683" y="2466434"/>
                        </a:cubicBezTo>
                        <a:cubicBezTo>
                          <a:pt x="3503679" y="2490151"/>
                          <a:pt x="3237311" y="2459551"/>
                          <a:pt x="2915435" y="2466434"/>
                        </a:cubicBezTo>
                        <a:cubicBezTo>
                          <a:pt x="2593559" y="2473317"/>
                          <a:pt x="2632410" y="2459460"/>
                          <a:pt x="2527028" y="2466434"/>
                        </a:cubicBezTo>
                        <a:cubicBezTo>
                          <a:pt x="2421646" y="2473408"/>
                          <a:pt x="2035452" y="2389739"/>
                          <a:pt x="1819780" y="2466434"/>
                        </a:cubicBezTo>
                        <a:cubicBezTo>
                          <a:pt x="1604108" y="2543129"/>
                          <a:pt x="1524542" y="2430375"/>
                          <a:pt x="1367605" y="2466434"/>
                        </a:cubicBezTo>
                        <a:cubicBezTo>
                          <a:pt x="1210669" y="2502493"/>
                          <a:pt x="850288" y="2395358"/>
                          <a:pt x="411081" y="2466434"/>
                        </a:cubicBezTo>
                        <a:cubicBezTo>
                          <a:pt x="186812" y="2476223"/>
                          <a:pt x="-3007" y="2309389"/>
                          <a:pt x="0" y="2055353"/>
                        </a:cubicBezTo>
                        <a:lnTo>
                          <a:pt x="0" y="2055362"/>
                        </a:lnTo>
                        <a:cubicBezTo>
                          <a:pt x="-19891" y="1928831"/>
                          <a:pt x="35859" y="1834944"/>
                          <a:pt x="0" y="1747058"/>
                        </a:cubicBezTo>
                        <a:cubicBezTo>
                          <a:pt x="-35859" y="1659172"/>
                          <a:pt x="4963" y="1581837"/>
                          <a:pt x="0" y="1438753"/>
                        </a:cubicBezTo>
                        <a:lnTo>
                          <a:pt x="0" y="1438753"/>
                        </a:lnTo>
                        <a:cubicBezTo>
                          <a:pt x="-57699" y="1205592"/>
                          <a:pt x="52585" y="1103402"/>
                          <a:pt x="0" y="945470"/>
                        </a:cubicBezTo>
                        <a:cubicBezTo>
                          <a:pt x="-52585" y="787538"/>
                          <a:pt x="58902" y="677866"/>
                          <a:pt x="0" y="411081"/>
                        </a:cubicBezTo>
                        <a:close/>
                      </a:path>
                      <a:path w="11636415" h="2466434" stroke="0" extrusionOk="0">
                        <a:moveTo>
                          <a:pt x="0" y="411081"/>
                        </a:moveTo>
                        <a:cubicBezTo>
                          <a:pt x="19706" y="209221"/>
                          <a:pt x="193173" y="6280"/>
                          <a:pt x="411081" y="0"/>
                        </a:cubicBezTo>
                        <a:cubicBezTo>
                          <a:pt x="504677" y="-12864"/>
                          <a:pt x="657395" y="39440"/>
                          <a:pt x="863256" y="0"/>
                        </a:cubicBezTo>
                        <a:cubicBezTo>
                          <a:pt x="1069118" y="-39440"/>
                          <a:pt x="1213181" y="15071"/>
                          <a:pt x="1506736" y="0"/>
                        </a:cubicBezTo>
                        <a:cubicBezTo>
                          <a:pt x="1800291" y="-15071"/>
                          <a:pt x="1955979" y="9335"/>
                          <a:pt x="2213984" y="0"/>
                        </a:cubicBezTo>
                        <a:cubicBezTo>
                          <a:pt x="2471989" y="-9335"/>
                          <a:pt x="2588571" y="4733"/>
                          <a:pt x="2729928" y="0"/>
                        </a:cubicBezTo>
                        <a:cubicBezTo>
                          <a:pt x="2871285" y="-4733"/>
                          <a:pt x="3033209" y="41306"/>
                          <a:pt x="3118334" y="0"/>
                        </a:cubicBezTo>
                        <a:cubicBezTo>
                          <a:pt x="3203459" y="-41306"/>
                          <a:pt x="3666479" y="32947"/>
                          <a:pt x="3825583" y="0"/>
                        </a:cubicBezTo>
                        <a:cubicBezTo>
                          <a:pt x="3984687" y="-32947"/>
                          <a:pt x="4156049" y="33803"/>
                          <a:pt x="4341526" y="0"/>
                        </a:cubicBezTo>
                        <a:cubicBezTo>
                          <a:pt x="4527003" y="-33803"/>
                          <a:pt x="4747730" y="62351"/>
                          <a:pt x="4921238" y="0"/>
                        </a:cubicBezTo>
                        <a:cubicBezTo>
                          <a:pt x="5094746" y="-62351"/>
                          <a:pt x="5219929" y="9743"/>
                          <a:pt x="5437181" y="0"/>
                        </a:cubicBezTo>
                        <a:cubicBezTo>
                          <a:pt x="5654433" y="-9743"/>
                          <a:pt x="5936537" y="73304"/>
                          <a:pt x="6080661" y="0"/>
                        </a:cubicBezTo>
                        <a:cubicBezTo>
                          <a:pt x="6224785" y="-73304"/>
                          <a:pt x="6570616" y="4350"/>
                          <a:pt x="6787909" y="0"/>
                        </a:cubicBezTo>
                        <a:lnTo>
                          <a:pt x="6787909" y="0"/>
                        </a:lnTo>
                        <a:cubicBezTo>
                          <a:pt x="6981337" y="-26758"/>
                          <a:pt x="7255540" y="14569"/>
                          <a:pt x="7398821" y="0"/>
                        </a:cubicBezTo>
                        <a:cubicBezTo>
                          <a:pt x="7542102" y="-14569"/>
                          <a:pt x="7742576" y="35755"/>
                          <a:pt x="7893369" y="0"/>
                        </a:cubicBezTo>
                        <a:cubicBezTo>
                          <a:pt x="8044162" y="-35755"/>
                          <a:pt x="8296673" y="5981"/>
                          <a:pt x="8475189" y="0"/>
                        </a:cubicBezTo>
                        <a:cubicBezTo>
                          <a:pt x="8653705" y="-5981"/>
                          <a:pt x="8865637" y="17036"/>
                          <a:pt x="9115192" y="0"/>
                        </a:cubicBezTo>
                        <a:cubicBezTo>
                          <a:pt x="9364747" y="-17036"/>
                          <a:pt x="9493394" y="69596"/>
                          <a:pt x="9697013" y="0"/>
                        </a:cubicBezTo>
                        <a:cubicBezTo>
                          <a:pt x="9871095" y="-4728"/>
                          <a:pt x="9969869" y="25785"/>
                          <a:pt x="10175887" y="0"/>
                        </a:cubicBezTo>
                        <a:cubicBezTo>
                          <a:pt x="10381905" y="-25785"/>
                          <a:pt x="10531450" y="49344"/>
                          <a:pt x="10700610" y="0"/>
                        </a:cubicBezTo>
                        <a:cubicBezTo>
                          <a:pt x="10869770" y="-49344"/>
                          <a:pt x="11065700" y="10457"/>
                          <a:pt x="11225334" y="0"/>
                        </a:cubicBezTo>
                        <a:cubicBezTo>
                          <a:pt x="11450400" y="-23809"/>
                          <a:pt x="11630226" y="188778"/>
                          <a:pt x="11636415" y="411081"/>
                        </a:cubicBezTo>
                        <a:cubicBezTo>
                          <a:pt x="11687540" y="575961"/>
                          <a:pt x="11609374" y="680228"/>
                          <a:pt x="11636415" y="914640"/>
                        </a:cubicBezTo>
                        <a:cubicBezTo>
                          <a:pt x="11663456" y="1149052"/>
                          <a:pt x="11604838" y="1187451"/>
                          <a:pt x="11636415" y="1438753"/>
                        </a:cubicBezTo>
                        <a:lnTo>
                          <a:pt x="11636415" y="1438753"/>
                        </a:lnTo>
                        <a:cubicBezTo>
                          <a:pt x="11651982" y="1556132"/>
                          <a:pt x="11631335" y="1646713"/>
                          <a:pt x="11636415" y="1753224"/>
                        </a:cubicBezTo>
                        <a:cubicBezTo>
                          <a:pt x="11641495" y="1859735"/>
                          <a:pt x="11625179" y="1914061"/>
                          <a:pt x="11636415" y="2055362"/>
                        </a:cubicBezTo>
                        <a:lnTo>
                          <a:pt x="11636415" y="2055353"/>
                        </a:lnTo>
                        <a:cubicBezTo>
                          <a:pt x="11640990" y="2301620"/>
                          <a:pt x="11454719" y="2527297"/>
                          <a:pt x="11225334" y="2466434"/>
                        </a:cubicBezTo>
                        <a:cubicBezTo>
                          <a:pt x="11126217" y="2473285"/>
                          <a:pt x="10955293" y="2463131"/>
                          <a:pt x="10746460" y="2466434"/>
                        </a:cubicBezTo>
                        <a:cubicBezTo>
                          <a:pt x="10537627" y="2469737"/>
                          <a:pt x="10434857" y="2406796"/>
                          <a:pt x="10237020" y="2466434"/>
                        </a:cubicBezTo>
                        <a:cubicBezTo>
                          <a:pt x="10039183" y="2526072"/>
                          <a:pt x="9966197" y="2458039"/>
                          <a:pt x="9697013" y="2466434"/>
                        </a:cubicBezTo>
                        <a:cubicBezTo>
                          <a:pt x="9856785" y="2457627"/>
                          <a:pt x="9945075" y="2569386"/>
                          <a:pt x="10154406" y="2599755"/>
                        </a:cubicBezTo>
                        <a:cubicBezTo>
                          <a:pt x="10363737" y="2630124"/>
                          <a:pt x="10357068" y="2694903"/>
                          <a:pt x="10558511" y="2717544"/>
                        </a:cubicBezTo>
                        <a:cubicBezTo>
                          <a:pt x="10759954" y="2740185"/>
                          <a:pt x="10823296" y="2813296"/>
                          <a:pt x="11029227" y="2854749"/>
                        </a:cubicBezTo>
                        <a:cubicBezTo>
                          <a:pt x="10759276" y="2875197"/>
                          <a:pt x="10578990" y="2806244"/>
                          <a:pt x="10456649" y="2802326"/>
                        </a:cubicBezTo>
                        <a:cubicBezTo>
                          <a:pt x="10334308" y="2798408"/>
                          <a:pt x="10185447" y="2728874"/>
                          <a:pt x="9968898" y="2757670"/>
                        </a:cubicBezTo>
                        <a:cubicBezTo>
                          <a:pt x="9752349" y="2786466"/>
                          <a:pt x="9637051" y="2724607"/>
                          <a:pt x="9396320" y="2705248"/>
                        </a:cubicBezTo>
                        <a:cubicBezTo>
                          <a:pt x="9155589" y="2685888"/>
                          <a:pt x="9043716" y="2632384"/>
                          <a:pt x="8866155" y="2656708"/>
                        </a:cubicBezTo>
                        <a:cubicBezTo>
                          <a:pt x="8688594" y="2681032"/>
                          <a:pt x="8577644" y="2597330"/>
                          <a:pt x="8293577" y="2604286"/>
                        </a:cubicBezTo>
                        <a:cubicBezTo>
                          <a:pt x="8009510" y="2611241"/>
                          <a:pt x="8031417" y="2571609"/>
                          <a:pt x="7848239" y="2563513"/>
                        </a:cubicBezTo>
                        <a:cubicBezTo>
                          <a:pt x="7665061" y="2555417"/>
                          <a:pt x="7460916" y="2465082"/>
                          <a:pt x="7275661" y="2511090"/>
                        </a:cubicBezTo>
                        <a:cubicBezTo>
                          <a:pt x="7090406" y="2557098"/>
                          <a:pt x="6918562" y="2461983"/>
                          <a:pt x="6787909" y="2466434"/>
                        </a:cubicBezTo>
                        <a:cubicBezTo>
                          <a:pt x="6528121" y="2536886"/>
                          <a:pt x="6418714" y="2451101"/>
                          <a:pt x="6080661" y="2466434"/>
                        </a:cubicBezTo>
                        <a:cubicBezTo>
                          <a:pt x="5742608" y="2481767"/>
                          <a:pt x="5691637" y="2425619"/>
                          <a:pt x="5437181" y="2466434"/>
                        </a:cubicBezTo>
                        <a:cubicBezTo>
                          <a:pt x="5182725" y="2507249"/>
                          <a:pt x="5106793" y="2451076"/>
                          <a:pt x="4985006" y="2466434"/>
                        </a:cubicBezTo>
                        <a:cubicBezTo>
                          <a:pt x="4863219" y="2481792"/>
                          <a:pt x="4628093" y="2422442"/>
                          <a:pt x="4277758" y="2466434"/>
                        </a:cubicBezTo>
                        <a:cubicBezTo>
                          <a:pt x="3927423" y="2510426"/>
                          <a:pt x="3811676" y="2381780"/>
                          <a:pt x="3570509" y="2466434"/>
                        </a:cubicBezTo>
                        <a:cubicBezTo>
                          <a:pt x="3329342" y="2551088"/>
                          <a:pt x="3212965" y="2426632"/>
                          <a:pt x="3118334" y="2466434"/>
                        </a:cubicBezTo>
                        <a:cubicBezTo>
                          <a:pt x="3023704" y="2506236"/>
                          <a:pt x="2688960" y="2443247"/>
                          <a:pt x="2411086" y="2466434"/>
                        </a:cubicBezTo>
                        <a:cubicBezTo>
                          <a:pt x="2133212" y="2489621"/>
                          <a:pt x="2101848" y="2449307"/>
                          <a:pt x="2022679" y="2466434"/>
                        </a:cubicBezTo>
                        <a:cubicBezTo>
                          <a:pt x="1943510" y="2483561"/>
                          <a:pt x="1708251" y="2432810"/>
                          <a:pt x="1506736" y="2466434"/>
                        </a:cubicBezTo>
                        <a:cubicBezTo>
                          <a:pt x="1305221" y="2500058"/>
                          <a:pt x="1256617" y="2431550"/>
                          <a:pt x="1054561" y="2466434"/>
                        </a:cubicBezTo>
                        <a:cubicBezTo>
                          <a:pt x="852505" y="2501318"/>
                          <a:pt x="636137" y="2409053"/>
                          <a:pt x="411081" y="2466434"/>
                        </a:cubicBezTo>
                        <a:cubicBezTo>
                          <a:pt x="119567" y="2485321"/>
                          <a:pt x="-28823" y="2245509"/>
                          <a:pt x="0" y="2055353"/>
                        </a:cubicBezTo>
                        <a:lnTo>
                          <a:pt x="0" y="2055362"/>
                        </a:lnTo>
                        <a:cubicBezTo>
                          <a:pt x="-689" y="1910671"/>
                          <a:pt x="36596" y="1890307"/>
                          <a:pt x="0" y="1734725"/>
                        </a:cubicBezTo>
                        <a:cubicBezTo>
                          <a:pt x="-36596" y="1579143"/>
                          <a:pt x="869" y="1535832"/>
                          <a:pt x="0" y="1438753"/>
                        </a:cubicBezTo>
                        <a:lnTo>
                          <a:pt x="0" y="1438753"/>
                        </a:lnTo>
                        <a:cubicBezTo>
                          <a:pt x="-18600" y="1323594"/>
                          <a:pt x="5944" y="1169109"/>
                          <a:pt x="0" y="904364"/>
                        </a:cubicBezTo>
                        <a:cubicBezTo>
                          <a:pt x="-5944" y="639619"/>
                          <a:pt x="46922" y="565255"/>
                          <a:pt x="0" y="411081"/>
                        </a:cubicBezTo>
                        <a:close/>
                      </a:path>
                    </a:pathLst>
                  </a:custGeom>
                  <ask:type>
                    <ask:lineSketchNone/>
                  </ask:type>
                </ask:lineSketchStyleProps>
              </a:ext>
            </a:extLst>
          </a:ln>
        </p:spPr>
        <p:txBody>
          <a:bodyPr wrap="square" lIns="180000" rIns="180000" anchor="ctr" anchorCtr="0">
            <a:noAutofit/>
          </a:bodyPr>
          <a:lstStyle/>
          <a:p>
            <a:pPr marR="0" lvl="0" defTabSz="914400" rtl="0" eaLnBrk="1" fontAlgn="auto" latinLnBrk="0" hangingPunct="1">
              <a:lnSpc>
                <a:spcPct val="150000"/>
              </a:lnSpc>
              <a:spcBef>
                <a:spcPts val="0"/>
              </a:spcBef>
              <a:buClrTx/>
              <a:buSzTx/>
              <a:tabLst/>
              <a:defRPr/>
            </a:pPr>
            <a:r>
              <a:rPr lang="en-GB" sz="2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‘If I could have any </a:t>
            </a:r>
            <a:r>
              <a:rPr lang="en-GB" sz="2200" i="1" dirty="0">
                <a:latin typeface="Open Sans" panose="020B0606030504020204" pitchFamily="34" charset="0"/>
                <a:ea typeface="Open Sans" panose="020B0606030504020204" pitchFamily="34" charset="0"/>
                <a:cs typeface="Open Sans" panose="020B0606030504020204" pitchFamily="34" charset="0"/>
              </a:rPr>
              <a:t>job, I'd be a </a:t>
            </a:r>
            <a:r>
              <a:rPr lang="en-GB" sz="2200" b="1" i="1" dirty="0">
                <a:latin typeface="Open Sans" panose="020B0606030504020204" pitchFamily="34" charset="0"/>
                <a:ea typeface="Open Sans" panose="020B0606030504020204" pitchFamily="34" charset="0"/>
                <a:cs typeface="Open Sans" panose="020B0606030504020204" pitchFamily="34" charset="0"/>
              </a:rPr>
              <a:t>chocolatier</a:t>
            </a:r>
            <a:r>
              <a:rPr lang="en-GB" sz="2200" i="1" dirty="0">
                <a:latin typeface="Open Sans" panose="020B0606030504020204" pitchFamily="34" charset="0"/>
                <a:ea typeface="Open Sans" panose="020B0606030504020204" pitchFamily="34" charset="0"/>
                <a:cs typeface="Open Sans" panose="020B0606030504020204" pitchFamily="34" charset="0"/>
              </a:rPr>
              <a:t> because making chocolate masterpieces would combine my love of chocolate with being creative and artistic. I'd travel all over the world to run chocolate-making workshops for aspiring chocolatiers.’</a:t>
            </a:r>
          </a:p>
        </p:txBody>
      </p:sp>
      <p:sp>
        <p:nvSpPr>
          <p:cNvPr id="6" name="TextBox 5">
            <a:extLst>
              <a:ext uri="{FF2B5EF4-FFF2-40B4-BE49-F238E27FC236}">
                <a16:creationId xmlns:a16="http://schemas.microsoft.com/office/drawing/2014/main" id="{36C81592-3A35-3EA3-C28C-F90E2CAB4C05}"/>
              </a:ext>
            </a:extLst>
          </p:cNvPr>
          <p:cNvSpPr txBox="1"/>
          <p:nvPr/>
        </p:nvSpPr>
        <p:spPr>
          <a:xfrm>
            <a:off x="277792" y="5073716"/>
            <a:ext cx="11636415" cy="636737"/>
          </a:xfrm>
          <a:prstGeom prst="roundRect">
            <a:avLst/>
          </a:prstGeom>
          <a:solidFill>
            <a:schemeClr val="accent2">
              <a:lumMod val="40000"/>
              <a:lumOff val="60000"/>
            </a:schemeClr>
          </a:solidFill>
          <a:ln w="19050">
            <a:solidFill>
              <a:schemeClr val="accent2"/>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Let’s look at what it is about this job that appeals to Emily.</a:t>
            </a:r>
          </a:p>
        </p:txBody>
      </p:sp>
      <p:pic>
        <p:nvPicPr>
          <p:cNvPr id="18" name="Graphic 17" descr="Chocolate with solid fill">
            <a:extLst>
              <a:ext uri="{FF2B5EF4-FFF2-40B4-BE49-F238E27FC236}">
                <a16:creationId xmlns:a16="http://schemas.microsoft.com/office/drawing/2014/main" id="{586B91DD-53CC-CCB7-6C6F-E789C577902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381" y="3994667"/>
            <a:ext cx="914400" cy="914400"/>
          </a:xfrm>
          <a:prstGeom prst="rect">
            <a:avLst/>
          </a:prstGeom>
        </p:spPr>
      </p:pic>
      <p:pic>
        <p:nvPicPr>
          <p:cNvPr id="19" name="Graphic 18" descr="Chef female with solid fill">
            <a:extLst>
              <a:ext uri="{FF2B5EF4-FFF2-40B4-BE49-F238E27FC236}">
                <a16:creationId xmlns:a16="http://schemas.microsoft.com/office/drawing/2014/main" id="{65CD2088-3E54-85F9-FFA6-9F156B6DC52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9577" y="3988838"/>
            <a:ext cx="914400" cy="914400"/>
          </a:xfrm>
          <a:prstGeom prst="rect">
            <a:avLst/>
          </a:prstGeom>
        </p:spPr>
      </p:pic>
    </p:spTree>
    <p:extLst>
      <p:ext uri="{BB962C8B-B14F-4D97-AF65-F5344CB8AC3E}">
        <p14:creationId xmlns:p14="http://schemas.microsoft.com/office/powerpoint/2010/main" val="14731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F85253F-DDC2-6D7F-D865-ED34A18D1524}"/>
              </a:ext>
            </a:extLst>
          </p:cNvPr>
          <p:cNvSpPr txBox="1"/>
          <p:nvPr/>
        </p:nvSpPr>
        <p:spPr>
          <a:xfrm>
            <a:off x="277791" y="5063114"/>
            <a:ext cx="3520486" cy="636737"/>
          </a:xfrm>
          <a:prstGeom prst="roundRect">
            <a:avLst/>
          </a:prstGeom>
          <a:solidFill>
            <a:srgbClr val="CDF3E6"/>
          </a:solidFill>
          <a:ln w="19050">
            <a:solidFill>
              <a:srgbClr val="33CC99"/>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Practical skills</a:t>
            </a:r>
          </a:p>
        </p:txBody>
      </p:sp>
      <p:sp>
        <p:nvSpPr>
          <p:cNvPr id="13" name="TextBox 12">
            <a:extLst>
              <a:ext uri="{FF2B5EF4-FFF2-40B4-BE49-F238E27FC236}">
                <a16:creationId xmlns:a16="http://schemas.microsoft.com/office/drawing/2014/main" id="{CE7FAD56-DB3E-9D19-B604-80B678D232B9}"/>
              </a:ext>
            </a:extLst>
          </p:cNvPr>
          <p:cNvSpPr txBox="1"/>
          <p:nvPr/>
        </p:nvSpPr>
        <p:spPr>
          <a:xfrm>
            <a:off x="277792" y="1131019"/>
            <a:ext cx="11636415" cy="2365453"/>
          </a:xfrm>
          <a:prstGeom prst="wedgeRoundRectCallout">
            <a:avLst>
              <a:gd name="adj1" fmla="val 35156"/>
              <a:gd name="adj2" fmla="val 63277"/>
              <a:gd name="adj3" fmla="val 16667"/>
            </a:avLst>
          </a:prstGeom>
          <a:solidFill>
            <a:schemeClr val="bg1"/>
          </a:solidFill>
          <a:ln w="38100">
            <a:solidFill>
              <a:srgbClr val="4BC7C8"/>
            </a:solidFill>
            <a:extLst>
              <a:ext uri="{C807C97D-BFC1-408E-A445-0C87EB9F89A2}">
                <ask:lineSketchStyleProps xmlns:ask="http://schemas.microsoft.com/office/drawing/2018/sketchyshapes" sd="3539832706">
                  <a:custGeom>
                    <a:avLst/>
                    <a:gdLst>
                      <a:gd name="connsiteX0" fmla="*/ 0 w 11636415"/>
                      <a:gd name="connsiteY0" fmla="*/ 411081 h 2466434"/>
                      <a:gd name="connsiteX1" fmla="*/ 411081 w 11636415"/>
                      <a:gd name="connsiteY1" fmla="*/ 0 h 2466434"/>
                      <a:gd name="connsiteX2" fmla="*/ 990793 w 11636415"/>
                      <a:gd name="connsiteY2" fmla="*/ 0 h 2466434"/>
                      <a:gd name="connsiteX3" fmla="*/ 1634273 w 11636415"/>
                      <a:gd name="connsiteY3" fmla="*/ 0 h 2466434"/>
                      <a:gd name="connsiteX4" fmla="*/ 2341521 w 11636415"/>
                      <a:gd name="connsiteY4" fmla="*/ 0 h 2466434"/>
                      <a:gd name="connsiteX5" fmla="*/ 2985001 w 11636415"/>
                      <a:gd name="connsiteY5" fmla="*/ 0 h 2466434"/>
                      <a:gd name="connsiteX6" fmla="*/ 3564712 w 11636415"/>
                      <a:gd name="connsiteY6" fmla="*/ 0 h 2466434"/>
                      <a:gd name="connsiteX7" fmla="*/ 4208192 w 11636415"/>
                      <a:gd name="connsiteY7" fmla="*/ 0 h 2466434"/>
                      <a:gd name="connsiteX8" fmla="*/ 4851672 w 11636415"/>
                      <a:gd name="connsiteY8" fmla="*/ 0 h 2466434"/>
                      <a:gd name="connsiteX9" fmla="*/ 5431384 w 11636415"/>
                      <a:gd name="connsiteY9" fmla="*/ 0 h 2466434"/>
                      <a:gd name="connsiteX10" fmla="*/ 6074864 w 11636415"/>
                      <a:gd name="connsiteY10" fmla="*/ 0 h 2466434"/>
                      <a:gd name="connsiteX11" fmla="*/ 6787909 w 11636415"/>
                      <a:gd name="connsiteY11" fmla="*/ 0 h 2466434"/>
                      <a:gd name="connsiteX12" fmla="*/ 6787909 w 11636415"/>
                      <a:gd name="connsiteY12" fmla="*/ 0 h 2466434"/>
                      <a:gd name="connsiteX13" fmla="*/ 7340639 w 11636415"/>
                      <a:gd name="connsiteY13" fmla="*/ 0 h 2466434"/>
                      <a:gd name="connsiteX14" fmla="*/ 7980642 w 11636415"/>
                      <a:gd name="connsiteY14" fmla="*/ 0 h 2466434"/>
                      <a:gd name="connsiteX15" fmla="*/ 8620645 w 11636415"/>
                      <a:gd name="connsiteY15" fmla="*/ 0 h 2466434"/>
                      <a:gd name="connsiteX16" fmla="*/ 9144283 w 11636415"/>
                      <a:gd name="connsiteY16" fmla="*/ 0 h 2466434"/>
                      <a:gd name="connsiteX17" fmla="*/ 9697013 w 11636415"/>
                      <a:gd name="connsiteY17" fmla="*/ 0 h 2466434"/>
                      <a:gd name="connsiteX18" fmla="*/ 10237020 w 11636415"/>
                      <a:gd name="connsiteY18" fmla="*/ 0 h 2466434"/>
                      <a:gd name="connsiteX19" fmla="*/ 10700610 w 11636415"/>
                      <a:gd name="connsiteY19" fmla="*/ 0 h 2466434"/>
                      <a:gd name="connsiteX20" fmla="*/ 11225334 w 11636415"/>
                      <a:gd name="connsiteY20" fmla="*/ 0 h 2466434"/>
                      <a:gd name="connsiteX21" fmla="*/ 11636415 w 11636415"/>
                      <a:gd name="connsiteY21" fmla="*/ 411081 h 2466434"/>
                      <a:gd name="connsiteX22" fmla="*/ 11636415 w 11636415"/>
                      <a:gd name="connsiteY22" fmla="*/ 904364 h 2466434"/>
                      <a:gd name="connsiteX23" fmla="*/ 11636415 w 11636415"/>
                      <a:gd name="connsiteY23" fmla="*/ 1438753 h 2466434"/>
                      <a:gd name="connsiteX24" fmla="*/ 11636415 w 11636415"/>
                      <a:gd name="connsiteY24" fmla="*/ 1438753 h 2466434"/>
                      <a:gd name="connsiteX25" fmla="*/ 11636415 w 11636415"/>
                      <a:gd name="connsiteY25" fmla="*/ 1759390 h 2466434"/>
                      <a:gd name="connsiteX26" fmla="*/ 11636415 w 11636415"/>
                      <a:gd name="connsiteY26" fmla="*/ 2055362 h 2466434"/>
                      <a:gd name="connsiteX27" fmla="*/ 11636415 w 11636415"/>
                      <a:gd name="connsiteY27" fmla="*/ 2055353 h 2466434"/>
                      <a:gd name="connsiteX28" fmla="*/ 11225334 w 11636415"/>
                      <a:gd name="connsiteY28" fmla="*/ 2466434 h 2466434"/>
                      <a:gd name="connsiteX29" fmla="*/ 10700610 w 11636415"/>
                      <a:gd name="connsiteY29" fmla="*/ 2466434 h 2466434"/>
                      <a:gd name="connsiteX30" fmla="*/ 10206453 w 11636415"/>
                      <a:gd name="connsiteY30" fmla="*/ 2466434 h 2466434"/>
                      <a:gd name="connsiteX31" fmla="*/ 9697013 w 11636415"/>
                      <a:gd name="connsiteY31" fmla="*/ 2466434 h 2466434"/>
                      <a:gd name="connsiteX32" fmla="*/ 10154406 w 11636415"/>
                      <a:gd name="connsiteY32" fmla="*/ 2599755 h 2466434"/>
                      <a:gd name="connsiteX33" fmla="*/ 10558511 w 11636415"/>
                      <a:gd name="connsiteY33" fmla="*/ 2717544 h 2466434"/>
                      <a:gd name="connsiteX34" fmla="*/ 11029227 w 11636415"/>
                      <a:gd name="connsiteY34" fmla="*/ 2854749 h 2466434"/>
                      <a:gd name="connsiteX35" fmla="*/ 10414236 w 11636415"/>
                      <a:gd name="connsiteY35" fmla="*/ 2798443 h 2466434"/>
                      <a:gd name="connsiteX36" fmla="*/ 9841658 w 11636415"/>
                      <a:gd name="connsiteY36" fmla="*/ 2746021 h 2466434"/>
                      <a:gd name="connsiteX37" fmla="*/ 9438733 w 11636415"/>
                      <a:gd name="connsiteY37" fmla="*/ 2709131 h 2466434"/>
                      <a:gd name="connsiteX38" fmla="*/ 8950981 w 11636415"/>
                      <a:gd name="connsiteY38" fmla="*/ 2664475 h 2466434"/>
                      <a:gd name="connsiteX39" fmla="*/ 8505643 w 11636415"/>
                      <a:gd name="connsiteY39" fmla="*/ 2623702 h 2466434"/>
                      <a:gd name="connsiteX40" fmla="*/ 8017891 w 11636415"/>
                      <a:gd name="connsiteY40" fmla="*/ 2579045 h 2466434"/>
                      <a:gd name="connsiteX41" fmla="*/ 7530140 w 11636415"/>
                      <a:gd name="connsiteY41" fmla="*/ 2534389 h 2466434"/>
                      <a:gd name="connsiteX42" fmla="*/ 6787909 w 11636415"/>
                      <a:gd name="connsiteY42" fmla="*/ 2466434 h 2466434"/>
                      <a:gd name="connsiteX43" fmla="*/ 6335734 w 11636415"/>
                      <a:gd name="connsiteY43" fmla="*/ 2466434 h 2466434"/>
                      <a:gd name="connsiteX44" fmla="*/ 5947327 w 11636415"/>
                      <a:gd name="connsiteY44" fmla="*/ 2466434 h 2466434"/>
                      <a:gd name="connsiteX45" fmla="*/ 5495152 w 11636415"/>
                      <a:gd name="connsiteY45" fmla="*/ 2466434 h 2466434"/>
                      <a:gd name="connsiteX46" fmla="*/ 4979209 w 11636415"/>
                      <a:gd name="connsiteY46" fmla="*/ 2466434 h 2466434"/>
                      <a:gd name="connsiteX47" fmla="*/ 4590802 w 11636415"/>
                      <a:gd name="connsiteY47" fmla="*/ 2466434 h 2466434"/>
                      <a:gd name="connsiteX48" fmla="*/ 4074859 w 11636415"/>
                      <a:gd name="connsiteY48" fmla="*/ 2466434 h 2466434"/>
                      <a:gd name="connsiteX49" fmla="*/ 3622683 w 11636415"/>
                      <a:gd name="connsiteY49" fmla="*/ 2466434 h 2466434"/>
                      <a:gd name="connsiteX50" fmla="*/ 2915435 w 11636415"/>
                      <a:gd name="connsiteY50" fmla="*/ 2466434 h 2466434"/>
                      <a:gd name="connsiteX51" fmla="*/ 2527028 w 11636415"/>
                      <a:gd name="connsiteY51" fmla="*/ 2466434 h 2466434"/>
                      <a:gd name="connsiteX52" fmla="*/ 1819780 w 11636415"/>
                      <a:gd name="connsiteY52" fmla="*/ 2466434 h 2466434"/>
                      <a:gd name="connsiteX53" fmla="*/ 1367605 w 11636415"/>
                      <a:gd name="connsiteY53" fmla="*/ 2466434 h 2466434"/>
                      <a:gd name="connsiteX54" fmla="*/ 411081 w 11636415"/>
                      <a:gd name="connsiteY54" fmla="*/ 2466434 h 2466434"/>
                      <a:gd name="connsiteX55" fmla="*/ 0 w 11636415"/>
                      <a:gd name="connsiteY55" fmla="*/ 2055353 h 2466434"/>
                      <a:gd name="connsiteX56" fmla="*/ 0 w 11636415"/>
                      <a:gd name="connsiteY56" fmla="*/ 2055362 h 2466434"/>
                      <a:gd name="connsiteX57" fmla="*/ 0 w 11636415"/>
                      <a:gd name="connsiteY57" fmla="*/ 1747058 h 2466434"/>
                      <a:gd name="connsiteX58" fmla="*/ 0 w 11636415"/>
                      <a:gd name="connsiteY58" fmla="*/ 1438753 h 2466434"/>
                      <a:gd name="connsiteX59" fmla="*/ 0 w 11636415"/>
                      <a:gd name="connsiteY59" fmla="*/ 1438753 h 2466434"/>
                      <a:gd name="connsiteX60" fmla="*/ 0 w 11636415"/>
                      <a:gd name="connsiteY60" fmla="*/ 945470 h 2466434"/>
                      <a:gd name="connsiteX61" fmla="*/ 0 w 11636415"/>
                      <a:gd name="connsiteY61" fmla="*/ 411081 h 24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636415" h="2466434" fill="none" extrusionOk="0">
                        <a:moveTo>
                          <a:pt x="0" y="411081"/>
                        </a:moveTo>
                        <a:cubicBezTo>
                          <a:pt x="-13067" y="120746"/>
                          <a:pt x="222694" y="19549"/>
                          <a:pt x="411081" y="0"/>
                        </a:cubicBezTo>
                        <a:cubicBezTo>
                          <a:pt x="573003" y="-59266"/>
                          <a:pt x="775713" y="61700"/>
                          <a:pt x="990793" y="0"/>
                        </a:cubicBezTo>
                        <a:cubicBezTo>
                          <a:pt x="1205873" y="-61700"/>
                          <a:pt x="1478149" y="75600"/>
                          <a:pt x="1634273" y="0"/>
                        </a:cubicBezTo>
                        <a:cubicBezTo>
                          <a:pt x="1790397" y="-75600"/>
                          <a:pt x="2148395" y="34870"/>
                          <a:pt x="2341521" y="0"/>
                        </a:cubicBezTo>
                        <a:cubicBezTo>
                          <a:pt x="2534647" y="-34870"/>
                          <a:pt x="2802861" y="38878"/>
                          <a:pt x="2985001" y="0"/>
                        </a:cubicBezTo>
                        <a:cubicBezTo>
                          <a:pt x="3167141" y="-38878"/>
                          <a:pt x="3368922" y="11116"/>
                          <a:pt x="3564712" y="0"/>
                        </a:cubicBezTo>
                        <a:cubicBezTo>
                          <a:pt x="3760502" y="-11116"/>
                          <a:pt x="3908074" y="44509"/>
                          <a:pt x="4208192" y="0"/>
                        </a:cubicBezTo>
                        <a:cubicBezTo>
                          <a:pt x="4508310" y="-44509"/>
                          <a:pt x="4688165" y="4455"/>
                          <a:pt x="4851672" y="0"/>
                        </a:cubicBezTo>
                        <a:cubicBezTo>
                          <a:pt x="5015179" y="-4455"/>
                          <a:pt x="5288244" y="48852"/>
                          <a:pt x="5431384" y="0"/>
                        </a:cubicBezTo>
                        <a:cubicBezTo>
                          <a:pt x="5574524" y="-48852"/>
                          <a:pt x="5753203" y="36734"/>
                          <a:pt x="6074864" y="0"/>
                        </a:cubicBezTo>
                        <a:cubicBezTo>
                          <a:pt x="6396525" y="-36734"/>
                          <a:pt x="6542752" y="23979"/>
                          <a:pt x="6787909" y="0"/>
                        </a:cubicBezTo>
                        <a:lnTo>
                          <a:pt x="6787909" y="0"/>
                        </a:lnTo>
                        <a:cubicBezTo>
                          <a:pt x="6941575" y="-7624"/>
                          <a:pt x="7202313" y="4301"/>
                          <a:pt x="7340639" y="0"/>
                        </a:cubicBezTo>
                        <a:cubicBezTo>
                          <a:pt x="7478965" y="-4301"/>
                          <a:pt x="7675792" y="18939"/>
                          <a:pt x="7980642" y="0"/>
                        </a:cubicBezTo>
                        <a:cubicBezTo>
                          <a:pt x="8285492" y="-18939"/>
                          <a:pt x="8342668" y="41977"/>
                          <a:pt x="8620645" y="0"/>
                        </a:cubicBezTo>
                        <a:cubicBezTo>
                          <a:pt x="8898622" y="-41977"/>
                          <a:pt x="8934132" y="41878"/>
                          <a:pt x="9144283" y="0"/>
                        </a:cubicBezTo>
                        <a:cubicBezTo>
                          <a:pt x="9354434" y="-41878"/>
                          <a:pt x="9544308" y="54515"/>
                          <a:pt x="9697013" y="0"/>
                        </a:cubicBezTo>
                        <a:cubicBezTo>
                          <a:pt x="9935594" y="-57875"/>
                          <a:pt x="10065571" y="53654"/>
                          <a:pt x="10237020" y="0"/>
                        </a:cubicBezTo>
                        <a:cubicBezTo>
                          <a:pt x="10408469" y="-53654"/>
                          <a:pt x="10494654" y="18040"/>
                          <a:pt x="10700610" y="0"/>
                        </a:cubicBezTo>
                        <a:cubicBezTo>
                          <a:pt x="10906566" y="-18040"/>
                          <a:pt x="11027478" y="3613"/>
                          <a:pt x="11225334" y="0"/>
                        </a:cubicBezTo>
                        <a:cubicBezTo>
                          <a:pt x="11426673" y="22767"/>
                          <a:pt x="11639160" y="147806"/>
                          <a:pt x="11636415" y="411081"/>
                        </a:cubicBezTo>
                        <a:cubicBezTo>
                          <a:pt x="11687906" y="531926"/>
                          <a:pt x="11611608" y="763167"/>
                          <a:pt x="11636415" y="904364"/>
                        </a:cubicBezTo>
                        <a:cubicBezTo>
                          <a:pt x="11661222" y="1045561"/>
                          <a:pt x="11599474" y="1287658"/>
                          <a:pt x="11636415" y="1438753"/>
                        </a:cubicBezTo>
                        <a:lnTo>
                          <a:pt x="11636415" y="1438753"/>
                        </a:lnTo>
                        <a:cubicBezTo>
                          <a:pt x="11637664" y="1582409"/>
                          <a:pt x="11626482" y="1668936"/>
                          <a:pt x="11636415" y="1759390"/>
                        </a:cubicBezTo>
                        <a:cubicBezTo>
                          <a:pt x="11646348" y="1849844"/>
                          <a:pt x="11622038" y="1908251"/>
                          <a:pt x="11636415" y="2055362"/>
                        </a:cubicBezTo>
                        <a:lnTo>
                          <a:pt x="11636415" y="2055353"/>
                        </a:lnTo>
                        <a:cubicBezTo>
                          <a:pt x="11579154" y="2308629"/>
                          <a:pt x="11516964" y="2466001"/>
                          <a:pt x="11225334" y="2466434"/>
                        </a:cubicBezTo>
                        <a:cubicBezTo>
                          <a:pt x="11052827" y="2493619"/>
                          <a:pt x="10881463" y="2438705"/>
                          <a:pt x="10700610" y="2466434"/>
                        </a:cubicBezTo>
                        <a:cubicBezTo>
                          <a:pt x="10519757" y="2494163"/>
                          <a:pt x="10450748" y="2435130"/>
                          <a:pt x="10206453" y="2466434"/>
                        </a:cubicBezTo>
                        <a:cubicBezTo>
                          <a:pt x="9962158" y="2497738"/>
                          <a:pt x="9892780" y="2458463"/>
                          <a:pt x="9697013" y="2466434"/>
                        </a:cubicBezTo>
                        <a:cubicBezTo>
                          <a:pt x="9844176" y="2469496"/>
                          <a:pt x="10038307" y="2614235"/>
                          <a:pt x="10154406" y="2599755"/>
                        </a:cubicBezTo>
                        <a:cubicBezTo>
                          <a:pt x="10270505" y="2585275"/>
                          <a:pt x="10404089" y="2706343"/>
                          <a:pt x="10558511" y="2717544"/>
                        </a:cubicBezTo>
                        <a:cubicBezTo>
                          <a:pt x="10712933" y="2728745"/>
                          <a:pt x="10867796" y="2831586"/>
                          <a:pt x="11029227" y="2854749"/>
                        </a:cubicBezTo>
                        <a:cubicBezTo>
                          <a:pt x="10741534" y="2871273"/>
                          <a:pt x="10637824" y="2769282"/>
                          <a:pt x="10414236" y="2798443"/>
                        </a:cubicBezTo>
                        <a:cubicBezTo>
                          <a:pt x="10190648" y="2827605"/>
                          <a:pt x="10003269" y="2730206"/>
                          <a:pt x="9841658" y="2746021"/>
                        </a:cubicBezTo>
                        <a:cubicBezTo>
                          <a:pt x="9680047" y="2761836"/>
                          <a:pt x="9618420" y="2698174"/>
                          <a:pt x="9438733" y="2709131"/>
                        </a:cubicBezTo>
                        <a:cubicBezTo>
                          <a:pt x="9259046" y="2720089"/>
                          <a:pt x="9076519" y="2634971"/>
                          <a:pt x="8950981" y="2664475"/>
                        </a:cubicBezTo>
                        <a:cubicBezTo>
                          <a:pt x="8825443" y="2693979"/>
                          <a:pt x="8606632" y="2612947"/>
                          <a:pt x="8505643" y="2623702"/>
                        </a:cubicBezTo>
                        <a:cubicBezTo>
                          <a:pt x="8404654" y="2634456"/>
                          <a:pt x="8143199" y="2580603"/>
                          <a:pt x="8017891" y="2579045"/>
                        </a:cubicBezTo>
                        <a:cubicBezTo>
                          <a:pt x="7892583" y="2577487"/>
                          <a:pt x="7681130" y="2538246"/>
                          <a:pt x="7530140" y="2534389"/>
                        </a:cubicBezTo>
                        <a:cubicBezTo>
                          <a:pt x="7379150" y="2530532"/>
                          <a:pt x="7087884" y="2431892"/>
                          <a:pt x="6787909" y="2466434"/>
                        </a:cubicBezTo>
                        <a:cubicBezTo>
                          <a:pt x="6664276" y="2475731"/>
                          <a:pt x="6483429" y="2460015"/>
                          <a:pt x="6335734" y="2466434"/>
                        </a:cubicBezTo>
                        <a:cubicBezTo>
                          <a:pt x="6188040" y="2472853"/>
                          <a:pt x="6137174" y="2435120"/>
                          <a:pt x="5947327" y="2466434"/>
                        </a:cubicBezTo>
                        <a:cubicBezTo>
                          <a:pt x="5757480" y="2497748"/>
                          <a:pt x="5666149" y="2442538"/>
                          <a:pt x="5495152" y="2466434"/>
                        </a:cubicBezTo>
                        <a:cubicBezTo>
                          <a:pt x="5324156" y="2490330"/>
                          <a:pt x="5147467" y="2438616"/>
                          <a:pt x="4979209" y="2466434"/>
                        </a:cubicBezTo>
                        <a:cubicBezTo>
                          <a:pt x="4810951" y="2494252"/>
                          <a:pt x="4770227" y="2445055"/>
                          <a:pt x="4590802" y="2466434"/>
                        </a:cubicBezTo>
                        <a:cubicBezTo>
                          <a:pt x="4411377" y="2487813"/>
                          <a:pt x="4223303" y="2438849"/>
                          <a:pt x="4074859" y="2466434"/>
                        </a:cubicBezTo>
                        <a:cubicBezTo>
                          <a:pt x="3926415" y="2494019"/>
                          <a:pt x="3741687" y="2442717"/>
                          <a:pt x="3622683" y="2466434"/>
                        </a:cubicBezTo>
                        <a:cubicBezTo>
                          <a:pt x="3503679" y="2490151"/>
                          <a:pt x="3237311" y="2459551"/>
                          <a:pt x="2915435" y="2466434"/>
                        </a:cubicBezTo>
                        <a:cubicBezTo>
                          <a:pt x="2593559" y="2473317"/>
                          <a:pt x="2632410" y="2459460"/>
                          <a:pt x="2527028" y="2466434"/>
                        </a:cubicBezTo>
                        <a:cubicBezTo>
                          <a:pt x="2421646" y="2473408"/>
                          <a:pt x="2035452" y="2389739"/>
                          <a:pt x="1819780" y="2466434"/>
                        </a:cubicBezTo>
                        <a:cubicBezTo>
                          <a:pt x="1604108" y="2543129"/>
                          <a:pt x="1524542" y="2430375"/>
                          <a:pt x="1367605" y="2466434"/>
                        </a:cubicBezTo>
                        <a:cubicBezTo>
                          <a:pt x="1210669" y="2502493"/>
                          <a:pt x="850288" y="2395358"/>
                          <a:pt x="411081" y="2466434"/>
                        </a:cubicBezTo>
                        <a:cubicBezTo>
                          <a:pt x="186812" y="2476223"/>
                          <a:pt x="-3007" y="2309389"/>
                          <a:pt x="0" y="2055353"/>
                        </a:cubicBezTo>
                        <a:lnTo>
                          <a:pt x="0" y="2055362"/>
                        </a:lnTo>
                        <a:cubicBezTo>
                          <a:pt x="-19891" y="1928831"/>
                          <a:pt x="35859" y="1834944"/>
                          <a:pt x="0" y="1747058"/>
                        </a:cubicBezTo>
                        <a:cubicBezTo>
                          <a:pt x="-35859" y="1659172"/>
                          <a:pt x="4963" y="1581837"/>
                          <a:pt x="0" y="1438753"/>
                        </a:cubicBezTo>
                        <a:lnTo>
                          <a:pt x="0" y="1438753"/>
                        </a:lnTo>
                        <a:cubicBezTo>
                          <a:pt x="-57699" y="1205592"/>
                          <a:pt x="52585" y="1103402"/>
                          <a:pt x="0" y="945470"/>
                        </a:cubicBezTo>
                        <a:cubicBezTo>
                          <a:pt x="-52585" y="787538"/>
                          <a:pt x="58902" y="677866"/>
                          <a:pt x="0" y="411081"/>
                        </a:cubicBezTo>
                        <a:close/>
                      </a:path>
                      <a:path w="11636415" h="2466434" stroke="0" extrusionOk="0">
                        <a:moveTo>
                          <a:pt x="0" y="411081"/>
                        </a:moveTo>
                        <a:cubicBezTo>
                          <a:pt x="19706" y="209221"/>
                          <a:pt x="193173" y="6280"/>
                          <a:pt x="411081" y="0"/>
                        </a:cubicBezTo>
                        <a:cubicBezTo>
                          <a:pt x="504677" y="-12864"/>
                          <a:pt x="657395" y="39440"/>
                          <a:pt x="863256" y="0"/>
                        </a:cubicBezTo>
                        <a:cubicBezTo>
                          <a:pt x="1069118" y="-39440"/>
                          <a:pt x="1213181" y="15071"/>
                          <a:pt x="1506736" y="0"/>
                        </a:cubicBezTo>
                        <a:cubicBezTo>
                          <a:pt x="1800291" y="-15071"/>
                          <a:pt x="1955979" y="9335"/>
                          <a:pt x="2213984" y="0"/>
                        </a:cubicBezTo>
                        <a:cubicBezTo>
                          <a:pt x="2471989" y="-9335"/>
                          <a:pt x="2588571" y="4733"/>
                          <a:pt x="2729928" y="0"/>
                        </a:cubicBezTo>
                        <a:cubicBezTo>
                          <a:pt x="2871285" y="-4733"/>
                          <a:pt x="3033209" y="41306"/>
                          <a:pt x="3118334" y="0"/>
                        </a:cubicBezTo>
                        <a:cubicBezTo>
                          <a:pt x="3203459" y="-41306"/>
                          <a:pt x="3666479" y="32947"/>
                          <a:pt x="3825583" y="0"/>
                        </a:cubicBezTo>
                        <a:cubicBezTo>
                          <a:pt x="3984687" y="-32947"/>
                          <a:pt x="4156049" y="33803"/>
                          <a:pt x="4341526" y="0"/>
                        </a:cubicBezTo>
                        <a:cubicBezTo>
                          <a:pt x="4527003" y="-33803"/>
                          <a:pt x="4747730" y="62351"/>
                          <a:pt x="4921238" y="0"/>
                        </a:cubicBezTo>
                        <a:cubicBezTo>
                          <a:pt x="5094746" y="-62351"/>
                          <a:pt x="5219929" y="9743"/>
                          <a:pt x="5437181" y="0"/>
                        </a:cubicBezTo>
                        <a:cubicBezTo>
                          <a:pt x="5654433" y="-9743"/>
                          <a:pt x="5936537" y="73304"/>
                          <a:pt x="6080661" y="0"/>
                        </a:cubicBezTo>
                        <a:cubicBezTo>
                          <a:pt x="6224785" y="-73304"/>
                          <a:pt x="6570616" y="4350"/>
                          <a:pt x="6787909" y="0"/>
                        </a:cubicBezTo>
                        <a:lnTo>
                          <a:pt x="6787909" y="0"/>
                        </a:lnTo>
                        <a:cubicBezTo>
                          <a:pt x="6981337" y="-26758"/>
                          <a:pt x="7255540" y="14569"/>
                          <a:pt x="7398821" y="0"/>
                        </a:cubicBezTo>
                        <a:cubicBezTo>
                          <a:pt x="7542102" y="-14569"/>
                          <a:pt x="7742576" y="35755"/>
                          <a:pt x="7893369" y="0"/>
                        </a:cubicBezTo>
                        <a:cubicBezTo>
                          <a:pt x="8044162" y="-35755"/>
                          <a:pt x="8296673" y="5981"/>
                          <a:pt x="8475189" y="0"/>
                        </a:cubicBezTo>
                        <a:cubicBezTo>
                          <a:pt x="8653705" y="-5981"/>
                          <a:pt x="8865637" y="17036"/>
                          <a:pt x="9115192" y="0"/>
                        </a:cubicBezTo>
                        <a:cubicBezTo>
                          <a:pt x="9364747" y="-17036"/>
                          <a:pt x="9493394" y="69596"/>
                          <a:pt x="9697013" y="0"/>
                        </a:cubicBezTo>
                        <a:cubicBezTo>
                          <a:pt x="9871095" y="-4728"/>
                          <a:pt x="9969869" y="25785"/>
                          <a:pt x="10175887" y="0"/>
                        </a:cubicBezTo>
                        <a:cubicBezTo>
                          <a:pt x="10381905" y="-25785"/>
                          <a:pt x="10531450" y="49344"/>
                          <a:pt x="10700610" y="0"/>
                        </a:cubicBezTo>
                        <a:cubicBezTo>
                          <a:pt x="10869770" y="-49344"/>
                          <a:pt x="11065700" y="10457"/>
                          <a:pt x="11225334" y="0"/>
                        </a:cubicBezTo>
                        <a:cubicBezTo>
                          <a:pt x="11450400" y="-23809"/>
                          <a:pt x="11630226" y="188778"/>
                          <a:pt x="11636415" y="411081"/>
                        </a:cubicBezTo>
                        <a:cubicBezTo>
                          <a:pt x="11687540" y="575961"/>
                          <a:pt x="11609374" y="680228"/>
                          <a:pt x="11636415" y="914640"/>
                        </a:cubicBezTo>
                        <a:cubicBezTo>
                          <a:pt x="11663456" y="1149052"/>
                          <a:pt x="11604838" y="1187451"/>
                          <a:pt x="11636415" y="1438753"/>
                        </a:cubicBezTo>
                        <a:lnTo>
                          <a:pt x="11636415" y="1438753"/>
                        </a:lnTo>
                        <a:cubicBezTo>
                          <a:pt x="11651982" y="1556132"/>
                          <a:pt x="11631335" y="1646713"/>
                          <a:pt x="11636415" y="1753224"/>
                        </a:cubicBezTo>
                        <a:cubicBezTo>
                          <a:pt x="11641495" y="1859735"/>
                          <a:pt x="11625179" y="1914061"/>
                          <a:pt x="11636415" y="2055362"/>
                        </a:cubicBezTo>
                        <a:lnTo>
                          <a:pt x="11636415" y="2055353"/>
                        </a:lnTo>
                        <a:cubicBezTo>
                          <a:pt x="11640990" y="2301620"/>
                          <a:pt x="11454719" y="2527297"/>
                          <a:pt x="11225334" y="2466434"/>
                        </a:cubicBezTo>
                        <a:cubicBezTo>
                          <a:pt x="11126217" y="2473285"/>
                          <a:pt x="10955293" y="2463131"/>
                          <a:pt x="10746460" y="2466434"/>
                        </a:cubicBezTo>
                        <a:cubicBezTo>
                          <a:pt x="10537627" y="2469737"/>
                          <a:pt x="10434857" y="2406796"/>
                          <a:pt x="10237020" y="2466434"/>
                        </a:cubicBezTo>
                        <a:cubicBezTo>
                          <a:pt x="10039183" y="2526072"/>
                          <a:pt x="9966197" y="2458039"/>
                          <a:pt x="9697013" y="2466434"/>
                        </a:cubicBezTo>
                        <a:cubicBezTo>
                          <a:pt x="9856785" y="2457627"/>
                          <a:pt x="9945075" y="2569386"/>
                          <a:pt x="10154406" y="2599755"/>
                        </a:cubicBezTo>
                        <a:cubicBezTo>
                          <a:pt x="10363737" y="2630124"/>
                          <a:pt x="10357068" y="2694903"/>
                          <a:pt x="10558511" y="2717544"/>
                        </a:cubicBezTo>
                        <a:cubicBezTo>
                          <a:pt x="10759954" y="2740185"/>
                          <a:pt x="10823296" y="2813296"/>
                          <a:pt x="11029227" y="2854749"/>
                        </a:cubicBezTo>
                        <a:cubicBezTo>
                          <a:pt x="10759276" y="2875197"/>
                          <a:pt x="10578990" y="2806244"/>
                          <a:pt x="10456649" y="2802326"/>
                        </a:cubicBezTo>
                        <a:cubicBezTo>
                          <a:pt x="10334308" y="2798408"/>
                          <a:pt x="10185447" y="2728874"/>
                          <a:pt x="9968898" y="2757670"/>
                        </a:cubicBezTo>
                        <a:cubicBezTo>
                          <a:pt x="9752349" y="2786466"/>
                          <a:pt x="9637051" y="2724607"/>
                          <a:pt x="9396320" y="2705248"/>
                        </a:cubicBezTo>
                        <a:cubicBezTo>
                          <a:pt x="9155589" y="2685888"/>
                          <a:pt x="9043716" y="2632384"/>
                          <a:pt x="8866155" y="2656708"/>
                        </a:cubicBezTo>
                        <a:cubicBezTo>
                          <a:pt x="8688594" y="2681032"/>
                          <a:pt x="8577644" y="2597330"/>
                          <a:pt x="8293577" y="2604286"/>
                        </a:cubicBezTo>
                        <a:cubicBezTo>
                          <a:pt x="8009510" y="2611241"/>
                          <a:pt x="8031417" y="2571609"/>
                          <a:pt x="7848239" y="2563513"/>
                        </a:cubicBezTo>
                        <a:cubicBezTo>
                          <a:pt x="7665061" y="2555417"/>
                          <a:pt x="7460916" y="2465082"/>
                          <a:pt x="7275661" y="2511090"/>
                        </a:cubicBezTo>
                        <a:cubicBezTo>
                          <a:pt x="7090406" y="2557098"/>
                          <a:pt x="6918562" y="2461983"/>
                          <a:pt x="6787909" y="2466434"/>
                        </a:cubicBezTo>
                        <a:cubicBezTo>
                          <a:pt x="6528121" y="2536886"/>
                          <a:pt x="6418714" y="2451101"/>
                          <a:pt x="6080661" y="2466434"/>
                        </a:cubicBezTo>
                        <a:cubicBezTo>
                          <a:pt x="5742608" y="2481767"/>
                          <a:pt x="5691637" y="2425619"/>
                          <a:pt x="5437181" y="2466434"/>
                        </a:cubicBezTo>
                        <a:cubicBezTo>
                          <a:pt x="5182725" y="2507249"/>
                          <a:pt x="5106793" y="2451076"/>
                          <a:pt x="4985006" y="2466434"/>
                        </a:cubicBezTo>
                        <a:cubicBezTo>
                          <a:pt x="4863219" y="2481792"/>
                          <a:pt x="4628093" y="2422442"/>
                          <a:pt x="4277758" y="2466434"/>
                        </a:cubicBezTo>
                        <a:cubicBezTo>
                          <a:pt x="3927423" y="2510426"/>
                          <a:pt x="3811676" y="2381780"/>
                          <a:pt x="3570509" y="2466434"/>
                        </a:cubicBezTo>
                        <a:cubicBezTo>
                          <a:pt x="3329342" y="2551088"/>
                          <a:pt x="3212965" y="2426632"/>
                          <a:pt x="3118334" y="2466434"/>
                        </a:cubicBezTo>
                        <a:cubicBezTo>
                          <a:pt x="3023704" y="2506236"/>
                          <a:pt x="2688960" y="2443247"/>
                          <a:pt x="2411086" y="2466434"/>
                        </a:cubicBezTo>
                        <a:cubicBezTo>
                          <a:pt x="2133212" y="2489621"/>
                          <a:pt x="2101848" y="2449307"/>
                          <a:pt x="2022679" y="2466434"/>
                        </a:cubicBezTo>
                        <a:cubicBezTo>
                          <a:pt x="1943510" y="2483561"/>
                          <a:pt x="1708251" y="2432810"/>
                          <a:pt x="1506736" y="2466434"/>
                        </a:cubicBezTo>
                        <a:cubicBezTo>
                          <a:pt x="1305221" y="2500058"/>
                          <a:pt x="1256617" y="2431550"/>
                          <a:pt x="1054561" y="2466434"/>
                        </a:cubicBezTo>
                        <a:cubicBezTo>
                          <a:pt x="852505" y="2501318"/>
                          <a:pt x="636137" y="2409053"/>
                          <a:pt x="411081" y="2466434"/>
                        </a:cubicBezTo>
                        <a:cubicBezTo>
                          <a:pt x="119567" y="2485321"/>
                          <a:pt x="-28823" y="2245509"/>
                          <a:pt x="0" y="2055353"/>
                        </a:cubicBezTo>
                        <a:lnTo>
                          <a:pt x="0" y="2055362"/>
                        </a:lnTo>
                        <a:cubicBezTo>
                          <a:pt x="-689" y="1910671"/>
                          <a:pt x="36596" y="1890307"/>
                          <a:pt x="0" y="1734725"/>
                        </a:cubicBezTo>
                        <a:cubicBezTo>
                          <a:pt x="-36596" y="1579143"/>
                          <a:pt x="869" y="1535832"/>
                          <a:pt x="0" y="1438753"/>
                        </a:cubicBezTo>
                        <a:lnTo>
                          <a:pt x="0" y="1438753"/>
                        </a:lnTo>
                        <a:cubicBezTo>
                          <a:pt x="-18600" y="1323594"/>
                          <a:pt x="5944" y="1169109"/>
                          <a:pt x="0" y="904364"/>
                        </a:cubicBezTo>
                        <a:cubicBezTo>
                          <a:pt x="-5944" y="639619"/>
                          <a:pt x="46922" y="565255"/>
                          <a:pt x="0" y="411081"/>
                        </a:cubicBezTo>
                        <a:close/>
                      </a:path>
                    </a:pathLst>
                  </a:custGeom>
                  <ask:type>
                    <ask:lineSketchNone/>
                  </ask:type>
                </ask:lineSketchStyleProps>
              </a:ext>
            </a:extLst>
          </a:ln>
        </p:spPr>
        <p:txBody>
          <a:bodyPr wrap="square" lIns="180000" rIns="180000" anchor="ctr" anchorCtr="0">
            <a:noAutofit/>
          </a:bodyPr>
          <a:lstStyle/>
          <a:p>
            <a:pPr marR="0" lvl="0" defTabSz="914400" rtl="0" eaLnBrk="1" fontAlgn="auto" latinLnBrk="0" hangingPunct="1">
              <a:lnSpc>
                <a:spcPct val="150000"/>
              </a:lnSpc>
              <a:spcBef>
                <a:spcPts val="0"/>
              </a:spcBef>
              <a:buClrTx/>
              <a:buSzTx/>
              <a:tabLst/>
              <a:defRPr/>
            </a:pPr>
            <a:r>
              <a:rPr lang="en-GB" sz="2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‘If I could have any job, I'd be a </a:t>
            </a:r>
            <a:r>
              <a:rPr lang="en-GB" sz="2200" b="1" i="1" dirty="0">
                <a:solidFill>
                  <a:prstClr val="black"/>
                </a:solidFill>
                <a:latin typeface="Open Sans" panose="020B0606030504020204" pitchFamily="34" charset="0"/>
                <a:ea typeface="Open Sans" panose="020B0606030504020204" pitchFamily="34" charset="0"/>
                <a:cs typeface="Open Sans" panose="020B0606030504020204" pitchFamily="34" charset="0"/>
              </a:rPr>
              <a:t>chocolatier</a:t>
            </a:r>
            <a:r>
              <a:rPr lang="en-GB" sz="2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because making chocolate masterpieces would combine my love of chocolate with being creative and artistic. I'd travel all over the world to run chocolate-making workshops for aspiring chocolatiers.’</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What makes a dream job appealing?</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36C81592-3A35-3EA3-C28C-F90E2CAB4C05}"/>
              </a:ext>
            </a:extLst>
          </p:cNvPr>
          <p:cNvSpPr txBox="1"/>
          <p:nvPr/>
        </p:nvSpPr>
        <p:spPr>
          <a:xfrm>
            <a:off x="277791" y="4123112"/>
            <a:ext cx="11636415" cy="636737"/>
          </a:xfrm>
          <a:prstGeom prst="roundRect">
            <a:avLst/>
          </a:prstGeom>
          <a:solidFill>
            <a:schemeClr val="bg1">
              <a:lumMod val="95000"/>
            </a:schemeClr>
          </a:solidFill>
          <a:ln w="19050">
            <a:solidFill>
              <a:schemeClr val="bg1">
                <a:lumMod val="50000"/>
              </a:schemeClr>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job requires the following skills:</a:t>
            </a:r>
          </a:p>
        </p:txBody>
      </p:sp>
      <p:sp>
        <p:nvSpPr>
          <p:cNvPr id="2" name="TextBox 1">
            <a:extLst>
              <a:ext uri="{FF2B5EF4-FFF2-40B4-BE49-F238E27FC236}">
                <a16:creationId xmlns:a16="http://schemas.microsoft.com/office/drawing/2014/main" id="{E10AF8F7-D739-B6F9-AB97-722FC29C2EE1}"/>
              </a:ext>
            </a:extLst>
          </p:cNvPr>
          <p:cNvSpPr txBox="1"/>
          <p:nvPr/>
        </p:nvSpPr>
        <p:spPr>
          <a:xfrm>
            <a:off x="4335755" y="5057694"/>
            <a:ext cx="3520486" cy="636737"/>
          </a:xfrm>
          <a:prstGeom prst="roundRect">
            <a:avLst/>
          </a:prstGeom>
          <a:solidFill>
            <a:srgbClr val="FFE4CC"/>
          </a:solidFill>
          <a:ln w="19050">
            <a:solidFill>
              <a:srgbClr val="FF790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Creativity / innovation</a:t>
            </a:r>
          </a:p>
        </p:txBody>
      </p:sp>
      <p:sp>
        <p:nvSpPr>
          <p:cNvPr id="5" name="TextBox 4">
            <a:extLst>
              <a:ext uri="{FF2B5EF4-FFF2-40B4-BE49-F238E27FC236}">
                <a16:creationId xmlns:a16="http://schemas.microsoft.com/office/drawing/2014/main" id="{F7D03B2C-945F-1426-487D-DBCF3D3E43D7}"/>
              </a:ext>
            </a:extLst>
          </p:cNvPr>
          <p:cNvSpPr txBox="1"/>
          <p:nvPr/>
        </p:nvSpPr>
        <p:spPr>
          <a:xfrm>
            <a:off x="8393720" y="5068120"/>
            <a:ext cx="3520486" cy="636737"/>
          </a:xfrm>
          <a:prstGeom prst="roundRect">
            <a:avLst/>
          </a:prstGeom>
          <a:solidFill>
            <a:srgbClr val="FFF2CC"/>
          </a:solidFill>
          <a:ln w="19050">
            <a:solidFill>
              <a:srgbClr val="FFC000"/>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Artistic skills</a:t>
            </a:r>
          </a:p>
        </p:txBody>
      </p:sp>
      <p:sp>
        <p:nvSpPr>
          <p:cNvPr id="8" name="TextBox 7">
            <a:extLst>
              <a:ext uri="{FF2B5EF4-FFF2-40B4-BE49-F238E27FC236}">
                <a16:creationId xmlns:a16="http://schemas.microsoft.com/office/drawing/2014/main" id="{56E8D790-C3FB-7F72-5D0C-BED3AC6405FD}"/>
              </a:ext>
            </a:extLst>
          </p:cNvPr>
          <p:cNvSpPr txBox="1"/>
          <p:nvPr/>
        </p:nvSpPr>
        <p:spPr>
          <a:xfrm>
            <a:off x="5669281" y="2165472"/>
            <a:ext cx="1771048" cy="413244"/>
          </a:xfrm>
          <a:prstGeom prst="roundRect">
            <a:avLst/>
          </a:prstGeom>
          <a:solidFill>
            <a:srgbClr val="FFE4CC">
              <a:alpha val="50196"/>
            </a:srgbClr>
          </a:solidFill>
          <a:ln w="19050">
            <a:no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E17DA0D9-65B3-9644-340D-D5FA7158461E}"/>
              </a:ext>
            </a:extLst>
          </p:cNvPr>
          <p:cNvSpPr txBox="1"/>
          <p:nvPr/>
        </p:nvSpPr>
        <p:spPr>
          <a:xfrm>
            <a:off x="8024973" y="2155430"/>
            <a:ext cx="912692" cy="413244"/>
          </a:xfrm>
          <a:prstGeom prst="roundRect">
            <a:avLst/>
          </a:prstGeom>
          <a:solidFill>
            <a:srgbClr val="FFF2CC">
              <a:alpha val="50196"/>
            </a:srgbClr>
          </a:solidFill>
          <a:ln w="19050">
            <a:no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77B72BBC-A697-7CC4-5A7E-6DA5F95539B9}"/>
              </a:ext>
            </a:extLst>
          </p:cNvPr>
          <p:cNvSpPr txBox="1"/>
          <p:nvPr/>
        </p:nvSpPr>
        <p:spPr>
          <a:xfrm>
            <a:off x="7034803" y="1665583"/>
            <a:ext cx="3940474" cy="413244"/>
          </a:xfrm>
          <a:prstGeom prst="roundRect">
            <a:avLst/>
          </a:prstGeom>
          <a:solidFill>
            <a:srgbClr val="CDF3E6">
              <a:alpha val="50196"/>
            </a:srgbClr>
          </a:solidFill>
          <a:ln w="19050">
            <a:no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Graphic 14" descr="Chocolate with solid fill">
            <a:extLst>
              <a:ext uri="{FF2B5EF4-FFF2-40B4-BE49-F238E27FC236}">
                <a16:creationId xmlns:a16="http://schemas.microsoft.com/office/drawing/2014/main" id="{EAA33EDE-AC5B-22B7-1180-70CF76F61BA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382" y="3045101"/>
            <a:ext cx="914400" cy="914400"/>
          </a:xfrm>
          <a:prstGeom prst="rect">
            <a:avLst/>
          </a:prstGeom>
        </p:spPr>
      </p:pic>
      <p:pic>
        <p:nvPicPr>
          <p:cNvPr id="18" name="Graphic 17" descr="Chef female with solid fill">
            <a:extLst>
              <a:ext uri="{FF2B5EF4-FFF2-40B4-BE49-F238E27FC236}">
                <a16:creationId xmlns:a16="http://schemas.microsoft.com/office/drawing/2014/main" id="{BD1F75AF-1EF9-353C-19A7-EC11D987DE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9578" y="3039272"/>
            <a:ext cx="914400" cy="914400"/>
          </a:xfrm>
          <a:prstGeom prst="rect">
            <a:avLst/>
          </a:prstGeom>
        </p:spPr>
      </p:pic>
    </p:spTree>
    <p:extLst>
      <p:ext uri="{BB962C8B-B14F-4D97-AF65-F5344CB8AC3E}">
        <p14:creationId xmlns:p14="http://schemas.microsoft.com/office/powerpoint/2010/main" val="4255828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2" grpId="0" animBg="1"/>
      <p:bldP spid="5" grpId="0" animBg="1"/>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ACD06EE-7E55-ECEF-49BF-80B6E399F3C2}"/>
              </a:ext>
            </a:extLst>
          </p:cNvPr>
          <p:cNvSpPr txBox="1"/>
          <p:nvPr/>
        </p:nvSpPr>
        <p:spPr>
          <a:xfrm>
            <a:off x="277791" y="1131019"/>
            <a:ext cx="11636415" cy="2365453"/>
          </a:xfrm>
          <a:prstGeom prst="wedgeRoundRectCallout">
            <a:avLst>
              <a:gd name="adj1" fmla="val 35156"/>
              <a:gd name="adj2" fmla="val 63277"/>
              <a:gd name="adj3" fmla="val 16667"/>
            </a:avLst>
          </a:prstGeom>
          <a:solidFill>
            <a:schemeClr val="bg1"/>
          </a:solidFill>
          <a:ln w="38100">
            <a:solidFill>
              <a:schemeClr val="accent2"/>
            </a:solidFill>
            <a:extLst>
              <a:ext uri="{C807C97D-BFC1-408E-A445-0C87EB9F89A2}">
                <ask:lineSketchStyleProps xmlns:ask="http://schemas.microsoft.com/office/drawing/2018/sketchyshapes" sd="3539832706">
                  <a:custGeom>
                    <a:avLst/>
                    <a:gdLst>
                      <a:gd name="connsiteX0" fmla="*/ 0 w 11636415"/>
                      <a:gd name="connsiteY0" fmla="*/ 411081 h 2466434"/>
                      <a:gd name="connsiteX1" fmla="*/ 411081 w 11636415"/>
                      <a:gd name="connsiteY1" fmla="*/ 0 h 2466434"/>
                      <a:gd name="connsiteX2" fmla="*/ 990793 w 11636415"/>
                      <a:gd name="connsiteY2" fmla="*/ 0 h 2466434"/>
                      <a:gd name="connsiteX3" fmla="*/ 1634273 w 11636415"/>
                      <a:gd name="connsiteY3" fmla="*/ 0 h 2466434"/>
                      <a:gd name="connsiteX4" fmla="*/ 2341521 w 11636415"/>
                      <a:gd name="connsiteY4" fmla="*/ 0 h 2466434"/>
                      <a:gd name="connsiteX5" fmla="*/ 2985001 w 11636415"/>
                      <a:gd name="connsiteY5" fmla="*/ 0 h 2466434"/>
                      <a:gd name="connsiteX6" fmla="*/ 3564712 w 11636415"/>
                      <a:gd name="connsiteY6" fmla="*/ 0 h 2466434"/>
                      <a:gd name="connsiteX7" fmla="*/ 4208192 w 11636415"/>
                      <a:gd name="connsiteY7" fmla="*/ 0 h 2466434"/>
                      <a:gd name="connsiteX8" fmla="*/ 4851672 w 11636415"/>
                      <a:gd name="connsiteY8" fmla="*/ 0 h 2466434"/>
                      <a:gd name="connsiteX9" fmla="*/ 5431384 w 11636415"/>
                      <a:gd name="connsiteY9" fmla="*/ 0 h 2466434"/>
                      <a:gd name="connsiteX10" fmla="*/ 6074864 w 11636415"/>
                      <a:gd name="connsiteY10" fmla="*/ 0 h 2466434"/>
                      <a:gd name="connsiteX11" fmla="*/ 6787909 w 11636415"/>
                      <a:gd name="connsiteY11" fmla="*/ 0 h 2466434"/>
                      <a:gd name="connsiteX12" fmla="*/ 6787909 w 11636415"/>
                      <a:gd name="connsiteY12" fmla="*/ 0 h 2466434"/>
                      <a:gd name="connsiteX13" fmla="*/ 7340639 w 11636415"/>
                      <a:gd name="connsiteY13" fmla="*/ 0 h 2466434"/>
                      <a:gd name="connsiteX14" fmla="*/ 7980642 w 11636415"/>
                      <a:gd name="connsiteY14" fmla="*/ 0 h 2466434"/>
                      <a:gd name="connsiteX15" fmla="*/ 8620645 w 11636415"/>
                      <a:gd name="connsiteY15" fmla="*/ 0 h 2466434"/>
                      <a:gd name="connsiteX16" fmla="*/ 9144283 w 11636415"/>
                      <a:gd name="connsiteY16" fmla="*/ 0 h 2466434"/>
                      <a:gd name="connsiteX17" fmla="*/ 9697013 w 11636415"/>
                      <a:gd name="connsiteY17" fmla="*/ 0 h 2466434"/>
                      <a:gd name="connsiteX18" fmla="*/ 10237020 w 11636415"/>
                      <a:gd name="connsiteY18" fmla="*/ 0 h 2466434"/>
                      <a:gd name="connsiteX19" fmla="*/ 10700610 w 11636415"/>
                      <a:gd name="connsiteY19" fmla="*/ 0 h 2466434"/>
                      <a:gd name="connsiteX20" fmla="*/ 11225334 w 11636415"/>
                      <a:gd name="connsiteY20" fmla="*/ 0 h 2466434"/>
                      <a:gd name="connsiteX21" fmla="*/ 11636415 w 11636415"/>
                      <a:gd name="connsiteY21" fmla="*/ 411081 h 2466434"/>
                      <a:gd name="connsiteX22" fmla="*/ 11636415 w 11636415"/>
                      <a:gd name="connsiteY22" fmla="*/ 904364 h 2466434"/>
                      <a:gd name="connsiteX23" fmla="*/ 11636415 w 11636415"/>
                      <a:gd name="connsiteY23" fmla="*/ 1438753 h 2466434"/>
                      <a:gd name="connsiteX24" fmla="*/ 11636415 w 11636415"/>
                      <a:gd name="connsiteY24" fmla="*/ 1438753 h 2466434"/>
                      <a:gd name="connsiteX25" fmla="*/ 11636415 w 11636415"/>
                      <a:gd name="connsiteY25" fmla="*/ 1759390 h 2466434"/>
                      <a:gd name="connsiteX26" fmla="*/ 11636415 w 11636415"/>
                      <a:gd name="connsiteY26" fmla="*/ 2055362 h 2466434"/>
                      <a:gd name="connsiteX27" fmla="*/ 11636415 w 11636415"/>
                      <a:gd name="connsiteY27" fmla="*/ 2055353 h 2466434"/>
                      <a:gd name="connsiteX28" fmla="*/ 11225334 w 11636415"/>
                      <a:gd name="connsiteY28" fmla="*/ 2466434 h 2466434"/>
                      <a:gd name="connsiteX29" fmla="*/ 10700610 w 11636415"/>
                      <a:gd name="connsiteY29" fmla="*/ 2466434 h 2466434"/>
                      <a:gd name="connsiteX30" fmla="*/ 10206453 w 11636415"/>
                      <a:gd name="connsiteY30" fmla="*/ 2466434 h 2466434"/>
                      <a:gd name="connsiteX31" fmla="*/ 9697013 w 11636415"/>
                      <a:gd name="connsiteY31" fmla="*/ 2466434 h 2466434"/>
                      <a:gd name="connsiteX32" fmla="*/ 10154406 w 11636415"/>
                      <a:gd name="connsiteY32" fmla="*/ 2599755 h 2466434"/>
                      <a:gd name="connsiteX33" fmla="*/ 10558511 w 11636415"/>
                      <a:gd name="connsiteY33" fmla="*/ 2717544 h 2466434"/>
                      <a:gd name="connsiteX34" fmla="*/ 11029227 w 11636415"/>
                      <a:gd name="connsiteY34" fmla="*/ 2854749 h 2466434"/>
                      <a:gd name="connsiteX35" fmla="*/ 10414236 w 11636415"/>
                      <a:gd name="connsiteY35" fmla="*/ 2798443 h 2466434"/>
                      <a:gd name="connsiteX36" fmla="*/ 9841658 w 11636415"/>
                      <a:gd name="connsiteY36" fmla="*/ 2746021 h 2466434"/>
                      <a:gd name="connsiteX37" fmla="*/ 9438733 w 11636415"/>
                      <a:gd name="connsiteY37" fmla="*/ 2709131 h 2466434"/>
                      <a:gd name="connsiteX38" fmla="*/ 8950981 w 11636415"/>
                      <a:gd name="connsiteY38" fmla="*/ 2664475 h 2466434"/>
                      <a:gd name="connsiteX39" fmla="*/ 8505643 w 11636415"/>
                      <a:gd name="connsiteY39" fmla="*/ 2623702 h 2466434"/>
                      <a:gd name="connsiteX40" fmla="*/ 8017891 w 11636415"/>
                      <a:gd name="connsiteY40" fmla="*/ 2579045 h 2466434"/>
                      <a:gd name="connsiteX41" fmla="*/ 7530140 w 11636415"/>
                      <a:gd name="connsiteY41" fmla="*/ 2534389 h 2466434"/>
                      <a:gd name="connsiteX42" fmla="*/ 6787909 w 11636415"/>
                      <a:gd name="connsiteY42" fmla="*/ 2466434 h 2466434"/>
                      <a:gd name="connsiteX43" fmla="*/ 6335734 w 11636415"/>
                      <a:gd name="connsiteY43" fmla="*/ 2466434 h 2466434"/>
                      <a:gd name="connsiteX44" fmla="*/ 5947327 w 11636415"/>
                      <a:gd name="connsiteY44" fmla="*/ 2466434 h 2466434"/>
                      <a:gd name="connsiteX45" fmla="*/ 5495152 w 11636415"/>
                      <a:gd name="connsiteY45" fmla="*/ 2466434 h 2466434"/>
                      <a:gd name="connsiteX46" fmla="*/ 4979209 w 11636415"/>
                      <a:gd name="connsiteY46" fmla="*/ 2466434 h 2466434"/>
                      <a:gd name="connsiteX47" fmla="*/ 4590802 w 11636415"/>
                      <a:gd name="connsiteY47" fmla="*/ 2466434 h 2466434"/>
                      <a:gd name="connsiteX48" fmla="*/ 4074859 w 11636415"/>
                      <a:gd name="connsiteY48" fmla="*/ 2466434 h 2466434"/>
                      <a:gd name="connsiteX49" fmla="*/ 3622683 w 11636415"/>
                      <a:gd name="connsiteY49" fmla="*/ 2466434 h 2466434"/>
                      <a:gd name="connsiteX50" fmla="*/ 2915435 w 11636415"/>
                      <a:gd name="connsiteY50" fmla="*/ 2466434 h 2466434"/>
                      <a:gd name="connsiteX51" fmla="*/ 2527028 w 11636415"/>
                      <a:gd name="connsiteY51" fmla="*/ 2466434 h 2466434"/>
                      <a:gd name="connsiteX52" fmla="*/ 1819780 w 11636415"/>
                      <a:gd name="connsiteY52" fmla="*/ 2466434 h 2466434"/>
                      <a:gd name="connsiteX53" fmla="*/ 1367605 w 11636415"/>
                      <a:gd name="connsiteY53" fmla="*/ 2466434 h 2466434"/>
                      <a:gd name="connsiteX54" fmla="*/ 411081 w 11636415"/>
                      <a:gd name="connsiteY54" fmla="*/ 2466434 h 2466434"/>
                      <a:gd name="connsiteX55" fmla="*/ 0 w 11636415"/>
                      <a:gd name="connsiteY55" fmla="*/ 2055353 h 2466434"/>
                      <a:gd name="connsiteX56" fmla="*/ 0 w 11636415"/>
                      <a:gd name="connsiteY56" fmla="*/ 2055362 h 2466434"/>
                      <a:gd name="connsiteX57" fmla="*/ 0 w 11636415"/>
                      <a:gd name="connsiteY57" fmla="*/ 1747058 h 2466434"/>
                      <a:gd name="connsiteX58" fmla="*/ 0 w 11636415"/>
                      <a:gd name="connsiteY58" fmla="*/ 1438753 h 2466434"/>
                      <a:gd name="connsiteX59" fmla="*/ 0 w 11636415"/>
                      <a:gd name="connsiteY59" fmla="*/ 1438753 h 2466434"/>
                      <a:gd name="connsiteX60" fmla="*/ 0 w 11636415"/>
                      <a:gd name="connsiteY60" fmla="*/ 945470 h 2466434"/>
                      <a:gd name="connsiteX61" fmla="*/ 0 w 11636415"/>
                      <a:gd name="connsiteY61" fmla="*/ 411081 h 24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636415" h="2466434" fill="none" extrusionOk="0">
                        <a:moveTo>
                          <a:pt x="0" y="411081"/>
                        </a:moveTo>
                        <a:cubicBezTo>
                          <a:pt x="-13067" y="120746"/>
                          <a:pt x="222694" y="19549"/>
                          <a:pt x="411081" y="0"/>
                        </a:cubicBezTo>
                        <a:cubicBezTo>
                          <a:pt x="573003" y="-59266"/>
                          <a:pt x="775713" y="61700"/>
                          <a:pt x="990793" y="0"/>
                        </a:cubicBezTo>
                        <a:cubicBezTo>
                          <a:pt x="1205873" y="-61700"/>
                          <a:pt x="1478149" y="75600"/>
                          <a:pt x="1634273" y="0"/>
                        </a:cubicBezTo>
                        <a:cubicBezTo>
                          <a:pt x="1790397" y="-75600"/>
                          <a:pt x="2148395" y="34870"/>
                          <a:pt x="2341521" y="0"/>
                        </a:cubicBezTo>
                        <a:cubicBezTo>
                          <a:pt x="2534647" y="-34870"/>
                          <a:pt x="2802861" y="38878"/>
                          <a:pt x="2985001" y="0"/>
                        </a:cubicBezTo>
                        <a:cubicBezTo>
                          <a:pt x="3167141" y="-38878"/>
                          <a:pt x="3368922" y="11116"/>
                          <a:pt x="3564712" y="0"/>
                        </a:cubicBezTo>
                        <a:cubicBezTo>
                          <a:pt x="3760502" y="-11116"/>
                          <a:pt x="3908074" y="44509"/>
                          <a:pt x="4208192" y="0"/>
                        </a:cubicBezTo>
                        <a:cubicBezTo>
                          <a:pt x="4508310" y="-44509"/>
                          <a:pt x="4688165" y="4455"/>
                          <a:pt x="4851672" y="0"/>
                        </a:cubicBezTo>
                        <a:cubicBezTo>
                          <a:pt x="5015179" y="-4455"/>
                          <a:pt x="5288244" y="48852"/>
                          <a:pt x="5431384" y="0"/>
                        </a:cubicBezTo>
                        <a:cubicBezTo>
                          <a:pt x="5574524" y="-48852"/>
                          <a:pt x="5753203" y="36734"/>
                          <a:pt x="6074864" y="0"/>
                        </a:cubicBezTo>
                        <a:cubicBezTo>
                          <a:pt x="6396525" y="-36734"/>
                          <a:pt x="6542752" y="23979"/>
                          <a:pt x="6787909" y="0"/>
                        </a:cubicBezTo>
                        <a:lnTo>
                          <a:pt x="6787909" y="0"/>
                        </a:lnTo>
                        <a:cubicBezTo>
                          <a:pt x="6941575" y="-7624"/>
                          <a:pt x="7202313" y="4301"/>
                          <a:pt x="7340639" y="0"/>
                        </a:cubicBezTo>
                        <a:cubicBezTo>
                          <a:pt x="7478965" y="-4301"/>
                          <a:pt x="7675792" y="18939"/>
                          <a:pt x="7980642" y="0"/>
                        </a:cubicBezTo>
                        <a:cubicBezTo>
                          <a:pt x="8285492" y="-18939"/>
                          <a:pt x="8342668" y="41977"/>
                          <a:pt x="8620645" y="0"/>
                        </a:cubicBezTo>
                        <a:cubicBezTo>
                          <a:pt x="8898622" y="-41977"/>
                          <a:pt x="8934132" y="41878"/>
                          <a:pt x="9144283" y="0"/>
                        </a:cubicBezTo>
                        <a:cubicBezTo>
                          <a:pt x="9354434" y="-41878"/>
                          <a:pt x="9544308" y="54515"/>
                          <a:pt x="9697013" y="0"/>
                        </a:cubicBezTo>
                        <a:cubicBezTo>
                          <a:pt x="9935594" y="-57875"/>
                          <a:pt x="10065571" y="53654"/>
                          <a:pt x="10237020" y="0"/>
                        </a:cubicBezTo>
                        <a:cubicBezTo>
                          <a:pt x="10408469" y="-53654"/>
                          <a:pt x="10494654" y="18040"/>
                          <a:pt x="10700610" y="0"/>
                        </a:cubicBezTo>
                        <a:cubicBezTo>
                          <a:pt x="10906566" y="-18040"/>
                          <a:pt x="11027478" y="3613"/>
                          <a:pt x="11225334" y="0"/>
                        </a:cubicBezTo>
                        <a:cubicBezTo>
                          <a:pt x="11426673" y="22767"/>
                          <a:pt x="11639160" y="147806"/>
                          <a:pt x="11636415" y="411081"/>
                        </a:cubicBezTo>
                        <a:cubicBezTo>
                          <a:pt x="11687906" y="531926"/>
                          <a:pt x="11611608" y="763167"/>
                          <a:pt x="11636415" y="904364"/>
                        </a:cubicBezTo>
                        <a:cubicBezTo>
                          <a:pt x="11661222" y="1045561"/>
                          <a:pt x="11599474" y="1287658"/>
                          <a:pt x="11636415" y="1438753"/>
                        </a:cubicBezTo>
                        <a:lnTo>
                          <a:pt x="11636415" y="1438753"/>
                        </a:lnTo>
                        <a:cubicBezTo>
                          <a:pt x="11637664" y="1582409"/>
                          <a:pt x="11626482" y="1668936"/>
                          <a:pt x="11636415" y="1759390"/>
                        </a:cubicBezTo>
                        <a:cubicBezTo>
                          <a:pt x="11646348" y="1849844"/>
                          <a:pt x="11622038" y="1908251"/>
                          <a:pt x="11636415" y="2055362"/>
                        </a:cubicBezTo>
                        <a:lnTo>
                          <a:pt x="11636415" y="2055353"/>
                        </a:lnTo>
                        <a:cubicBezTo>
                          <a:pt x="11579154" y="2308629"/>
                          <a:pt x="11516964" y="2466001"/>
                          <a:pt x="11225334" y="2466434"/>
                        </a:cubicBezTo>
                        <a:cubicBezTo>
                          <a:pt x="11052827" y="2493619"/>
                          <a:pt x="10881463" y="2438705"/>
                          <a:pt x="10700610" y="2466434"/>
                        </a:cubicBezTo>
                        <a:cubicBezTo>
                          <a:pt x="10519757" y="2494163"/>
                          <a:pt x="10450748" y="2435130"/>
                          <a:pt x="10206453" y="2466434"/>
                        </a:cubicBezTo>
                        <a:cubicBezTo>
                          <a:pt x="9962158" y="2497738"/>
                          <a:pt x="9892780" y="2458463"/>
                          <a:pt x="9697013" y="2466434"/>
                        </a:cubicBezTo>
                        <a:cubicBezTo>
                          <a:pt x="9844176" y="2469496"/>
                          <a:pt x="10038307" y="2614235"/>
                          <a:pt x="10154406" y="2599755"/>
                        </a:cubicBezTo>
                        <a:cubicBezTo>
                          <a:pt x="10270505" y="2585275"/>
                          <a:pt x="10404089" y="2706343"/>
                          <a:pt x="10558511" y="2717544"/>
                        </a:cubicBezTo>
                        <a:cubicBezTo>
                          <a:pt x="10712933" y="2728745"/>
                          <a:pt x="10867796" y="2831586"/>
                          <a:pt x="11029227" y="2854749"/>
                        </a:cubicBezTo>
                        <a:cubicBezTo>
                          <a:pt x="10741534" y="2871273"/>
                          <a:pt x="10637824" y="2769282"/>
                          <a:pt x="10414236" y="2798443"/>
                        </a:cubicBezTo>
                        <a:cubicBezTo>
                          <a:pt x="10190648" y="2827605"/>
                          <a:pt x="10003269" y="2730206"/>
                          <a:pt x="9841658" y="2746021"/>
                        </a:cubicBezTo>
                        <a:cubicBezTo>
                          <a:pt x="9680047" y="2761836"/>
                          <a:pt x="9618420" y="2698174"/>
                          <a:pt x="9438733" y="2709131"/>
                        </a:cubicBezTo>
                        <a:cubicBezTo>
                          <a:pt x="9259046" y="2720089"/>
                          <a:pt x="9076519" y="2634971"/>
                          <a:pt x="8950981" y="2664475"/>
                        </a:cubicBezTo>
                        <a:cubicBezTo>
                          <a:pt x="8825443" y="2693979"/>
                          <a:pt x="8606632" y="2612947"/>
                          <a:pt x="8505643" y="2623702"/>
                        </a:cubicBezTo>
                        <a:cubicBezTo>
                          <a:pt x="8404654" y="2634456"/>
                          <a:pt x="8143199" y="2580603"/>
                          <a:pt x="8017891" y="2579045"/>
                        </a:cubicBezTo>
                        <a:cubicBezTo>
                          <a:pt x="7892583" y="2577487"/>
                          <a:pt x="7681130" y="2538246"/>
                          <a:pt x="7530140" y="2534389"/>
                        </a:cubicBezTo>
                        <a:cubicBezTo>
                          <a:pt x="7379150" y="2530532"/>
                          <a:pt x="7087884" y="2431892"/>
                          <a:pt x="6787909" y="2466434"/>
                        </a:cubicBezTo>
                        <a:cubicBezTo>
                          <a:pt x="6664276" y="2475731"/>
                          <a:pt x="6483429" y="2460015"/>
                          <a:pt x="6335734" y="2466434"/>
                        </a:cubicBezTo>
                        <a:cubicBezTo>
                          <a:pt x="6188040" y="2472853"/>
                          <a:pt x="6137174" y="2435120"/>
                          <a:pt x="5947327" y="2466434"/>
                        </a:cubicBezTo>
                        <a:cubicBezTo>
                          <a:pt x="5757480" y="2497748"/>
                          <a:pt x="5666149" y="2442538"/>
                          <a:pt x="5495152" y="2466434"/>
                        </a:cubicBezTo>
                        <a:cubicBezTo>
                          <a:pt x="5324156" y="2490330"/>
                          <a:pt x="5147467" y="2438616"/>
                          <a:pt x="4979209" y="2466434"/>
                        </a:cubicBezTo>
                        <a:cubicBezTo>
                          <a:pt x="4810951" y="2494252"/>
                          <a:pt x="4770227" y="2445055"/>
                          <a:pt x="4590802" y="2466434"/>
                        </a:cubicBezTo>
                        <a:cubicBezTo>
                          <a:pt x="4411377" y="2487813"/>
                          <a:pt x="4223303" y="2438849"/>
                          <a:pt x="4074859" y="2466434"/>
                        </a:cubicBezTo>
                        <a:cubicBezTo>
                          <a:pt x="3926415" y="2494019"/>
                          <a:pt x="3741687" y="2442717"/>
                          <a:pt x="3622683" y="2466434"/>
                        </a:cubicBezTo>
                        <a:cubicBezTo>
                          <a:pt x="3503679" y="2490151"/>
                          <a:pt x="3237311" y="2459551"/>
                          <a:pt x="2915435" y="2466434"/>
                        </a:cubicBezTo>
                        <a:cubicBezTo>
                          <a:pt x="2593559" y="2473317"/>
                          <a:pt x="2632410" y="2459460"/>
                          <a:pt x="2527028" y="2466434"/>
                        </a:cubicBezTo>
                        <a:cubicBezTo>
                          <a:pt x="2421646" y="2473408"/>
                          <a:pt x="2035452" y="2389739"/>
                          <a:pt x="1819780" y="2466434"/>
                        </a:cubicBezTo>
                        <a:cubicBezTo>
                          <a:pt x="1604108" y="2543129"/>
                          <a:pt x="1524542" y="2430375"/>
                          <a:pt x="1367605" y="2466434"/>
                        </a:cubicBezTo>
                        <a:cubicBezTo>
                          <a:pt x="1210669" y="2502493"/>
                          <a:pt x="850288" y="2395358"/>
                          <a:pt x="411081" y="2466434"/>
                        </a:cubicBezTo>
                        <a:cubicBezTo>
                          <a:pt x="186812" y="2476223"/>
                          <a:pt x="-3007" y="2309389"/>
                          <a:pt x="0" y="2055353"/>
                        </a:cubicBezTo>
                        <a:lnTo>
                          <a:pt x="0" y="2055362"/>
                        </a:lnTo>
                        <a:cubicBezTo>
                          <a:pt x="-19891" y="1928831"/>
                          <a:pt x="35859" y="1834944"/>
                          <a:pt x="0" y="1747058"/>
                        </a:cubicBezTo>
                        <a:cubicBezTo>
                          <a:pt x="-35859" y="1659172"/>
                          <a:pt x="4963" y="1581837"/>
                          <a:pt x="0" y="1438753"/>
                        </a:cubicBezTo>
                        <a:lnTo>
                          <a:pt x="0" y="1438753"/>
                        </a:lnTo>
                        <a:cubicBezTo>
                          <a:pt x="-57699" y="1205592"/>
                          <a:pt x="52585" y="1103402"/>
                          <a:pt x="0" y="945470"/>
                        </a:cubicBezTo>
                        <a:cubicBezTo>
                          <a:pt x="-52585" y="787538"/>
                          <a:pt x="58902" y="677866"/>
                          <a:pt x="0" y="411081"/>
                        </a:cubicBezTo>
                        <a:close/>
                      </a:path>
                      <a:path w="11636415" h="2466434" stroke="0" extrusionOk="0">
                        <a:moveTo>
                          <a:pt x="0" y="411081"/>
                        </a:moveTo>
                        <a:cubicBezTo>
                          <a:pt x="19706" y="209221"/>
                          <a:pt x="193173" y="6280"/>
                          <a:pt x="411081" y="0"/>
                        </a:cubicBezTo>
                        <a:cubicBezTo>
                          <a:pt x="504677" y="-12864"/>
                          <a:pt x="657395" y="39440"/>
                          <a:pt x="863256" y="0"/>
                        </a:cubicBezTo>
                        <a:cubicBezTo>
                          <a:pt x="1069118" y="-39440"/>
                          <a:pt x="1213181" y="15071"/>
                          <a:pt x="1506736" y="0"/>
                        </a:cubicBezTo>
                        <a:cubicBezTo>
                          <a:pt x="1800291" y="-15071"/>
                          <a:pt x="1955979" y="9335"/>
                          <a:pt x="2213984" y="0"/>
                        </a:cubicBezTo>
                        <a:cubicBezTo>
                          <a:pt x="2471989" y="-9335"/>
                          <a:pt x="2588571" y="4733"/>
                          <a:pt x="2729928" y="0"/>
                        </a:cubicBezTo>
                        <a:cubicBezTo>
                          <a:pt x="2871285" y="-4733"/>
                          <a:pt x="3033209" y="41306"/>
                          <a:pt x="3118334" y="0"/>
                        </a:cubicBezTo>
                        <a:cubicBezTo>
                          <a:pt x="3203459" y="-41306"/>
                          <a:pt x="3666479" y="32947"/>
                          <a:pt x="3825583" y="0"/>
                        </a:cubicBezTo>
                        <a:cubicBezTo>
                          <a:pt x="3984687" y="-32947"/>
                          <a:pt x="4156049" y="33803"/>
                          <a:pt x="4341526" y="0"/>
                        </a:cubicBezTo>
                        <a:cubicBezTo>
                          <a:pt x="4527003" y="-33803"/>
                          <a:pt x="4747730" y="62351"/>
                          <a:pt x="4921238" y="0"/>
                        </a:cubicBezTo>
                        <a:cubicBezTo>
                          <a:pt x="5094746" y="-62351"/>
                          <a:pt x="5219929" y="9743"/>
                          <a:pt x="5437181" y="0"/>
                        </a:cubicBezTo>
                        <a:cubicBezTo>
                          <a:pt x="5654433" y="-9743"/>
                          <a:pt x="5936537" y="73304"/>
                          <a:pt x="6080661" y="0"/>
                        </a:cubicBezTo>
                        <a:cubicBezTo>
                          <a:pt x="6224785" y="-73304"/>
                          <a:pt x="6570616" y="4350"/>
                          <a:pt x="6787909" y="0"/>
                        </a:cubicBezTo>
                        <a:lnTo>
                          <a:pt x="6787909" y="0"/>
                        </a:lnTo>
                        <a:cubicBezTo>
                          <a:pt x="6981337" y="-26758"/>
                          <a:pt x="7255540" y="14569"/>
                          <a:pt x="7398821" y="0"/>
                        </a:cubicBezTo>
                        <a:cubicBezTo>
                          <a:pt x="7542102" y="-14569"/>
                          <a:pt x="7742576" y="35755"/>
                          <a:pt x="7893369" y="0"/>
                        </a:cubicBezTo>
                        <a:cubicBezTo>
                          <a:pt x="8044162" y="-35755"/>
                          <a:pt x="8296673" y="5981"/>
                          <a:pt x="8475189" y="0"/>
                        </a:cubicBezTo>
                        <a:cubicBezTo>
                          <a:pt x="8653705" y="-5981"/>
                          <a:pt x="8865637" y="17036"/>
                          <a:pt x="9115192" y="0"/>
                        </a:cubicBezTo>
                        <a:cubicBezTo>
                          <a:pt x="9364747" y="-17036"/>
                          <a:pt x="9493394" y="69596"/>
                          <a:pt x="9697013" y="0"/>
                        </a:cubicBezTo>
                        <a:cubicBezTo>
                          <a:pt x="9871095" y="-4728"/>
                          <a:pt x="9969869" y="25785"/>
                          <a:pt x="10175887" y="0"/>
                        </a:cubicBezTo>
                        <a:cubicBezTo>
                          <a:pt x="10381905" y="-25785"/>
                          <a:pt x="10531450" y="49344"/>
                          <a:pt x="10700610" y="0"/>
                        </a:cubicBezTo>
                        <a:cubicBezTo>
                          <a:pt x="10869770" y="-49344"/>
                          <a:pt x="11065700" y="10457"/>
                          <a:pt x="11225334" y="0"/>
                        </a:cubicBezTo>
                        <a:cubicBezTo>
                          <a:pt x="11450400" y="-23809"/>
                          <a:pt x="11630226" y="188778"/>
                          <a:pt x="11636415" y="411081"/>
                        </a:cubicBezTo>
                        <a:cubicBezTo>
                          <a:pt x="11687540" y="575961"/>
                          <a:pt x="11609374" y="680228"/>
                          <a:pt x="11636415" y="914640"/>
                        </a:cubicBezTo>
                        <a:cubicBezTo>
                          <a:pt x="11663456" y="1149052"/>
                          <a:pt x="11604838" y="1187451"/>
                          <a:pt x="11636415" y="1438753"/>
                        </a:cubicBezTo>
                        <a:lnTo>
                          <a:pt x="11636415" y="1438753"/>
                        </a:lnTo>
                        <a:cubicBezTo>
                          <a:pt x="11651982" y="1556132"/>
                          <a:pt x="11631335" y="1646713"/>
                          <a:pt x="11636415" y="1753224"/>
                        </a:cubicBezTo>
                        <a:cubicBezTo>
                          <a:pt x="11641495" y="1859735"/>
                          <a:pt x="11625179" y="1914061"/>
                          <a:pt x="11636415" y="2055362"/>
                        </a:cubicBezTo>
                        <a:lnTo>
                          <a:pt x="11636415" y="2055353"/>
                        </a:lnTo>
                        <a:cubicBezTo>
                          <a:pt x="11640990" y="2301620"/>
                          <a:pt x="11454719" y="2527297"/>
                          <a:pt x="11225334" y="2466434"/>
                        </a:cubicBezTo>
                        <a:cubicBezTo>
                          <a:pt x="11126217" y="2473285"/>
                          <a:pt x="10955293" y="2463131"/>
                          <a:pt x="10746460" y="2466434"/>
                        </a:cubicBezTo>
                        <a:cubicBezTo>
                          <a:pt x="10537627" y="2469737"/>
                          <a:pt x="10434857" y="2406796"/>
                          <a:pt x="10237020" y="2466434"/>
                        </a:cubicBezTo>
                        <a:cubicBezTo>
                          <a:pt x="10039183" y="2526072"/>
                          <a:pt x="9966197" y="2458039"/>
                          <a:pt x="9697013" y="2466434"/>
                        </a:cubicBezTo>
                        <a:cubicBezTo>
                          <a:pt x="9856785" y="2457627"/>
                          <a:pt x="9945075" y="2569386"/>
                          <a:pt x="10154406" y="2599755"/>
                        </a:cubicBezTo>
                        <a:cubicBezTo>
                          <a:pt x="10363737" y="2630124"/>
                          <a:pt x="10357068" y="2694903"/>
                          <a:pt x="10558511" y="2717544"/>
                        </a:cubicBezTo>
                        <a:cubicBezTo>
                          <a:pt x="10759954" y="2740185"/>
                          <a:pt x="10823296" y="2813296"/>
                          <a:pt x="11029227" y="2854749"/>
                        </a:cubicBezTo>
                        <a:cubicBezTo>
                          <a:pt x="10759276" y="2875197"/>
                          <a:pt x="10578990" y="2806244"/>
                          <a:pt x="10456649" y="2802326"/>
                        </a:cubicBezTo>
                        <a:cubicBezTo>
                          <a:pt x="10334308" y="2798408"/>
                          <a:pt x="10185447" y="2728874"/>
                          <a:pt x="9968898" y="2757670"/>
                        </a:cubicBezTo>
                        <a:cubicBezTo>
                          <a:pt x="9752349" y="2786466"/>
                          <a:pt x="9637051" y="2724607"/>
                          <a:pt x="9396320" y="2705248"/>
                        </a:cubicBezTo>
                        <a:cubicBezTo>
                          <a:pt x="9155589" y="2685888"/>
                          <a:pt x="9043716" y="2632384"/>
                          <a:pt x="8866155" y="2656708"/>
                        </a:cubicBezTo>
                        <a:cubicBezTo>
                          <a:pt x="8688594" y="2681032"/>
                          <a:pt x="8577644" y="2597330"/>
                          <a:pt x="8293577" y="2604286"/>
                        </a:cubicBezTo>
                        <a:cubicBezTo>
                          <a:pt x="8009510" y="2611241"/>
                          <a:pt x="8031417" y="2571609"/>
                          <a:pt x="7848239" y="2563513"/>
                        </a:cubicBezTo>
                        <a:cubicBezTo>
                          <a:pt x="7665061" y="2555417"/>
                          <a:pt x="7460916" y="2465082"/>
                          <a:pt x="7275661" y="2511090"/>
                        </a:cubicBezTo>
                        <a:cubicBezTo>
                          <a:pt x="7090406" y="2557098"/>
                          <a:pt x="6918562" y="2461983"/>
                          <a:pt x="6787909" y="2466434"/>
                        </a:cubicBezTo>
                        <a:cubicBezTo>
                          <a:pt x="6528121" y="2536886"/>
                          <a:pt x="6418714" y="2451101"/>
                          <a:pt x="6080661" y="2466434"/>
                        </a:cubicBezTo>
                        <a:cubicBezTo>
                          <a:pt x="5742608" y="2481767"/>
                          <a:pt x="5691637" y="2425619"/>
                          <a:pt x="5437181" y="2466434"/>
                        </a:cubicBezTo>
                        <a:cubicBezTo>
                          <a:pt x="5182725" y="2507249"/>
                          <a:pt x="5106793" y="2451076"/>
                          <a:pt x="4985006" y="2466434"/>
                        </a:cubicBezTo>
                        <a:cubicBezTo>
                          <a:pt x="4863219" y="2481792"/>
                          <a:pt x="4628093" y="2422442"/>
                          <a:pt x="4277758" y="2466434"/>
                        </a:cubicBezTo>
                        <a:cubicBezTo>
                          <a:pt x="3927423" y="2510426"/>
                          <a:pt x="3811676" y="2381780"/>
                          <a:pt x="3570509" y="2466434"/>
                        </a:cubicBezTo>
                        <a:cubicBezTo>
                          <a:pt x="3329342" y="2551088"/>
                          <a:pt x="3212965" y="2426632"/>
                          <a:pt x="3118334" y="2466434"/>
                        </a:cubicBezTo>
                        <a:cubicBezTo>
                          <a:pt x="3023704" y="2506236"/>
                          <a:pt x="2688960" y="2443247"/>
                          <a:pt x="2411086" y="2466434"/>
                        </a:cubicBezTo>
                        <a:cubicBezTo>
                          <a:pt x="2133212" y="2489621"/>
                          <a:pt x="2101848" y="2449307"/>
                          <a:pt x="2022679" y="2466434"/>
                        </a:cubicBezTo>
                        <a:cubicBezTo>
                          <a:pt x="1943510" y="2483561"/>
                          <a:pt x="1708251" y="2432810"/>
                          <a:pt x="1506736" y="2466434"/>
                        </a:cubicBezTo>
                        <a:cubicBezTo>
                          <a:pt x="1305221" y="2500058"/>
                          <a:pt x="1256617" y="2431550"/>
                          <a:pt x="1054561" y="2466434"/>
                        </a:cubicBezTo>
                        <a:cubicBezTo>
                          <a:pt x="852505" y="2501318"/>
                          <a:pt x="636137" y="2409053"/>
                          <a:pt x="411081" y="2466434"/>
                        </a:cubicBezTo>
                        <a:cubicBezTo>
                          <a:pt x="119567" y="2485321"/>
                          <a:pt x="-28823" y="2245509"/>
                          <a:pt x="0" y="2055353"/>
                        </a:cubicBezTo>
                        <a:lnTo>
                          <a:pt x="0" y="2055362"/>
                        </a:lnTo>
                        <a:cubicBezTo>
                          <a:pt x="-689" y="1910671"/>
                          <a:pt x="36596" y="1890307"/>
                          <a:pt x="0" y="1734725"/>
                        </a:cubicBezTo>
                        <a:cubicBezTo>
                          <a:pt x="-36596" y="1579143"/>
                          <a:pt x="869" y="1535832"/>
                          <a:pt x="0" y="1438753"/>
                        </a:cubicBezTo>
                        <a:lnTo>
                          <a:pt x="0" y="1438753"/>
                        </a:lnTo>
                        <a:cubicBezTo>
                          <a:pt x="-18600" y="1323594"/>
                          <a:pt x="5944" y="1169109"/>
                          <a:pt x="0" y="904364"/>
                        </a:cubicBezTo>
                        <a:cubicBezTo>
                          <a:pt x="-5944" y="639619"/>
                          <a:pt x="46922" y="565255"/>
                          <a:pt x="0" y="411081"/>
                        </a:cubicBezTo>
                        <a:close/>
                      </a:path>
                    </a:pathLst>
                  </a:custGeom>
                  <ask:type>
                    <ask:lineSketchNone/>
                  </ask:type>
                </ask:lineSketchStyleProps>
              </a:ext>
            </a:extLst>
          </a:ln>
        </p:spPr>
        <p:txBody>
          <a:bodyPr wrap="square" lIns="180000" rIns="180000" anchor="ctr" anchorCtr="0">
            <a:noAutofit/>
          </a:bodyPr>
          <a:lstStyle/>
          <a:p>
            <a:pPr marR="0" lvl="0" defTabSz="914400" rtl="0" eaLnBrk="1" fontAlgn="auto" latinLnBrk="0" hangingPunct="1">
              <a:lnSpc>
                <a:spcPct val="150000"/>
              </a:lnSpc>
              <a:spcBef>
                <a:spcPts val="0"/>
              </a:spcBef>
              <a:buClrTx/>
              <a:buSzTx/>
              <a:tabLst/>
              <a:defRPr/>
            </a:pPr>
            <a:r>
              <a:rPr lang="en-GB" sz="2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‘If I could have any job, I'd be a </a:t>
            </a:r>
            <a:r>
              <a:rPr lang="en-GB" sz="2200" b="1" i="1" dirty="0">
                <a:solidFill>
                  <a:prstClr val="black"/>
                </a:solidFill>
                <a:latin typeface="Open Sans" panose="020B0606030504020204" pitchFamily="34" charset="0"/>
                <a:ea typeface="Open Sans" panose="020B0606030504020204" pitchFamily="34" charset="0"/>
                <a:cs typeface="Open Sans" panose="020B0606030504020204" pitchFamily="34" charset="0"/>
              </a:rPr>
              <a:t>chocolatier</a:t>
            </a:r>
            <a:r>
              <a:rPr lang="en-GB" sz="2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because making chocolate masterpieces would combine my love of chocolate with being creative and artistic. I'd travel all over the world to run chocolate-making workshops for aspiring chocolatiers.’</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What makes a dream job appealing?</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36C81592-3A35-3EA3-C28C-F90E2CAB4C05}"/>
              </a:ext>
            </a:extLst>
          </p:cNvPr>
          <p:cNvSpPr txBox="1"/>
          <p:nvPr/>
        </p:nvSpPr>
        <p:spPr>
          <a:xfrm>
            <a:off x="277791" y="4123112"/>
            <a:ext cx="11636415" cy="636737"/>
          </a:xfrm>
          <a:prstGeom prst="roundRect">
            <a:avLst/>
          </a:prstGeom>
          <a:solidFill>
            <a:schemeClr val="bg1">
              <a:lumMod val="95000"/>
            </a:schemeClr>
          </a:solidFill>
          <a:ln w="19050">
            <a:solidFill>
              <a:schemeClr val="bg1">
                <a:lumMod val="50000"/>
              </a:schemeClr>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job covers the following themes:</a:t>
            </a:r>
          </a:p>
        </p:txBody>
      </p:sp>
      <p:sp>
        <p:nvSpPr>
          <p:cNvPr id="2" name="TextBox 1">
            <a:extLst>
              <a:ext uri="{FF2B5EF4-FFF2-40B4-BE49-F238E27FC236}">
                <a16:creationId xmlns:a16="http://schemas.microsoft.com/office/drawing/2014/main" id="{E10AF8F7-D739-B6F9-AB97-722FC29C2EE1}"/>
              </a:ext>
            </a:extLst>
          </p:cNvPr>
          <p:cNvSpPr txBox="1"/>
          <p:nvPr/>
        </p:nvSpPr>
        <p:spPr>
          <a:xfrm>
            <a:off x="277791" y="5063117"/>
            <a:ext cx="3520486" cy="636737"/>
          </a:xfrm>
          <a:prstGeom prst="roundRect">
            <a:avLst/>
          </a:prstGeom>
          <a:solidFill>
            <a:srgbClr val="FFD5E4"/>
          </a:solidFill>
          <a:ln w="19050">
            <a:solidFill>
              <a:srgbClr val="FF699F"/>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Making things</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F7D03B2C-945F-1426-487D-DBCF3D3E43D7}"/>
              </a:ext>
            </a:extLst>
          </p:cNvPr>
          <p:cNvSpPr txBox="1"/>
          <p:nvPr/>
        </p:nvSpPr>
        <p:spPr>
          <a:xfrm>
            <a:off x="4335755" y="5063115"/>
            <a:ext cx="3520486" cy="636737"/>
          </a:xfrm>
          <a:prstGeom prst="roundRect">
            <a:avLst/>
          </a:prstGeom>
          <a:solidFill>
            <a:srgbClr val="ECDFF5"/>
          </a:solidFill>
          <a:ln w="19050">
            <a:solidFill>
              <a:srgbClr val="BD90DC"/>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Travel</a:t>
            </a:r>
          </a:p>
        </p:txBody>
      </p:sp>
      <p:sp>
        <p:nvSpPr>
          <p:cNvPr id="8" name="TextBox 7">
            <a:extLst>
              <a:ext uri="{FF2B5EF4-FFF2-40B4-BE49-F238E27FC236}">
                <a16:creationId xmlns:a16="http://schemas.microsoft.com/office/drawing/2014/main" id="{56E8D790-C3FB-7F72-5D0C-BED3AC6405FD}"/>
              </a:ext>
            </a:extLst>
          </p:cNvPr>
          <p:cNvSpPr txBox="1"/>
          <p:nvPr/>
        </p:nvSpPr>
        <p:spPr>
          <a:xfrm>
            <a:off x="9347687" y="2152010"/>
            <a:ext cx="2252167" cy="413244"/>
          </a:xfrm>
          <a:prstGeom prst="roundRect">
            <a:avLst/>
          </a:prstGeom>
          <a:solidFill>
            <a:srgbClr val="ECDFF5">
              <a:alpha val="50196"/>
            </a:srgbClr>
          </a:solidFill>
          <a:ln w="19050">
            <a:no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E17DA0D9-65B3-9644-340D-D5FA7158461E}"/>
              </a:ext>
            </a:extLst>
          </p:cNvPr>
          <p:cNvSpPr txBox="1"/>
          <p:nvPr/>
        </p:nvSpPr>
        <p:spPr>
          <a:xfrm>
            <a:off x="4417819" y="2665243"/>
            <a:ext cx="4572177" cy="413244"/>
          </a:xfrm>
          <a:prstGeom prst="roundRect">
            <a:avLst/>
          </a:prstGeom>
          <a:solidFill>
            <a:srgbClr val="DAE9F6">
              <a:alpha val="50196"/>
            </a:srgbClr>
          </a:solidFill>
          <a:ln w="19050">
            <a:no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CF85253F-DDC2-6D7F-D865-ED34A18D1524}"/>
              </a:ext>
            </a:extLst>
          </p:cNvPr>
          <p:cNvSpPr txBox="1"/>
          <p:nvPr/>
        </p:nvSpPr>
        <p:spPr>
          <a:xfrm>
            <a:off x="8393720" y="5063115"/>
            <a:ext cx="3520486" cy="636737"/>
          </a:xfrm>
          <a:prstGeom prst="roundRect">
            <a:avLst/>
          </a:prstGeom>
          <a:solidFill>
            <a:srgbClr val="DAE9F6"/>
          </a:solidFill>
          <a:ln w="19050">
            <a:solidFill>
              <a:srgbClr val="5B9BD5"/>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Helping people</a:t>
            </a:r>
          </a:p>
        </p:txBody>
      </p:sp>
      <p:sp>
        <p:nvSpPr>
          <p:cNvPr id="12" name="TextBox 11">
            <a:extLst>
              <a:ext uri="{FF2B5EF4-FFF2-40B4-BE49-F238E27FC236}">
                <a16:creationId xmlns:a16="http://schemas.microsoft.com/office/drawing/2014/main" id="{77B72BBC-A697-7CC4-5A7E-6DA5F95539B9}"/>
              </a:ext>
            </a:extLst>
          </p:cNvPr>
          <p:cNvSpPr txBox="1"/>
          <p:nvPr/>
        </p:nvSpPr>
        <p:spPr>
          <a:xfrm>
            <a:off x="7037241" y="1673834"/>
            <a:ext cx="3940474" cy="413244"/>
          </a:xfrm>
          <a:prstGeom prst="roundRect">
            <a:avLst/>
          </a:prstGeom>
          <a:solidFill>
            <a:srgbClr val="FFD5E4">
              <a:alpha val="50196"/>
            </a:srgbClr>
          </a:solidFill>
          <a:ln w="19050">
            <a:no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Chocolate with solid fill">
            <a:extLst>
              <a:ext uri="{FF2B5EF4-FFF2-40B4-BE49-F238E27FC236}">
                <a16:creationId xmlns:a16="http://schemas.microsoft.com/office/drawing/2014/main" id="{37B42C9C-17E5-687C-D1BC-55B5843C203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382" y="3045101"/>
            <a:ext cx="914400" cy="914400"/>
          </a:xfrm>
          <a:prstGeom prst="rect">
            <a:avLst/>
          </a:prstGeom>
        </p:spPr>
      </p:pic>
      <p:pic>
        <p:nvPicPr>
          <p:cNvPr id="7" name="Graphic 6" descr="Chef female with solid fill">
            <a:extLst>
              <a:ext uri="{FF2B5EF4-FFF2-40B4-BE49-F238E27FC236}">
                <a16:creationId xmlns:a16="http://schemas.microsoft.com/office/drawing/2014/main" id="{E8278B54-20E2-9CA4-4F41-8240507EB12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9578" y="3039272"/>
            <a:ext cx="914400" cy="914400"/>
          </a:xfrm>
          <a:prstGeom prst="rect">
            <a:avLst/>
          </a:prstGeom>
        </p:spPr>
      </p:pic>
      <p:sp>
        <p:nvSpPr>
          <p:cNvPr id="13" name="TextBox 12">
            <a:extLst>
              <a:ext uri="{FF2B5EF4-FFF2-40B4-BE49-F238E27FC236}">
                <a16:creationId xmlns:a16="http://schemas.microsoft.com/office/drawing/2014/main" id="{8E91C3D8-C12C-98E0-E2F9-C3E545E02D7B}"/>
              </a:ext>
            </a:extLst>
          </p:cNvPr>
          <p:cNvSpPr txBox="1"/>
          <p:nvPr/>
        </p:nvSpPr>
        <p:spPr>
          <a:xfrm>
            <a:off x="545914" y="2665243"/>
            <a:ext cx="753498" cy="413244"/>
          </a:xfrm>
          <a:prstGeom prst="roundRect">
            <a:avLst/>
          </a:prstGeom>
          <a:solidFill>
            <a:srgbClr val="ECDFF5">
              <a:alpha val="50196"/>
            </a:srgbClr>
          </a:solidFill>
          <a:ln w="19050">
            <a:no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0787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What makes </a:t>
            </a:r>
            <a:r>
              <a:rPr lang="en-GB" sz="3200" b="1" u="sng" dirty="0">
                <a:effectLst/>
                <a:latin typeface="Open sans" panose="020B0606030504020204" pitchFamily="34" charset="0"/>
                <a:ea typeface="Open sans" panose="020B0606030504020204" pitchFamily="34" charset="0"/>
                <a:cs typeface="Open sans" panose="020B0606030504020204" pitchFamily="34" charset="0"/>
              </a:rPr>
              <a:t>your</a:t>
            </a:r>
            <a:r>
              <a:rPr lang="en-GB" sz="3200" b="1" dirty="0">
                <a:effectLst/>
                <a:latin typeface="Open sans" panose="020B0606030504020204" pitchFamily="34" charset="0"/>
                <a:ea typeface="Open sans" panose="020B0606030504020204" pitchFamily="34" charset="0"/>
                <a:cs typeface="Open sans" panose="020B0606030504020204" pitchFamily="34" charset="0"/>
              </a:rPr>
              <a:t> dream job appealing? (10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36C81592-3A35-3EA3-C28C-F90E2CAB4C05}"/>
              </a:ext>
            </a:extLst>
          </p:cNvPr>
          <p:cNvSpPr txBox="1"/>
          <p:nvPr/>
        </p:nvSpPr>
        <p:spPr>
          <a:xfrm>
            <a:off x="155742" y="1034144"/>
            <a:ext cx="11855603" cy="636737"/>
          </a:xfrm>
          <a:prstGeom prst="roundRect">
            <a:avLst/>
          </a:prstGeom>
          <a:solidFill>
            <a:schemeClr val="bg1">
              <a:lumMod val="95000"/>
            </a:schemeClr>
          </a:solidFill>
          <a:ln w="19050">
            <a:solidFill>
              <a:schemeClr val="bg1">
                <a:lumMod val="50000"/>
              </a:schemeClr>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Read the explanation of your own dream job from the starter task.</a:t>
            </a:r>
          </a:p>
        </p:txBody>
      </p:sp>
      <p:sp>
        <p:nvSpPr>
          <p:cNvPr id="2" name="TextBox 1">
            <a:extLst>
              <a:ext uri="{FF2B5EF4-FFF2-40B4-BE49-F238E27FC236}">
                <a16:creationId xmlns:a16="http://schemas.microsoft.com/office/drawing/2014/main" id="{E10AF8F7-D739-B6F9-AB97-722FC29C2EE1}"/>
              </a:ext>
            </a:extLst>
          </p:cNvPr>
          <p:cNvSpPr txBox="1"/>
          <p:nvPr/>
        </p:nvSpPr>
        <p:spPr>
          <a:xfrm>
            <a:off x="6186327" y="3299322"/>
            <a:ext cx="5825019" cy="2648352"/>
          </a:xfrm>
          <a:prstGeom prst="roundRect">
            <a:avLst>
              <a:gd name="adj" fmla="val 4143"/>
            </a:avLst>
          </a:prstGeom>
          <a:solidFill>
            <a:srgbClr val="DAE9F6"/>
          </a:solidFill>
          <a:ln w="19050">
            <a:solidFill>
              <a:srgbClr val="5B9BD5"/>
            </a:solidFill>
          </a:ln>
        </p:spPr>
        <p:txBody>
          <a:bodyPr wrap="square" numCol="2" anchor="ctr" anchorCtr="0">
            <a:noAutofit/>
          </a:bodyPr>
          <a:lstStyle/>
          <a:p>
            <a:pPr marL="342900" marR="0" lvl="0" indent="-342900" defTabSz="914400" rtl="0" eaLnBrk="1" fontAlgn="auto" latinLnBrk="0" hangingPunct="1">
              <a:lnSpc>
                <a:spcPct val="120000"/>
              </a:lnSpc>
              <a:spcBef>
                <a:spcPts val="60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Digital nomad</a:t>
            </a:r>
          </a:p>
          <a:p>
            <a:pPr marL="342900" marR="0" lvl="0" indent="-342900" defTabSz="914400" rtl="0" eaLnBrk="1" fontAlgn="auto" latinLnBrk="0" hangingPunct="1">
              <a:lnSpc>
                <a:spcPct val="120000"/>
              </a:lnSpc>
              <a:spcBef>
                <a:spcPts val="600"/>
              </a:spcBef>
              <a:buClrTx/>
              <a:buSzTx/>
              <a:buFont typeface="Arial" panose="020B0604020202020204" pitchFamily="34" charset="0"/>
              <a:buChar char="•"/>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Green</a:t>
            </a:r>
            <a:r>
              <a:rPr kumimoji="0" lang="en-GB" sz="220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jobs</a:t>
            </a:r>
          </a:p>
          <a:p>
            <a:pPr marL="342900" marR="0" lvl="0" indent="-342900" defTabSz="914400" rtl="0" eaLnBrk="1" fontAlgn="auto" latinLnBrk="0" hangingPunct="1">
              <a:lnSpc>
                <a:spcPct val="120000"/>
              </a:lnSpc>
              <a:spcBef>
                <a:spcPts val="600"/>
              </a:spcBef>
              <a:buClrTx/>
              <a:buSzTx/>
              <a:buFont typeface="Arial" panose="020B0604020202020204" pitchFamily="34" charset="0"/>
              <a:buChar char="•"/>
              <a:tabLst/>
              <a:defRPr/>
            </a:pPr>
            <a:r>
              <a:rPr lang="en-GB" sz="2200" baseline="0" dirty="0">
                <a:solidFill>
                  <a:prstClr val="black"/>
                </a:solidFill>
                <a:latin typeface="Open Sans" panose="020B0606030504020204" pitchFamily="34" charset="0"/>
                <a:ea typeface="Open Sans" panose="020B0606030504020204" pitchFamily="34" charset="0"/>
                <a:cs typeface="Open Sans" panose="020B0606030504020204" pitchFamily="34" charset="0"/>
              </a:rPr>
              <a:t>Helping</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people</a:t>
            </a:r>
          </a:p>
          <a:p>
            <a:pPr marL="342900" marR="0" lvl="0" indent="-342900" defTabSz="914400" rtl="0" eaLnBrk="1" fontAlgn="auto" latinLnBrk="0" hangingPunct="1">
              <a:lnSpc>
                <a:spcPct val="120000"/>
              </a:lnSpc>
              <a:spcBef>
                <a:spcPts val="600"/>
              </a:spcBef>
              <a:buClrTx/>
              <a:buSzTx/>
              <a:buFont typeface="Arial" panose="020B0604020202020204" pitchFamily="34" charset="0"/>
              <a:buChar char="•"/>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Helping</a:t>
            </a:r>
            <a:r>
              <a:rPr kumimoji="0" lang="en-GB" sz="220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society</a:t>
            </a:r>
          </a:p>
          <a:p>
            <a:pPr marL="342900" indent="-342900">
              <a:lnSpc>
                <a:spcPct val="120000"/>
              </a:lnSpc>
              <a:spcBef>
                <a:spcPts val="600"/>
              </a:spcBef>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Travel</a:t>
            </a:r>
          </a:p>
          <a:p>
            <a:pPr marL="342900" marR="0" lvl="0" indent="-342900" defTabSz="914400" rtl="0" eaLnBrk="1" fontAlgn="auto" latinLnBrk="0" hangingPunct="1">
              <a:lnSpc>
                <a:spcPct val="120000"/>
              </a:lnSpc>
              <a:spcBef>
                <a:spcPts val="600"/>
              </a:spcBef>
              <a:buClrTx/>
              <a:buSzTx/>
              <a:buFont typeface="Arial" panose="020B0604020202020204" pitchFamily="34" charset="0"/>
              <a:buChar char="•"/>
              <a:tabLst/>
              <a:defRPr/>
            </a:pPr>
            <a:r>
              <a:rPr lang="en-GB" sz="2200" baseline="0" dirty="0">
                <a:solidFill>
                  <a:prstClr val="black"/>
                </a:solidFill>
                <a:latin typeface="Open Sans" panose="020B0606030504020204" pitchFamily="34" charset="0"/>
                <a:ea typeface="Open Sans" panose="020B0606030504020204" pitchFamily="34" charset="0"/>
                <a:cs typeface="Open Sans" panose="020B0606030504020204" pitchFamily="34" charset="0"/>
              </a:rPr>
              <a:t>High</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salary</a:t>
            </a:r>
          </a:p>
          <a:p>
            <a:pPr marL="342900" marR="0" lvl="0" indent="-342900" defTabSz="914400" rtl="0" eaLnBrk="1" fontAlgn="auto" latinLnBrk="0" hangingPunct="1">
              <a:lnSpc>
                <a:spcPct val="120000"/>
              </a:lnSpc>
              <a:spcBef>
                <a:spcPts val="600"/>
              </a:spcBef>
              <a:buClrTx/>
              <a:buSzTx/>
              <a:buFont typeface="Arial" panose="020B0604020202020204" pitchFamily="34" charset="0"/>
              <a:buChar char="•"/>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Making</a:t>
            </a:r>
            <a:r>
              <a:rPr kumimoji="0" lang="en-GB" sz="220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things</a:t>
            </a:r>
          </a:p>
          <a:p>
            <a:pPr marL="342900" marR="0" lvl="0" indent="-342900" defTabSz="914400" rtl="0" eaLnBrk="1" fontAlgn="auto" latinLnBrk="0" hangingPunct="1">
              <a:lnSpc>
                <a:spcPct val="120000"/>
              </a:lnSpc>
              <a:spcBef>
                <a:spcPts val="600"/>
              </a:spcBef>
              <a:buClrTx/>
              <a:buSzTx/>
              <a:buFont typeface="Arial" panose="020B0604020202020204" pitchFamily="34" charset="0"/>
              <a:buChar char="•"/>
              <a:tabLst/>
              <a:defRPr/>
            </a:pPr>
            <a:r>
              <a:rPr lang="en-GB" sz="2200" baseline="0" dirty="0">
                <a:solidFill>
                  <a:prstClr val="black"/>
                </a:solidFill>
                <a:latin typeface="Open Sans" panose="020B0606030504020204" pitchFamily="34" charset="0"/>
                <a:ea typeface="Open Sans" panose="020B0606030504020204" pitchFamily="34" charset="0"/>
                <a:cs typeface="Open Sans" panose="020B0606030504020204" pitchFamily="34" charset="0"/>
              </a:rPr>
              <a:t>Something</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different</a:t>
            </a:r>
          </a:p>
        </p:txBody>
      </p:sp>
      <p:sp>
        <p:nvSpPr>
          <p:cNvPr id="3" name="TextBox 2">
            <a:extLst>
              <a:ext uri="{FF2B5EF4-FFF2-40B4-BE49-F238E27FC236}">
                <a16:creationId xmlns:a16="http://schemas.microsoft.com/office/drawing/2014/main" id="{7DED3531-37C5-EB1F-5C29-1C6F232490CE}"/>
              </a:ext>
            </a:extLst>
          </p:cNvPr>
          <p:cNvSpPr txBox="1"/>
          <p:nvPr/>
        </p:nvSpPr>
        <p:spPr>
          <a:xfrm>
            <a:off x="155742" y="1796975"/>
            <a:ext cx="11855603" cy="669188"/>
          </a:xfrm>
          <a:custGeom>
            <a:avLst/>
            <a:gdLst>
              <a:gd name="csX0" fmla="*/ 0 w 11855603"/>
              <a:gd name="csY0" fmla="*/ 0 h 669188"/>
              <a:gd name="csX1" fmla="*/ 0 w 11855603"/>
              <a:gd name="csY1" fmla="*/ 0 h 669188"/>
              <a:gd name="csX2" fmla="*/ 829892 w 11855603"/>
              <a:gd name="csY2" fmla="*/ 0 h 669188"/>
              <a:gd name="csX3" fmla="*/ 1422672 w 11855603"/>
              <a:gd name="csY3" fmla="*/ 0 h 669188"/>
              <a:gd name="csX4" fmla="*/ 2134009 w 11855603"/>
              <a:gd name="csY4" fmla="*/ 0 h 669188"/>
              <a:gd name="csX5" fmla="*/ 2489677 w 11855603"/>
              <a:gd name="csY5" fmla="*/ 0 h 669188"/>
              <a:gd name="csX6" fmla="*/ 2963901 w 11855603"/>
              <a:gd name="csY6" fmla="*/ 0 h 669188"/>
              <a:gd name="csX7" fmla="*/ 3675237 w 11855603"/>
              <a:gd name="csY7" fmla="*/ 0 h 669188"/>
              <a:gd name="csX8" fmla="*/ 3912349 w 11855603"/>
              <a:gd name="csY8" fmla="*/ 0 h 669188"/>
              <a:gd name="csX9" fmla="*/ 4149461 w 11855603"/>
              <a:gd name="csY9" fmla="*/ 0 h 669188"/>
              <a:gd name="csX10" fmla="*/ 4623685 w 11855603"/>
              <a:gd name="csY10" fmla="*/ 0 h 669188"/>
              <a:gd name="csX11" fmla="*/ 4860797 w 11855603"/>
              <a:gd name="csY11" fmla="*/ 0 h 669188"/>
              <a:gd name="csX12" fmla="*/ 5690689 w 11855603"/>
              <a:gd name="csY12" fmla="*/ 0 h 669188"/>
              <a:gd name="csX13" fmla="*/ 6402026 w 11855603"/>
              <a:gd name="csY13" fmla="*/ 0 h 669188"/>
              <a:gd name="csX14" fmla="*/ 7231918 w 11855603"/>
              <a:gd name="csY14" fmla="*/ 0 h 669188"/>
              <a:gd name="csX15" fmla="*/ 7943254 w 11855603"/>
              <a:gd name="csY15" fmla="*/ 0 h 669188"/>
              <a:gd name="csX16" fmla="*/ 8417478 w 11855603"/>
              <a:gd name="csY16" fmla="*/ 0 h 669188"/>
              <a:gd name="csX17" fmla="*/ 9010258 w 11855603"/>
              <a:gd name="csY17" fmla="*/ 0 h 669188"/>
              <a:gd name="csX18" fmla="*/ 9247370 w 11855603"/>
              <a:gd name="csY18" fmla="*/ 0 h 669188"/>
              <a:gd name="csX19" fmla="*/ 9484482 w 11855603"/>
              <a:gd name="csY19" fmla="*/ 0 h 669188"/>
              <a:gd name="csX20" fmla="*/ 10314375 w 11855603"/>
              <a:gd name="csY20" fmla="*/ 0 h 669188"/>
              <a:gd name="csX21" fmla="*/ 11025711 w 11855603"/>
              <a:gd name="csY21" fmla="*/ 0 h 669188"/>
              <a:gd name="csX22" fmla="*/ 11855603 w 11855603"/>
              <a:gd name="csY22" fmla="*/ 0 h 669188"/>
              <a:gd name="csX23" fmla="*/ 11855603 w 11855603"/>
              <a:gd name="csY23" fmla="*/ 0 h 669188"/>
              <a:gd name="csX24" fmla="*/ 11855603 w 11855603"/>
              <a:gd name="csY24" fmla="*/ 341286 h 669188"/>
              <a:gd name="csX25" fmla="*/ 11855603 w 11855603"/>
              <a:gd name="csY25" fmla="*/ 669188 h 669188"/>
              <a:gd name="csX26" fmla="*/ 11855603 w 11855603"/>
              <a:gd name="csY26" fmla="*/ 669188 h 669188"/>
              <a:gd name="csX27" fmla="*/ 11381379 w 11855603"/>
              <a:gd name="csY27" fmla="*/ 669188 h 669188"/>
              <a:gd name="csX28" fmla="*/ 10670043 w 11855603"/>
              <a:gd name="csY28" fmla="*/ 669188 h 669188"/>
              <a:gd name="csX29" fmla="*/ 10195819 w 11855603"/>
              <a:gd name="csY29" fmla="*/ 669188 h 669188"/>
              <a:gd name="csX30" fmla="*/ 9721594 w 11855603"/>
              <a:gd name="csY30" fmla="*/ 669188 h 669188"/>
              <a:gd name="csX31" fmla="*/ 9128814 w 11855603"/>
              <a:gd name="csY31" fmla="*/ 669188 h 669188"/>
              <a:gd name="csX32" fmla="*/ 8773146 w 11855603"/>
              <a:gd name="csY32" fmla="*/ 669188 h 669188"/>
              <a:gd name="csX33" fmla="*/ 8061810 w 11855603"/>
              <a:gd name="csY33" fmla="*/ 669188 h 669188"/>
              <a:gd name="csX34" fmla="*/ 7587586 w 11855603"/>
              <a:gd name="csY34" fmla="*/ 669188 h 669188"/>
              <a:gd name="csX35" fmla="*/ 7350474 w 11855603"/>
              <a:gd name="csY35" fmla="*/ 669188 h 669188"/>
              <a:gd name="csX36" fmla="*/ 6994806 w 11855603"/>
              <a:gd name="csY36" fmla="*/ 669188 h 669188"/>
              <a:gd name="csX37" fmla="*/ 6520582 w 11855603"/>
              <a:gd name="csY37" fmla="*/ 669188 h 669188"/>
              <a:gd name="csX38" fmla="*/ 6283470 w 11855603"/>
              <a:gd name="csY38" fmla="*/ 669188 h 669188"/>
              <a:gd name="csX39" fmla="*/ 5927801 w 11855603"/>
              <a:gd name="csY39" fmla="*/ 669188 h 669188"/>
              <a:gd name="csX40" fmla="*/ 5097909 w 11855603"/>
              <a:gd name="csY40" fmla="*/ 669188 h 669188"/>
              <a:gd name="csX41" fmla="*/ 4860797 w 11855603"/>
              <a:gd name="csY41" fmla="*/ 669188 h 669188"/>
              <a:gd name="csX42" fmla="*/ 4386573 w 11855603"/>
              <a:gd name="csY42" fmla="*/ 669188 h 669188"/>
              <a:gd name="csX43" fmla="*/ 3912349 w 11855603"/>
              <a:gd name="csY43" fmla="*/ 669188 h 669188"/>
              <a:gd name="csX44" fmla="*/ 3319569 w 11855603"/>
              <a:gd name="csY44" fmla="*/ 669188 h 669188"/>
              <a:gd name="csX45" fmla="*/ 2845345 w 11855603"/>
              <a:gd name="csY45" fmla="*/ 669188 h 669188"/>
              <a:gd name="csX46" fmla="*/ 2015453 w 11855603"/>
              <a:gd name="csY46" fmla="*/ 669188 h 669188"/>
              <a:gd name="csX47" fmla="*/ 1422672 w 11855603"/>
              <a:gd name="csY47" fmla="*/ 669188 h 669188"/>
              <a:gd name="csX48" fmla="*/ 592780 w 11855603"/>
              <a:gd name="csY48" fmla="*/ 669188 h 669188"/>
              <a:gd name="csX49" fmla="*/ 0 w 11855603"/>
              <a:gd name="csY49" fmla="*/ 669188 h 669188"/>
              <a:gd name="csX50" fmla="*/ 0 w 11855603"/>
              <a:gd name="csY50" fmla="*/ 669188 h 669188"/>
              <a:gd name="csX51" fmla="*/ 0 w 11855603"/>
              <a:gd name="csY51" fmla="*/ 321210 h 669188"/>
              <a:gd name="csX52" fmla="*/ 0 w 11855603"/>
              <a:gd name="csY52" fmla="*/ 0 h 6691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11855603" h="669188" fill="none" extrusionOk="0">
                <a:moveTo>
                  <a:pt x="0" y="0"/>
                </a:moveTo>
                <a:lnTo>
                  <a:pt x="0" y="0"/>
                </a:lnTo>
                <a:cubicBezTo>
                  <a:pt x="218088" y="-61499"/>
                  <a:pt x="451195" y="79723"/>
                  <a:pt x="829892" y="0"/>
                </a:cubicBezTo>
                <a:cubicBezTo>
                  <a:pt x="1208589" y="-79723"/>
                  <a:pt x="1263957" y="61685"/>
                  <a:pt x="1422672" y="0"/>
                </a:cubicBezTo>
                <a:cubicBezTo>
                  <a:pt x="1581387" y="-61685"/>
                  <a:pt x="1951505" y="62104"/>
                  <a:pt x="2134009" y="0"/>
                </a:cubicBezTo>
                <a:cubicBezTo>
                  <a:pt x="2316513" y="-62104"/>
                  <a:pt x="2389706" y="15850"/>
                  <a:pt x="2489677" y="0"/>
                </a:cubicBezTo>
                <a:cubicBezTo>
                  <a:pt x="2589648" y="-15850"/>
                  <a:pt x="2781754" y="53811"/>
                  <a:pt x="2963901" y="0"/>
                </a:cubicBezTo>
                <a:cubicBezTo>
                  <a:pt x="3146048" y="-53811"/>
                  <a:pt x="3404810" y="9984"/>
                  <a:pt x="3675237" y="0"/>
                </a:cubicBezTo>
                <a:cubicBezTo>
                  <a:pt x="3945664" y="-9984"/>
                  <a:pt x="3849712" y="22351"/>
                  <a:pt x="3912349" y="0"/>
                </a:cubicBezTo>
                <a:cubicBezTo>
                  <a:pt x="3974986" y="-22351"/>
                  <a:pt x="4083014" y="16817"/>
                  <a:pt x="4149461" y="0"/>
                </a:cubicBezTo>
                <a:cubicBezTo>
                  <a:pt x="4215908" y="-16817"/>
                  <a:pt x="4461541" y="28486"/>
                  <a:pt x="4623685" y="0"/>
                </a:cubicBezTo>
                <a:cubicBezTo>
                  <a:pt x="4785829" y="-28486"/>
                  <a:pt x="4782503" y="6033"/>
                  <a:pt x="4860797" y="0"/>
                </a:cubicBezTo>
                <a:cubicBezTo>
                  <a:pt x="4939091" y="-6033"/>
                  <a:pt x="5357430" y="72663"/>
                  <a:pt x="5690689" y="0"/>
                </a:cubicBezTo>
                <a:cubicBezTo>
                  <a:pt x="6023948" y="-72663"/>
                  <a:pt x="6049381" y="77949"/>
                  <a:pt x="6402026" y="0"/>
                </a:cubicBezTo>
                <a:cubicBezTo>
                  <a:pt x="6754671" y="-77949"/>
                  <a:pt x="6866287" y="10794"/>
                  <a:pt x="7231918" y="0"/>
                </a:cubicBezTo>
                <a:cubicBezTo>
                  <a:pt x="7597549" y="-10794"/>
                  <a:pt x="7643133" y="73392"/>
                  <a:pt x="7943254" y="0"/>
                </a:cubicBezTo>
                <a:cubicBezTo>
                  <a:pt x="8243375" y="-73392"/>
                  <a:pt x="8211355" y="13359"/>
                  <a:pt x="8417478" y="0"/>
                </a:cubicBezTo>
                <a:cubicBezTo>
                  <a:pt x="8623601" y="-13359"/>
                  <a:pt x="8831324" y="24886"/>
                  <a:pt x="9010258" y="0"/>
                </a:cubicBezTo>
                <a:cubicBezTo>
                  <a:pt x="9189192" y="-24886"/>
                  <a:pt x="9194256" y="21075"/>
                  <a:pt x="9247370" y="0"/>
                </a:cubicBezTo>
                <a:cubicBezTo>
                  <a:pt x="9300484" y="-21075"/>
                  <a:pt x="9399684" y="7091"/>
                  <a:pt x="9484482" y="0"/>
                </a:cubicBezTo>
                <a:cubicBezTo>
                  <a:pt x="9569280" y="-7091"/>
                  <a:pt x="10116895" y="62307"/>
                  <a:pt x="10314375" y="0"/>
                </a:cubicBezTo>
                <a:cubicBezTo>
                  <a:pt x="10511855" y="-62307"/>
                  <a:pt x="10767701" y="3192"/>
                  <a:pt x="11025711" y="0"/>
                </a:cubicBezTo>
                <a:cubicBezTo>
                  <a:pt x="11283721" y="-3192"/>
                  <a:pt x="11623482" y="94426"/>
                  <a:pt x="11855603" y="0"/>
                </a:cubicBezTo>
                <a:lnTo>
                  <a:pt x="11855603" y="0"/>
                </a:lnTo>
                <a:cubicBezTo>
                  <a:pt x="11858448" y="141213"/>
                  <a:pt x="11839390" y="188000"/>
                  <a:pt x="11855603" y="341286"/>
                </a:cubicBezTo>
                <a:cubicBezTo>
                  <a:pt x="11871816" y="494572"/>
                  <a:pt x="11822828" y="509974"/>
                  <a:pt x="11855603" y="669188"/>
                </a:cubicBezTo>
                <a:lnTo>
                  <a:pt x="11855603" y="669188"/>
                </a:lnTo>
                <a:cubicBezTo>
                  <a:pt x="11646025" y="702693"/>
                  <a:pt x="11565057" y="660157"/>
                  <a:pt x="11381379" y="669188"/>
                </a:cubicBezTo>
                <a:cubicBezTo>
                  <a:pt x="11197701" y="678219"/>
                  <a:pt x="10970844" y="663639"/>
                  <a:pt x="10670043" y="669188"/>
                </a:cubicBezTo>
                <a:cubicBezTo>
                  <a:pt x="10369242" y="674737"/>
                  <a:pt x="10317469" y="623945"/>
                  <a:pt x="10195819" y="669188"/>
                </a:cubicBezTo>
                <a:cubicBezTo>
                  <a:pt x="10074169" y="714431"/>
                  <a:pt x="9818828" y="658923"/>
                  <a:pt x="9721594" y="669188"/>
                </a:cubicBezTo>
                <a:cubicBezTo>
                  <a:pt x="9624360" y="679453"/>
                  <a:pt x="9382428" y="598277"/>
                  <a:pt x="9128814" y="669188"/>
                </a:cubicBezTo>
                <a:cubicBezTo>
                  <a:pt x="8875200" y="740099"/>
                  <a:pt x="8884267" y="627116"/>
                  <a:pt x="8773146" y="669188"/>
                </a:cubicBezTo>
                <a:cubicBezTo>
                  <a:pt x="8662025" y="711260"/>
                  <a:pt x="8343796" y="605591"/>
                  <a:pt x="8061810" y="669188"/>
                </a:cubicBezTo>
                <a:cubicBezTo>
                  <a:pt x="7779824" y="732785"/>
                  <a:pt x="7815553" y="625961"/>
                  <a:pt x="7587586" y="669188"/>
                </a:cubicBezTo>
                <a:cubicBezTo>
                  <a:pt x="7359619" y="712415"/>
                  <a:pt x="7432174" y="643429"/>
                  <a:pt x="7350474" y="669188"/>
                </a:cubicBezTo>
                <a:cubicBezTo>
                  <a:pt x="7268774" y="694947"/>
                  <a:pt x="7145163" y="638801"/>
                  <a:pt x="6994806" y="669188"/>
                </a:cubicBezTo>
                <a:cubicBezTo>
                  <a:pt x="6844449" y="699575"/>
                  <a:pt x="6724651" y="618096"/>
                  <a:pt x="6520582" y="669188"/>
                </a:cubicBezTo>
                <a:cubicBezTo>
                  <a:pt x="6316513" y="720280"/>
                  <a:pt x="6357674" y="658982"/>
                  <a:pt x="6283470" y="669188"/>
                </a:cubicBezTo>
                <a:cubicBezTo>
                  <a:pt x="6209266" y="679394"/>
                  <a:pt x="6047338" y="628061"/>
                  <a:pt x="5927801" y="669188"/>
                </a:cubicBezTo>
                <a:cubicBezTo>
                  <a:pt x="5808264" y="710315"/>
                  <a:pt x="5504713" y="576673"/>
                  <a:pt x="5097909" y="669188"/>
                </a:cubicBezTo>
                <a:cubicBezTo>
                  <a:pt x="4691105" y="761703"/>
                  <a:pt x="4934715" y="642368"/>
                  <a:pt x="4860797" y="669188"/>
                </a:cubicBezTo>
                <a:cubicBezTo>
                  <a:pt x="4786879" y="696008"/>
                  <a:pt x="4497954" y="625855"/>
                  <a:pt x="4386573" y="669188"/>
                </a:cubicBezTo>
                <a:cubicBezTo>
                  <a:pt x="4275192" y="712521"/>
                  <a:pt x="4044837" y="666740"/>
                  <a:pt x="3912349" y="669188"/>
                </a:cubicBezTo>
                <a:cubicBezTo>
                  <a:pt x="3779861" y="671636"/>
                  <a:pt x="3476902" y="605634"/>
                  <a:pt x="3319569" y="669188"/>
                </a:cubicBezTo>
                <a:cubicBezTo>
                  <a:pt x="3162236" y="732742"/>
                  <a:pt x="2999215" y="614325"/>
                  <a:pt x="2845345" y="669188"/>
                </a:cubicBezTo>
                <a:cubicBezTo>
                  <a:pt x="2691475" y="724051"/>
                  <a:pt x="2247342" y="615525"/>
                  <a:pt x="2015453" y="669188"/>
                </a:cubicBezTo>
                <a:cubicBezTo>
                  <a:pt x="1783564" y="722851"/>
                  <a:pt x="1688608" y="613055"/>
                  <a:pt x="1422672" y="669188"/>
                </a:cubicBezTo>
                <a:cubicBezTo>
                  <a:pt x="1156736" y="725321"/>
                  <a:pt x="921894" y="642200"/>
                  <a:pt x="592780" y="669188"/>
                </a:cubicBezTo>
                <a:cubicBezTo>
                  <a:pt x="263666" y="696176"/>
                  <a:pt x="262655" y="627144"/>
                  <a:pt x="0" y="669188"/>
                </a:cubicBezTo>
                <a:lnTo>
                  <a:pt x="0" y="669188"/>
                </a:lnTo>
                <a:cubicBezTo>
                  <a:pt x="-31180" y="547645"/>
                  <a:pt x="18916" y="446995"/>
                  <a:pt x="0" y="321210"/>
                </a:cubicBezTo>
                <a:cubicBezTo>
                  <a:pt x="-18916" y="195425"/>
                  <a:pt x="23559" y="137873"/>
                  <a:pt x="0" y="0"/>
                </a:cubicBezTo>
                <a:close/>
              </a:path>
              <a:path w="11855603" h="669188" stroke="0" extrusionOk="0">
                <a:moveTo>
                  <a:pt x="0" y="0"/>
                </a:moveTo>
                <a:lnTo>
                  <a:pt x="0" y="0"/>
                </a:lnTo>
                <a:cubicBezTo>
                  <a:pt x="246446" y="-60243"/>
                  <a:pt x="532435" y="76295"/>
                  <a:pt x="711336" y="0"/>
                </a:cubicBezTo>
                <a:cubicBezTo>
                  <a:pt x="890237" y="-76295"/>
                  <a:pt x="1137239" y="36587"/>
                  <a:pt x="1541228" y="0"/>
                </a:cubicBezTo>
                <a:cubicBezTo>
                  <a:pt x="1945217" y="-36587"/>
                  <a:pt x="2102992" y="44332"/>
                  <a:pt x="2371121" y="0"/>
                </a:cubicBezTo>
                <a:cubicBezTo>
                  <a:pt x="2639250" y="-44332"/>
                  <a:pt x="2841669" y="64379"/>
                  <a:pt x="3201013" y="0"/>
                </a:cubicBezTo>
                <a:cubicBezTo>
                  <a:pt x="3560357" y="-64379"/>
                  <a:pt x="3743222" y="5962"/>
                  <a:pt x="3912349" y="0"/>
                </a:cubicBezTo>
                <a:cubicBezTo>
                  <a:pt x="4081476" y="-5962"/>
                  <a:pt x="4088329" y="12455"/>
                  <a:pt x="4149461" y="0"/>
                </a:cubicBezTo>
                <a:cubicBezTo>
                  <a:pt x="4210593" y="-12455"/>
                  <a:pt x="4481487" y="20246"/>
                  <a:pt x="4742241" y="0"/>
                </a:cubicBezTo>
                <a:cubicBezTo>
                  <a:pt x="5002995" y="-20246"/>
                  <a:pt x="4988734" y="37009"/>
                  <a:pt x="5097909" y="0"/>
                </a:cubicBezTo>
                <a:cubicBezTo>
                  <a:pt x="5207084" y="-37009"/>
                  <a:pt x="5277889" y="12876"/>
                  <a:pt x="5335021" y="0"/>
                </a:cubicBezTo>
                <a:cubicBezTo>
                  <a:pt x="5392153" y="-12876"/>
                  <a:pt x="5458313" y="16340"/>
                  <a:pt x="5572133" y="0"/>
                </a:cubicBezTo>
                <a:cubicBezTo>
                  <a:pt x="5685953" y="-16340"/>
                  <a:pt x="6015633" y="15803"/>
                  <a:pt x="6164914" y="0"/>
                </a:cubicBezTo>
                <a:cubicBezTo>
                  <a:pt x="6314195" y="-15803"/>
                  <a:pt x="6525574" y="1407"/>
                  <a:pt x="6757694" y="0"/>
                </a:cubicBezTo>
                <a:cubicBezTo>
                  <a:pt x="6989814" y="-1407"/>
                  <a:pt x="6999906" y="29248"/>
                  <a:pt x="7113362" y="0"/>
                </a:cubicBezTo>
                <a:cubicBezTo>
                  <a:pt x="7226818" y="-29248"/>
                  <a:pt x="7656603" y="57169"/>
                  <a:pt x="7943254" y="0"/>
                </a:cubicBezTo>
                <a:cubicBezTo>
                  <a:pt x="8229905" y="-57169"/>
                  <a:pt x="8114926" y="5447"/>
                  <a:pt x="8180366" y="0"/>
                </a:cubicBezTo>
                <a:cubicBezTo>
                  <a:pt x="8245806" y="-5447"/>
                  <a:pt x="8653071" y="50402"/>
                  <a:pt x="8773146" y="0"/>
                </a:cubicBezTo>
                <a:cubicBezTo>
                  <a:pt x="8893221" y="-50402"/>
                  <a:pt x="9326831" y="58856"/>
                  <a:pt x="9603038" y="0"/>
                </a:cubicBezTo>
                <a:cubicBezTo>
                  <a:pt x="9879245" y="-58856"/>
                  <a:pt x="9743802" y="3543"/>
                  <a:pt x="9840150" y="0"/>
                </a:cubicBezTo>
                <a:cubicBezTo>
                  <a:pt x="9936498" y="-3543"/>
                  <a:pt x="10115301" y="28459"/>
                  <a:pt x="10195819" y="0"/>
                </a:cubicBezTo>
                <a:cubicBezTo>
                  <a:pt x="10276337" y="-28459"/>
                  <a:pt x="10612084" y="77638"/>
                  <a:pt x="10907155" y="0"/>
                </a:cubicBezTo>
                <a:cubicBezTo>
                  <a:pt x="11202226" y="-77638"/>
                  <a:pt x="11555530" y="75884"/>
                  <a:pt x="11855603" y="0"/>
                </a:cubicBezTo>
                <a:lnTo>
                  <a:pt x="11855603" y="0"/>
                </a:lnTo>
                <a:cubicBezTo>
                  <a:pt x="11885721" y="96027"/>
                  <a:pt x="11843458" y="193915"/>
                  <a:pt x="11855603" y="327902"/>
                </a:cubicBezTo>
                <a:cubicBezTo>
                  <a:pt x="11867748" y="461889"/>
                  <a:pt x="11825831" y="592051"/>
                  <a:pt x="11855603" y="669188"/>
                </a:cubicBezTo>
                <a:lnTo>
                  <a:pt x="11855603" y="669188"/>
                </a:lnTo>
                <a:cubicBezTo>
                  <a:pt x="11674196" y="733776"/>
                  <a:pt x="11497865" y="625194"/>
                  <a:pt x="11262823" y="669188"/>
                </a:cubicBezTo>
                <a:cubicBezTo>
                  <a:pt x="11027781" y="713182"/>
                  <a:pt x="10716882" y="599164"/>
                  <a:pt x="10551487" y="669188"/>
                </a:cubicBezTo>
                <a:cubicBezTo>
                  <a:pt x="10386092" y="739212"/>
                  <a:pt x="10096334" y="605995"/>
                  <a:pt x="9840150" y="669188"/>
                </a:cubicBezTo>
                <a:cubicBezTo>
                  <a:pt x="9583966" y="732381"/>
                  <a:pt x="9489293" y="661469"/>
                  <a:pt x="9365926" y="669188"/>
                </a:cubicBezTo>
                <a:cubicBezTo>
                  <a:pt x="9242559" y="676907"/>
                  <a:pt x="9198300" y="659886"/>
                  <a:pt x="9128814" y="669188"/>
                </a:cubicBezTo>
                <a:cubicBezTo>
                  <a:pt x="9059328" y="678490"/>
                  <a:pt x="8962592" y="666525"/>
                  <a:pt x="8891702" y="669188"/>
                </a:cubicBezTo>
                <a:cubicBezTo>
                  <a:pt x="8820812" y="671851"/>
                  <a:pt x="8771180" y="663515"/>
                  <a:pt x="8654590" y="669188"/>
                </a:cubicBezTo>
                <a:cubicBezTo>
                  <a:pt x="8538000" y="674861"/>
                  <a:pt x="8345159" y="632182"/>
                  <a:pt x="8061810" y="669188"/>
                </a:cubicBezTo>
                <a:cubicBezTo>
                  <a:pt x="7778461" y="706194"/>
                  <a:pt x="7465767" y="612333"/>
                  <a:pt x="7231918" y="669188"/>
                </a:cubicBezTo>
                <a:cubicBezTo>
                  <a:pt x="6998069" y="726043"/>
                  <a:pt x="6752051" y="594809"/>
                  <a:pt x="6520582" y="669188"/>
                </a:cubicBezTo>
                <a:cubicBezTo>
                  <a:pt x="6289113" y="743567"/>
                  <a:pt x="6306141" y="646172"/>
                  <a:pt x="6164914" y="669188"/>
                </a:cubicBezTo>
                <a:cubicBezTo>
                  <a:pt x="6023687" y="692204"/>
                  <a:pt x="5800136" y="645993"/>
                  <a:pt x="5572133" y="669188"/>
                </a:cubicBezTo>
                <a:cubicBezTo>
                  <a:pt x="5344130" y="692383"/>
                  <a:pt x="5094899" y="613427"/>
                  <a:pt x="4860797" y="669188"/>
                </a:cubicBezTo>
                <a:cubicBezTo>
                  <a:pt x="4626695" y="724949"/>
                  <a:pt x="4620285" y="663185"/>
                  <a:pt x="4386573" y="669188"/>
                </a:cubicBezTo>
                <a:cubicBezTo>
                  <a:pt x="4152861" y="675191"/>
                  <a:pt x="3905948" y="659793"/>
                  <a:pt x="3556681" y="669188"/>
                </a:cubicBezTo>
                <a:cubicBezTo>
                  <a:pt x="3207414" y="678583"/>
                  <a:pt x="3369941" y="666656"/>
                  <a:pt x="3319569" y="669188"/>
                </a:cubicBezTo>
                <a:cubicBezTo>
                  <a:pt x="3269197" y="671720"/>
                  <a:pt x="3055876" y="635695"/>
                  <a:pt x="2845345" y="669188"/>
                </a:cubicBezTo>
                <a:cubicBezTo>
                  <a:pt x="2634814" y="702681"/>
                  <a:pt x="2694687" y="642110"/>
                  <a:pt x="2608233" y="669188"/>
                </a:cubicBezTo>
                <a:cubicBezTo>
                  <a:pt x="2521779" y="696266"/>
                  <a:pt x="2000588" y="604107"/>
                  <a:pt x="1778340" y="669188"/>
                </a:cubicBezTo>
                <a:cubicBezTo>
                  <a:pt x="1556092" y="734269"/>
                  <a:pt x="1458912" y="599143"/>
                  <a:pt x="1185560" y="669188"/>
                </a:cubicBezTo>
                <a:cubicBezTo>
                  <a:pt x="912208" y="739233"/>
                  <a:pt x="520037" y="559910"/>
                  <a:pt x="0" y="669188"/>
                </a:cubicBezTo>
                <a:lnTo>
                  <a:pt x="0" y="669188"/>
                </a:lnTo>
                <a:cubicBezTo>
                  <a:pt x="-1268" y="581058"/>
                  <a:pt x="15431" y="476078"/>
                  <a:pt x="0" y="354670"/>
                </a:cubicBezTo>
                <a:cubicBezTo>
                  <a:pt x="-15431" y="233262"/>
                  <a:pt x="34010" y="79175"/>
                  <a:pt x="0" y="0"/>
                </a:cubicBezTo>
                <a:close/>
              </a:path>
            </a:pathLst>
          </a:custGeom>
          <a:solidFill>
            <a:srgbClr val="C9F0EF"/>
          </a:solidFill>
          <a:ln w="12700">
            <a:solidFill>
              <a:srgbClr val="4BC7C8"/>
            </a:solidFill>
            <a:extLst>
              <a:ext uri="{C807C97D-BFC1-408E-A445-0C87EB9F89A2}">
                <ask:lineSketchStyleProps xmlns:ask="http://schemas.microsoft.com/office/drawing/2018/sketchyshapes" sd="3539832706">
                  <a:prstGeom prst="roundRect">
                    <a:avLst>
                      <a:gd name="adj" fmla="val 0"/>
                    </a:avLst>
                  </a:prstGeom>
                  <ask:type>
                    <ask:lineSketchScribble/>
                  </ask:type>
                </ask:lineSketchStyleProps>
              </a:ext>
            </a:extLst>
          </a:ln>
        </p:spPr>
        <p:txBody>
          <a:bodyPr wrap="square" lIns="180000" rIns="180000" anchor="ctr" anchorCtr="0">
            <a:noAutofit/>
          </a:bodyPr>
          <a:lstStyle/>
          <a:p>
            <a:pPr marR="0" lvl="0" defTabSz="914400" rtl="0" eaLnBrk="1" fontAlgn="auto" latinLnBrk="0" hangingPunct="1">
              <a:lnSpc>
                <a:spcPct val="150000"/>
              </a:lnSpc>
              <a:spcBef>
                <a:spcPts val="0"/>
              </a:spcBef>
              <a:buClrTx/>
              <a:buSzTx/>
              <a:tabLst/>
              <a:defRPr/>
            </a:pPr>
            <a:r>
              <a:rPr lang="en-GB" sz="2200" dirty="0">
                <a:solidFill>
                  <a:prstClr val="black"/>
                </a:solidFill>
                <a:latin typeface="MV Boli" panose="02000500030200090000" pitchFamily="2" charset="0"/>
                <a:ea typeface="Open Sans" panose="020B0606030504020204" pitchFamily="34" charset="0"/>
                <a:cs typeface="MV Boli" panose="02000500030200090000" pitchFamily="2" charset="0"/>
              </a:rPr>
              <a:t>If I could have any job, I’d be a _____________________ because…</a:t>
            </a:r>
            <a:endParaRPr kumimoji="0" lang="en-GB" sz="220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endParaRPr>
          </a:p>
        </p:txBody>
      </p:sp>
      <p:sp>
        <p:nvSpPr>
          <p:cNvPr id="7" name="TextBox 6">
            <a:extLst>
              <a:ext uri="{FF2B5EF4-FFF2-40B4-BE49-F238E27FC236}">
                <a16:creationId xmlns:a16="http://schemas.microsoft.com/office/drawing/2014/main" id="{0EED3D2B-6AA7-C478-5D67-9C7290F3E813}"/>
              </a:ext>
            </a:extLst>
          </p:cNvPr>
          <p:cNvSpPr txBox="1"/>
          <p:nvPr/>
        </p:nvSpPr>
        <p:spPr>
          <a:xfrm>
            <a:off x="155742" y="2559806"/>
            <a:ext cx="5915348" cy="636737"/>
          </a:xfrm>
          <a:prstGeom prst="roundRect">
            <a:avLst/>
          </a:prstGeom>
          <a:solidFill>
            <a:srgbClr val="BD90DC"/>
          </a:solidFill>
          <a:ln w="19050">
            <a:no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Key skills you’d need for the job, such as:</a:t>
            </a:r>
          </a:p>
        </p:txBody>
      </p:sp>
      <p:sp>
        <p:nvSpPr>
          <p:cNvPr id="13" name="TextBox 12">
            <a:extLst>
              <a:ext uri="{FF2B5EF4-FFF2-40B4-BE49-F238E27FC236}">
                <a16:creationId xmlns:a16="http://schemas.microsoft.com/office/drawing/2014/main" id="{E7BE7D70-8760-07BA-88FA-B8BDA3B42626}"/>
              </a:ext>
            </a:extLst>
          </p:cNvPr>
          <p:cNvSpPr txBox="1"/>
          <p:nvPr/>
        </p:nvSpPr>
        <p:spPr>
          <a:xfrm>
            <a:off x="6186327" y="2559805"/>
            <a:ext cx="5825019" cy="636737"/>
          </a:xfrm>
          <a:prstGeom prst="roundRect">
            <a:avLst/>
          </a:prstGeom>
          <a:solidFill>
            <a:srgbClr val="5B9BD5"/>
          </a:solidFill>
          <a:ln w="19050">
            <a:no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Any job ‘themes’ that are relevant:</a:t>
            </a:r>
          </a:p>
        </p:txBody>
      </p:sp>
      <p:sp>
        <p:nvSpPr>
          <p:cNvPr id="15" name="TextBox 14">
            <a:extLst>
              <a:ext uri="{FF2B5EF4-FFF2-40B4-BE49-F238E27FC236}">
                <a16:creationId xmlns:a16="http://schemas.microsoft.com/office/drawing/2014/main" id="{A7D65E6E-8584-22BF-DDDA-67A74AD5816F}"/>
              </a:ext>
            </a:extLst>
          </p:cNvPr>
          <p:cNvSpPr txBox="1"/>
          <p:nvPr/>
        </p:nvSpPr>
        <p:spPr>
          <a:xfrm>
            <a:off x="155742" y="1796975"/>
            <a:ext cx="11855603" cy="636737"/>
          </a:xfrm>
          <a:prstGeom prst="roundRect">
            <a:avLst/>
          </a:prstGeom>
          <a:solidFill>
            <a:schemeClr val="bg2"/>
          </a:solidFill>
          <a:ln w="19050">
            <a:solidFill>
              <a:schemeClr val="bg1">
                <a:lumMod val="50000"/>
              </a:schemeClr>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Then annotate your explanation with…</a:t>
            </a:r>
          </a:p>
        </p:txBody>
      </p:sp>
      <p:sp>
        <p:nvSpPr>
          <p:cNvPr id="18" name="TextBox 17">
            <a:extLst>
              <a:ext uri="{FF2B5EF4-FFF2-40B4-BE49-F238E27FC236}">
                <a16:creationId xmlns:a16="http://schemas.microsoft.com/office/drawing/2014/main" id="{6604646E-EDCB-F7E5-B064-538607F1F616}"/>
              </a:ext>
            </a:extLst>
          </p:cNvPr>
          <p:cNvSpPr txBox="1"/>
          <p:nvPr/>
        </p:nvSpPr>
        <p:spPr>
          <a:xfrm>
            <a:off x="155742" y="3299321"/>
            <a:ext cx="5825019" cy="2648352"/>
          </a:xfrm>
          <a:prstGeom prst="roundRect">
            <a:avLst>
              <a:gd name="adj" fmla="val 4143"/>
            </a:avLst>
          </a:prstGeom>
          <a:solidFill>
            <a:srgbClr val="ECDFF5"/>
          </a:solidFill>
          <a:ln w="19050">
            <a:solidFill>
              <a:srgbClr val="BD90DC"/>
            </a:solidFill>
          </a:ln>
        </p:spPr>
        <p:txBody>
          <a:bodyPr wrap="square" numCol="2" anchor="ctr" anchorCtr="0">
            <a:noAutofit/>
          </a:bodyPr>
          <a:lstStyle/>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Teamwork</a:t>
            </a:r>
          </a:p>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Problem solving</a:t>
            </a:r>
          </a:p>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Creativity / innovation</a:t>
            </a:r>
          </a:p>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Leadership</a:t>
            </a:r>
          </a:p>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Writing</a:t>
            </a:r>
          </a:p>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Numeracy</a:t>
            </a:r>
          </a:p>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Digital literacy</a:t>
            </a:r>
          </a:p>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Technical skills</a:t>
            </a:r>
          </a:p>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Artistic skills</a:t>
            </a:r>
          </a:p>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Communication</a:t>
            </a:r>
          </a:p>
          <a:p>
            <a:pPr marL="342900" marR="0" lvl="0" indent="-342900" defTabSz="914400" rtl="0" eaLnBrk="1" fontAlgn="auto" latinLnBrk="0" hangingPunct="1">
              <a:lnSpc>
                <a:spcPct val="120000"/>
              </a:lnSpc>
              <a:spcBef>
                <a:spcPts val="0"/>
              </a:spcBef>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Independence</a:t>
            </a:r>
          </a:p>
        </p:txBody>
      </p:sp>
      <p:pic>
        <p:nvPicPr>
          <p:cNvPr id="20" name="Graphic 19" descr="Pen with solid fill">
            <a:extLst>
              <a:ext uri="{FF2B5EF4-FFF2-40B4-BE49-F238E27FC236}">
                <a16:creationId xmlns:a16="http://schemas.microsoft.com/office/drawing/2014/main" id="{AA144A1E-D424-9F3D-F14A-6F925700025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7261" y="1822266"/>
            <a:ext cx="586154" cy="586154"/>
          </a:xfrm>
          <a:prstGeom prst="rect">
            <a:avLst/>
          </a:prstGeom>
        </p:spPr>
      </p:pic>
    </p:spTree>
    <p:extLst>
      <p:ext uri="{BB962C8B-B14F-4D97-AF65-F5344CB8AC3E}">
        <p14:creationId xmlns:p14="http://schemas.microsoft.com/office/powerpoint/2010/main" val="64715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3"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What makes </a:t>
            </a:r>
            <a:r>
              <a:rPr lang="en-GB" sz="3200" b="1" u="sng" dirty="0">
                <a:effectLst/>
                <a:latin typeface="Open sans" panose="020B0606030504020204" pitchFamily="34" charset="0"/>
                <a:ea typeface="Open sans" panose="020B0606030504020204" pitchFamily="34" charset="0"/>
                <a:cs typeface="Open sans" panose="020B0606030504020204" pitchFamily="34" charset="0"/>
              </a:rPr>
              <a:t>your</a:t>
            </a:r>
            <a:r>
              <a:rPr lang="en-GB" sz="3200" b="1" dirty="0">
                <a:effectLst/>
                <a:latin typeface="Open sans" panose="020B0606030504020204" pitchFamily="34" charset="0"/>
                <a:ea typeface="Open sans" panose="020B0606030504020204" pitchFamily="34" charset="0"/>
                <a:cs typeface="Open sans" panose="020B0606030504020204" pitchFamily="34" charset="0"/>
              </a:rPr>
              <a:t> dream job appealing?</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36C81592-3A35-3EA3-C28C-F90E2CAB4C05}"/>
              </a:ext>
            </a:extLst>
          </p:cNvPr>
          <p:cNvSpPr txBox="1"/>
          <p:nvPr/>
        </p:nvSpPr>
        <p:spPr>
          <a:xfrm>
            <a:off x="155742" y="1034144"/>
            <a:ext cx="11855603" cy="636737"/>
          </a:xfrm>
          <a:prstGeom prst="roundRect">
            <a:avLst/>
          </a:prstGeom>
          <a:solidFill>
            <a:schemeClr val="bg1">
              <a:lumMod val="95000"/>
            </a:schemeClr>
          </a:solidFill>
          <a:ln w="19050">
            <a:solidFill>
              <a:schemeClr val="bg1">
                <a:lumMod val="50000"/>
              </a:schemeClr>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Look over your annotations of </a:t>
            </a:r>
            <a:r>
              <a:rPr kumimoji="0" lang="en-GB" sz="2200" b="1" i="0" u="none" strike="noStrike" kern="1200" cap="none" spc="0" normalizeH="0" baseline="0" noProof="0" dirty="0">
                <a:ln>
                  <a:noFill/>
                </a:ln>
                <a:solidFill>
                  <a:srgbClr val="BD90DC"/>
                </a:solidFill>
                <a:effectLst/>
                <a:uLnTx/>
                <a:uFillTx/>
                <a:latin typeface="Open Sans" panose="020B0606030504020204" pitchFamily="34" charset="0"/>
                <a:ea typeface="Open Sans" panose="020B0606030504020204" pitchFamily="34" charset="0"/>
                <a:cs typeface="Open Sans" panose="020B0606030504020204" pitchFamily="34" charset="0"/>
              </a:rPr>
              <a:t>skills</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GB" sz="2200" b="1" i="0" u="none" strike="noStrike" kern="1200" cap="none" spc="0" normalizeH="0" baseline="0" noProof="0" dirty="0">
                <a:ln>
                  <a:noFill/>
                </a:ln>
                <a:solidFill>
                  <a:srgbClr val="5B9BD5"/>
                </a:solidFill>
                <a:effectLst/>
                <a:uLnTx/>
                <a:uFillTx/>
                <a:latin typeface="Open Sans" panose="020B0606030504020204" pitchFamily="34" charset="0"/>
                <a:ea typeface="Open Sans" panose="020B0606030504020204" pitchFamily="34" charset="0"/>
                <a:cs typeface="Open Sans" panose="020B0606030504020204" pitchFamily="34" charset="0"/>
              </a:rPr>
              <a:t>job themes</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7" name="TextBox 6">
            <a:extLst>
              <a:ext uri="{FF2B5EF4-FFF2-40B4-BE49-F238E27FC236}">
                <a16:creationId xmlns:a16="http://schemas.microsoft.com/office/drawing/2014/main" id="{0EED3D2B-6AA7-C478-5D67-9C7290F3E813}"/>
              </a:ext>
            </a:extLst>
          </p:cNvPr>
          <p:cNvSpPr txBox="1"/>
          <p:nvPr/>
        </p:nvSpPr>
        <p:spPr>
          <a:xfrm>
            <a:off x="180654" y="2883875"/>
            <a:ext cx="5809838" cy="2708031"/>
          </a:xfrm>
          <a:prstGeom prst="roundRect">
            <a:avLst/>
          </a:prstGeom>
          <a:solidFill>
            <a:srgbClr val="DDC5ED"/>
          </a:solidFill>
          <a:ln w="19050">
            <a:solidFill>
              <a:srgbClr val="BD90DC"/>
            </a:solidFill>
          </a:ln>
        </p:spPr>
        <p:txBody>
          <a:bodyPr wrap="square" anchor="ctr" anchorCtr="0">
            <a:noAutofit/>
          </a:bodyPr>
          <a:lstStyle/>
          <a:p>
            <a:pPr marL="457200" marR="0" lvl="0" indent="-457200" defTabSz="914400" rtl="0" eaLnBrk="1" fontAlgn="auto" latinLnBrk="0" hangingPunct="1">
              <a:lnSpc>
                <a:spcPct val="150000"/>
              </a:lnSpc>
              <a:spcBef>
                <a:spcPts val="0"/>
              </a:spcBef>
              <a:spcAft>
                <a:spcPts val="800"/>
              </a:spcAft>
              <a:buClrTx/>
              <a:buSzTx/>
              <a:buFont typeface="+mj-lt"/>
              <a:buAutoNum type="arabicPeriod"/>
              <a:tabLst/>
              <a:defRPr/>
            </a:pPr>
            <a:r>
              <a:rPr kumimoji="0" lang="en-GB" sz="22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Can you think of any other jobs that would use the</a:t>
            </a:r>
            <a:r>
              <a:rPr kumimoji="0" lang="en-GB" sz="2200" i="0" u="none" strike="noStrike" kern="1200" cap="none" spc="0" normalizeH="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same</a:t>
            </a:r>
            <a:r>
              <a:rPr kumimoji="0" lang="en-GB" sz="22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skills </a:t>
            </a:r>
            <a:r>
              <a:rPr kumimoji="0" lang="en-GB" sz="22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as your dream</a:t>
            </a:r>
            <a:r>
              <a:rPr kumimoji="0" lang="en-GB" sz="2200" i="0" u="none" strike="noStrike" kern="1200" cap="none" spc="0" normalizeH="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job</a:t>
            </a:r>
            <a:r>
              <a:rPr kumimoji="0" lang="en-GB" sz="22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t>
            </a:r>
          </a:p>
          <a:p>
            <a:pPr marL="457200" marR="0" lvl="0" indent="-457200" defTabSz="914400" rtl="0" eaLnBrk="1" fontAlgn="auto" latinLnBrk="0" hangingPunct="1">
              <a:lnSpc>
                <a:spcPct val="150000"/>
              </a:lnSpc>
              <a:spcBef>
                <a:spcPts val="0"/>
              </a:spcBef>
              <a:spcAft>
                <a:spcPts val="800"/>
              </a:spcAft>
              <a:buClrTx/>
              <a:buSzTx/>
              <a:buFont typeface="+mj-lt"/>
              <a:buAutoNum type="arabicPeriod"/>
              <a:tabLst/>
              <a:defRPr/>
            </a:pPr>
            <a:endParaRPr kumimoji="0" lang="en-GB" sz="22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E7BE7D70-8760-07BA-88FA-B8BDA3B42626}"/>
              </a:ext>
            </a:extLst>
          </p:cNvPr>
          <p:cNvSpPr txBox="1"/>
          <p:nvPr/>
        </p:nvSpPr>
        <p:spPr>
          <a:xfrm>
            <a:off x="6201507" y="2883875"/>
            <a:ext cx="5809838" cy="2708031"/>
          </a:xfrm>
          <a:prstGeom prst="roundRect">
            <a:avLst/>
          </a:prstGeom>
          <a:solidFill>
            <a:srgbClr val="BDD7EE"/>
          </a:solidFill>
          <a:ln w="19050">
            <a:solidFill>
              <a:srgbClr val="5B9BD5"/>
            </a:solidFill>
          </a:ln>
        </p:spPr>
        <p:txBody>
          <a:bodyPr wrap="square" anchor="ctr" anchorCtr="0">
            <a:noAutofit/>
          </a:bodyPr>
          <a:lstStyle/>
          <a:p>
            <a:pPr marL="457200" marR="0" lvl="0" indent="-457200" defTabSz="914400" rtl="0" eaLnBrk="1" fontAlgn="auto" latinLnBrk="0" hangingPunct="1">
              <a:lnSpc>
                <a:spcPct val="150000"/>
              </a:lnSpc>
              <a:spcBef>
                <a:spcPts val="0"/>
              </a:spcBef>
              <a:spcAft>
                <a:spcPts val="800"/>
              </a:spcAft>
              <a:buClrTx/>
              <a:buSzTx/>
              <a:buFont typeface="+mj-lt"/>
              <a:buAutoNum type="arabicPeriod" startAt="2"/>
              <a:tabLst/>
              <a:defRPr/>
            </a:pPr>
            <a:r>
              <a:rPr kumimoji="0" lang="en-GB" sz="22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Can you think of any other jobs that would relate to the same </a:t>
            </a:r>
            <a:r>
              <a:rPr kumimoji="0" lang="en-GB" sz="22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themes</a:t>
            </a:r>
            <a:r>
              <a:rPr kumimoji="0" lang="en-GB" sz="22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as your dream job?</a:t>
            </a:r>
          </a:p>
          <a:p>
            <a:pPr marL="457200" marR="0" lvl="0" indent="-457200" defTabSz="914400" rtl="0" eaLnBrk="1" fontAlgn="auto" latinLnBrk="0" hangingPunct="1">
              <a:lnSpc>
                <a:spcPct val="150000"/>
              </a:lnSpc>
              <a:spcBef>
                <a:spcPts val="0"/>
              </a:spcBef>
              <a:spcAft>
                <a:spcPts val="800"/>
              </a:spcAft>
              <a:buClrTx/>
              <a:buSzTx/>
              <a:buFont typeface="+mj-lt"/>
              <a:buAutoNum type="arabicPeriod" startAt="2"/>
              <a:tabLst/>
              <a:defRPr/>
            </a:pPr>
            <a:endParaRPr kumimoji="0" lang="en-GB" sz="22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1E3B85E0-E914-126D-2F64-2E9246896A11}"/>
              </a:ext>
            </a:extLst>
          </p:cNvPr>
          <p:cNvSpPr txBox="1"/>
          <p:nvPr/>
        </p:nvSpPr>
        <p:spPr>
          <a:xfrm>
            <a:off x="155742" y="1796975"/>
            <a:ext cx="11855603" cy="636737"/>
          </a:xfrm>
          <a:prstGeom prst="roundRect">
            <a:avLst/>
          </a:prstGeom>
          <a:solidFill>
            <a:schemeClr val="bg2"/>
          </a:solidFill>
          <a:ln w="19050">
            <a:solidFill>
              <a:schemeClr val="bg1">
                <a:lumMod val="50000"/>
              </a:schemeClr>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Then answer the following</a:t>
            </a:r>
            <a:r>
              <a:rPr kumimoji="0" lang="en-GB" sz="220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two questions…</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Money with solid fill">
            <a:extLst>
              <a:ext uri="{FF2B5EF4-FFF2-40B4-BE49-F238E27FC236}">
                <a16:creationId xmlns:a16="http://schemas.microsoft.com/office/drawing/2014/main" id="{97DFA840-8A7A-CA2A-3C87-84BEC7F74EB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38909" y="4774022"/>
            <a:ext cx="702330" cy="702330"/>
          </a:xfrm>
          <a:prstGeom prst="rect">
            <a:avLst/>
          </a:prstGeom>
        </p:spPr>
      </p:pic>
      <p:pic>
        <p:nvPicPr>
          <p:cNvPr id="11" name="Graphic 10" descr="Cheers with solid fill">
            <a:extLst>
              <a:ext uri="{FF2B5EF4-FFF2-40B4-BE49-F238E27FC236}">
                <a16:creationId xmlns:a16="http://schemas.microsoft.com/office/drawing/2014/main" id="{4B8758F7-1479-440C-6CA7-B8A1B07433C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8318" y="4774022"/>
            <a:ext cx="702330" cy="702330"/>
          </a:xfrm>
          <a:prstGeom prst="rect">
            <a:avLst/>
          </a:prstGeom>
        </p:spPr>
      </p:pic>
      <p:pic>
        <p:nvPicPr>
          <p:cNvPr id="14" name="Graphic 13" descr="Airplane with solid fill">
            <a:extLst>
              <a:ext uri="{FF2B5EF4-FFF2-40B4-BE49-F238E27FC236}">
                <a16:creationId xmlns:a16="http://schemas.microsoft.com/office/drawing/2014/main" id="{37EADA78-4F6B-299A-CEC5-014023C24DD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17727" y="4774022"/>
            <a:ext cx="702330" cy="702330"/>
          </a:xfrm>
          <a:prstGeom prst="rect">
            <a:avLst/>
          </a:prstGeom>
        </p:spPr>
      </p:pic>
      <p:pic>
        <p:nvPicPr>
          <p:cNvPr id="19" name="Graphic 18" descr="Internet with solid fill">
            <a:extLst>
              <a:ext uri="{FF2B5EF4-FFF2-40B4-BE49-F238E27FC236}">
                <a16:creationId xmlns:a16="http://schemas.microsoft.com/office/drawing/2014/main" id="{62E74C02-27CC-BD18-A711-BB40578EBA1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9145" y="4774022"/>
            <a:ext cx="702330" cy="702330"/>
          </a:xfrm>
          <a:prstGeom prst="rect">
            <a:avLst/>
          </a:prstGeom>
        </p:spPr>
      </p:pic>
      <p:pic>
        <p:nvPicPr>
          <p:cNvPr id="28" name="Graphic 27">
            <a:extLst>
              <a:ext uri="{FF2B5EF4-FFF2-40B4-BE49-F238E27FC236}">
                <a16:creationId xmlns:a16="http://schemas.microsoft.com/office/drawing/2014/main" id="{7FC2C333-EEFD-D29E-1A08-04E3E04B798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824962" y="4774022"/>
            <a:ext cx="702330" cy="702330"/>
          </a:xfrm>
          <a:prstGeom prst="rect">
            <a:avLst/>
          </a:prstGeom>
        </p:spPr>
      </p:pic>
      <p:pic>
        <p:nvPicPr>
          <p:cNvPr id="29" name="Graphic 28">
            <a:extLst>
              <a:ext uri="{FF2B5EF4-FFF2-40B4-BE49-F238E27FC236}">
                <a16:creationId xmlns:a16="http://schemas.microsoft.com/office/drawing/2014/main" id="{3DD6C04D-9B5C-B6B2-ADBC-8B74246B66A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364371" y="4774022"/>
            <a:ext cx="702330" cy="702330"/>
          </a:xfrm>
          <a:prstGeom prst="rect">
            <a:avLst/>
          </a:prstGeom>
        </p:spPr>
      </p:pic>
      <p:pic>
        <p:nvPicPr>
          <p:cNvPr id="30" name="Graphic 29">
            <a:extLst>
              <a:ext uri="{FF2B5EF4-FFF2-40B4-BE49-F238E27FC236}">
                <a16:creationId xmlns:a16="http://schemas.microsoft.com/office/drawing/2014/main" id="{4338C304-67D9-998B-D667-EB045B9071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03780" y="4774022"/>
            <a:ext cx="702330" cy="702330"/>
          </a:xfrm>
          <a:prstGeom prst="rect">
            <a:avLst/>
          </a:prstGeom>
        </p:spPr>
      </p:pic>
      <p:pic>
        <p:nvPicPr>
          <p:cNvPr id="31" name="Graphic 30">
            <a:extLst>
              <a:ext uri="{FF2B5EF4-FFF2-40B4-BE49-F238E27FC236}">
                <a16:creationId xmlns:a16="http://schemas.microsoft.com/office/drawing/2014/main" id="{FF42D5A2-CD87-20A0-A4AE-8B28432641E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65198" y="4774022"/>
            <a:ext cx="702330" cy="702330"/>
          </a:xfrm>
          <a:prstGeom prst="rect">
            <a:avLst/>
          </a:prstGeom>
        </p:spPr>
      </p:pic>
    </p:spTree>
    <p:extLst>
      <p:ext uri="{BB962C8B-B14F-4D97-AF65-F5344CB8AC3E}">
        <p14:creationId xmlns:p14="http://schemas.microsoft.com/office/powerpoint/2010/main" val="372641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B2C22E-93DF-EC55-B861-D1BC09F6C632}"/>
              </a:ext>
            </a:extLst>
          </p:cNvPr>
          <p:cNvSpPr txBox="1"/>
          <p:nvPr/>
        </p:nvSpPr>
        <p:spPr>
          <a:xfrm>
            <a:off x="7658100" y="2251710"/>
            <a:ext cx="4353246" cy="3680460"/>
          </a:xfrm>
          <a:prstGeom prst="roundRect">
            <a:avLst>
              <a:gd name="adj" fmla="val 0"/>
            </a:avLst>
          </a:prstGeom>
          <a:solidFill>
            <a:srgbClr val="BDD7EE"/>
          </a:solidFill>
          <a:ln w="19050">
            <a:solidFill>
              <a:srgbClr val="5B9BD5"/>
            </a:solid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180000" rIns="180000" anchor="ctr" anchorCtr="0">
            <a:noAutofit/>
          </a:bodyPr>
          <a:lstStyle/>
          <a:p>
            <a:pPr marR="0" lvl="0" algn="ctr" defTabSz="914400" rtl="0" eaLnBrk="1" fontAlgn="auto" latinLnBrk="0" hangingPunct="1">
              <a:lnSpc>
                <a:spcPct val="150000"/>
              </a:lnSpc>
              <a:spcBef>
                <a:spcPts val="0"/>
              </a:spcBef>
              <a:buClrTx/>
              <a:buSzTx/>
              <a:tabLst/>
              <a:defRPr/>
            </a:pPr>
            <a:r>
              <a:rPr kumimoji="0" lang="en-GB" sz="2200" i="0" u="sng"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For example:</a:t>
            </a:r>
          </a:p>
          <a:p>
            <a:pPr marR="0" lvl="0" algn="ctr" defTabSz="914400" rtl="0" eaLnBrk="1" fontAlgn="auto" latinLnBrk="0" hangingPunct="1">
              <a:lnSpc>
                <a:spcPct val="150000"/>
              </a:lnSpc>
              <a:spcBef>
                <a:spcPts val="0"/>
              </a:spcBef>
              <a:buClrTx/>
              <a:buSzTx/>
              <a:tabLst/>
              <a:defRPr/>
            </a:pPr>
            <a:r>
              <a:rPr kumimoji="0" lang="en-GB" sz="220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Emily’s Chocolate</a:t>
            </a:r>
            <a:r>
              <a:rPr kumimoji="0" lang="en-GB" sz="2200" i="0" u="none" strike="noStrike" kern="1200" cap="none" spc="0" normalizeH="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Creations</a:t>
            </a:r>
            <a:r>
              <a:rPr kumimoji="0" lang="en-GB" sz="2200" i="0" u="none" strike="noStrike" kern="1200" cap="none" spc="0" normalizeH="0" noProof="0" dirty="0">
                <a:ln>
                  <a:noFill/>
                </a:ln>
                <a:solidFill>
                  <a:prstClr val="black"/>
                </a:solidFill>
                <a:effectLst/>
                <a:uLnTx/>
                <a:uFillTx/>
                <a:latin typeface="+mj-lt"/>
                <a:ea typeface="Open Sans" panose="020B0606030504020204" pitchFamily="34" charset="0"/>
                <a:cs typeface="MV Boli" panose="02000500030200090000" pitchFamily="2" charset="0"/>
              </a:rPr>
              <a:t>.</a:t>
            </a:r>
            <a:endParaRPr kumimoji="0" lang="en-GB" sz="2200" i="0" u="none" strike="noStrike" kern="1200" cap="none" spc="0" normalizeH="0" baseline="0" noProof="0" dirty="0">
              <a:ln>
                <a:noFill/>
              </a:ln>
              <a:solidFill>
                <a:prstClr val="black"/>
              </a:solidFill>
              <a:effectLst/>
              <a:uLnTx/>
              <a:uFillTx/>
              <a:latin typeface="+mj-lt"/>
              <a:ea typeface="Open Sans" panose="020B0606030504020204" pitchFamily="34" charset="0"/>
              <a:cs typeface="MV Boli" panose="02000500030200090000" pitchFamily="2" charset="0"/>
            </a:endParaRP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Describing your dream company (10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643B929A-412D-8328-5ECA-5CEB21331E99}"/>
              </a:ext>
            </a:extLst>
          </p:cNvPr>
          <p:cNvSpPr txBox="1"/>
          <p:nvPr/>
        </p:nvSpPr>
        <p:spPr>
          <a:xfrm>
            <a:off x="180654" y="1007396"/>
            <a:ext cx="11830692" cy="1114437"/>
          </a:xfrm>
          <a:prstGeom prst="roundRect">
            <a:avLst>
              <a:gd name="adj" fmla="val 0"/>
            </a:avLst>
          </a:prstGeom>
          <a:solidFill>
            <a:srgbClr val="DAE9F6"/>
          </a:solidFill>
          <a:ln w="19050">
            <a:solidFill>
              <a:srgbClr val="5B9BD5"/>
            </a:solid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180000" rIns="180000" anchor="ctr" anchorCtr="0">
            <a:noAutofit/>
          </a:bodyPr>
          <a:lstStyle/>
          <a:p>
            <a:pPr marR="0" lvl="0" algn="ctr" defTabSz="914400" rtl="0" eaLnBrk="1" fontAlgn="auto" latinLnBrk="0" hangingPunct="1">
              <a:lnSpc>
                <a:spcPct val="150000"/>
              </a:lnSpc>
              <a:spcBef>
                <a:spcPts val="0"/>
              </a:spcBef>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For this activity, imagine you’re in charge of setting up your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dream</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company</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Folded Corner 2">
            <a:extLst>
              <a:ext uri="{FF2B5EF4-FFF2-40B4-BE49-F238E27FC236}">
                <a16:creationId xmlns:a16="http://schemas.microsoft.com/office/drawing/2014/main" id="{9747A3F9-86B3-3E34-774B-9E355E8414CB}"/>
              </a:ext>
            </a:extLst>
          </p:cNvPr>
          <p:cNvSpPr/>
          <p:nvPr/>
        </p:nvSpPr>
        <p:spPr>
          <a:xfrm>
            <a:off x="180654" y="2251710"/>
            <a:ext cx="7340286" cy="3680460"/>
          </a:xfrm>
          <a:prstGeom prst="foldedCorner">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BB1FD05-0A03-BBD9-1D6C-0233EBF04052}"/>
              </a:ext>
            </a:extLst>
          </p:cNvPr>
          <p:cNvSpPr txBox="1"/>
          <p:nvPr/>
        </p:nvSpPr>
        <p:spPr>
          <a:xfrm>
            <a:off x="319324" y="2297987"/>
            <a:ext cx="7078028" cy="3593035"/>
          </a:xfrm>
          <a:prstGeom prst="rect">
            <a:avLst/>
          </a:prstGeom>
          <a:noFill/>
        </p:spPr>
        <p:txBody>
          <a:bodyPr wrap="square">
            <a:spAutoFit/>
          </a:bodyPr>
          <a:lstStyle/>
          <a:p>
            <a:pPr marL="457200" indent="-457200">
              <a:lnSpc>
                <a:spcPct val="150000"/>
              </a:lnSpc>
              <a:buFont typeface="+mj-lt"/>
              <a:buAutoNum type="arabicPeriod"/>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What’s the company called?</a:t>
            </a:r>
          </a:p>
          <a:p>
            <a:pPr marL="457200" indent="-457200">
              <a:lnSpc>
                <a:spcPct val="150000"/>
              </a:lnSpc>
              <a:buFont typeface="+mj-lt"/>
              <a:buAutoNum type="arabicPeriod"/>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What’s the company like? </a:t>
            </a:r>
            <a:r>
              <a:rPr lang="en-GB" sz="2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Describe it in one sentence.</a:t>
            </a: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50000"/>
              </a:lnSpc>
              <a:buFont typeface="+mj-lt"/>
              <a:buAutoNum type="arabicPeriod"/>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does the company value?</a:t>
            </a:r>
          </a:p>
          <a:p>
            <a:pPr marL="457200" indent="-457200">
              <a:lnSpc>
                <a:spcPct val="150000"/>
              </a:lnSpc>
              <a:buFont typeface="+mj-lt"/>
              <a:buAutoNum type="arabicPeriod"/>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What’s the work environment like?</a:t>
            </a:r>
          </a:p>
          <a:p>
            <a:pPr marL="457200" indent="-457200">
              <a:lnSpc>
                <a:spcPct val="150000"/>
              </a:lnSpc>
              <a:buFont typeface="+mj-lt"/>
              <a:buAutoNum type="arabicPeriod"/>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benefits does the company offer their employees?</a:t>
            </a:r>
          </a:p>
        </p:txBody>
      </p:sp>
      <p:pic>
        <p:nvPicPr>
          <p:cNvPr id="13" name="Graphic 12" descr="Chocolate with solid fill">
            <a:extLst>
              <a:ext uri="{FF2B5EF4-FFF2-40B4-BE49-F238E27FC236}">
                <a16:creationId xmlns:a16="http://schemas.microsoft.com/office/drawing/2014/main" id="{786728A3-781C-EEDC-9B9E-B78BF194882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2068" y="2424463"/>
            <a:ext cx="914400" cy="914400"/>
          </a:xfrm>
          <a:prstGeom prst="rect">
            <a:avLst/>
          </a:prstGeom>
        </p:spPr>
      </p:pic>
      <p:pic>
        <p:nvPicPr>
          <p:cNvPr id="32" name="Graphic 31" descr="Briefcase with solid fill">
            <a:extLst>
              <a:ext uri="{FF2B5EF4-FFF2-40B4-BE49-F238E27FC236}">
                <a16:creationId xmlns:a16="http://schemas.microsoft.com/office/drawing/2014/main" id="{AF994B61-B6F2-3B93-77A4-B01EDFEC86E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384" y="1263296"/>
            <a:ext cx="602636" cy="602636"/>
          </a:xfrm>
          <a:prstGeom prst="rect">
            <a:avLst/>
          </a:prstGeom>
        </p:spPr>
      </p:pic>
      <p:pic>
        <p:nvPicPr>
          <p:cNvPr id="33" name="Graphic 32" descr="Briefcase with solid fill">
            <a:extLst>
              <a:ext uri="{FF2B5EF4-FFF2-40B4-BE49-F238E27FC236}">
                <a16:creationId xmlns:a16="http://schemas.microsoft.com/office/drawing/2014/main" id="{B39268B6-1B3E-CF42-EB83-2ED99AE2438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42060" y="1263296"/>
            <a:ext cx="602636" cy="602636"/>
          </a:xfrm>
          <a:prstGeom prst="rect">
            <a:avLst/>
          </a:prstGeom>
        </p:spPr>
      </p:pic>
      <p:sp>
        <p:nvSpPr>
          <p:cNvPr id="14" name="TextBox 13">
            <a:extLst>
              <a:ext uri="{FF2B5EF4-FFF2-40B4-BE49-F238E27FC236}">
                <a16:creationId xmlns:a16="http://schemas.microsoft.com/office/drawing/2014/main" id="{6FBD3600-DC44-F3EA-A857-EA7901388092}"/>
              </a:ext>
            </a:extLst>
          </p:cNvPr>
          <p:cNvSpPr txBox="1"/>
          <p:nvPr/>
        </p:nvSpPr>
        <p:spPr>
          <a:xfrm>
            <a:off x="7660948" y="2247636"/>
            <a:ext cx="4353246" cy="3680460"/>
          </a:xfrm>
          <a:prstGeom prst="roundRect">
            <a:avLst>
              <a:gd name="adj" fmla="val 0"/>
            </a:avLst>
          </a:prstGeom>
          <a:solidFill>
            <a:srgbClr val="BDD7EE"/>
          </a:solidFill>
          <a:ln w="19050">
            <a:solidFill>
              <a:srgbClr val="5B9BD5"/>
            </a:solid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180000" rIns="180000" anchor="ctr" anchorCtr="0">
            <a:noAutofit/>
          </a:bodyPr>
          <a:lstStyle/>
          <a:p>
            <a:pPr marR="0" lvl="0" algn="ctr" defTabSz="914400" rtl="0" eaLnBrk="1" fontAlgn="auto" latinLnBrk="0" hangingPunct="1">
              <a:lnSpc>
                <a:spcPct val="150000"/>
              </a:lnSpc>
              <a:spcBef>
                <a:spcPts val="0"/>
              </a:spcBef>
              <a:buClrTx/>
              <a:buSzTx/>
              <a:tabLst/>
              <a:defRPr/>
            </a:pPr>
            <a:r>
              <a:rPr kumimoji="0" lang="en-GB" sz="2200" i="0" u="sng"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For example:</a:t>
            </a:r>
          </a:p>
          <a:p>
            <a:pPr marR="0" lvl="0" algn="ctr" defTabSz="914400" rtl="0" eaLnBrk="1" fontAlgn="auto" latinLnBrk="0" hangingPunct="1">
              <a:lnSpc>
                <a:spcPct val="150000"/>
              </a:lnSpc>
              <a:spcBef>
                <a:spcPts val="0"/>
              </a:spcBef>
              <a:buClrTx/>
              <a:buSzTx/>
              <a:tabLst/>
              <a:defRPr/>
            </a:pPr>
            <a:r>
              <a:rPr kumimoji="0" lang="en-GB" sz="220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Emily’s</a:t>
            </a:r>
            <a:r>
              <a:rPr kumimoji="0" lang="en-GB" sz="2200" i="0" u="none" strike="noStrike" kern="1200" cap="none" spc="0" normalizeH="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Chocolate Creations is a small chocolate-making business that sells chocolates and teaches aspiring bakers how to make great chocolates</a:t>
            </a:r>
            <a:r>
              <a:rPr kumimoji="0" lang="en-GB" sz="220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7AD3908D-3047-3077-E148-1C5B252E457C}"/>
              </a:ext>
            </a:extLst>
          </p:cNvPr>
          <p:cNvSpPr txBox="1"/>
          <p:nvPr/>
        </p:nvSpPr>
        <p:spPr>
          <a:xfrm>
            <a:off x="7658100" y="2247636"/>
            <a:ext cx="4353246" cy="3680460"/>
          </a:xfrm>
          <a:prstGeom prst="roundRect">
            <a:avLst>
              <a:gd name="adj" fmla="val 0"/>
            </a:avLst>
          </a:prstGeom>
          <a:solidFill>
            <a:srgbClr val="BDD7EE"/>
          </a:solidFill>
          <a:ln w="19050">
            <a:solidFill>
              <a:srgbClr val="5B9BD5"/>
            </a:solid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180000" rIns="180000" anchor="ctr" anchorCtr="0">
            <a:noAutofit/>
          </a:bodyPr>
          <a:lstStyle/>
          <a:p>
            <a:pPr marR="0" lvl="0" algn="ctr" defTabSz="914400" rtl="0" eaLnBrk="1" fontAlgn="auto" latinLnBrk="0" hangingPunct="1">
              <a:lnSpc>
                <a:spcPct val="150000"/>
              </a:lnSpc>
              <a:spcBef>
                <a:spcPts val="0"/>
              </a:spcBef>
              <a:buClrTx/>
              <a:buSzTx/>
              <a:tabLst/>
              <a:defRPr/>
            </a:pPr>
            <a:r>
              <a:rPr kumimoji="0" lang="en-GB" sz="2200" i="0" u="sng"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For example:</a:t>
            </a:r>
          </a:p>
          <a:p>
            <a:pPr marR="0" lvl="0" algn="ctr" defTabSz="914400" rtl="0" eaLnBrk="1" fontAlgn="auto" latinLnBrk="0" hangingPunct="1">
              <a:lnSpc>
                <a:spcPct val="150000"/>
              </a:lnSpc>
              <a:spcBef>
                <a:spcPts val="0"/>
              </a:spcBef>
              <a:buClrTx/>
              <a:buSzTx/>
              <a:tabLst/>
              <a:defRPr/>
            </a:pPr>
            <a:r>
              <a:rPr kumimoji="0" lang="en-GB" sz="220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Making customers</a:t>
            </a:r>
            <a:r>
              <a:rPr kumimoji="0" lang="en-GB" sz="2200" i="0" u="none" strike="noStrike" kern="1200" cap="none" spc="0" normalizeH="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happy by making really tasty chocolates!</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46C21477-9323-0599-601F-7E76DD013FA9}"/>
              </a:ext>
            </a:extLst>
          </p:cNvPr>
          <p:cNvGrpSpPr/>
          <p:nvPr/>
        </p:nvGrpSpPr>
        <p:grpSpPr>
          <a:xfrm>
            <a:off x="10826931" y="2311755"/>
            <a:ext cx="1069537" cy="1037832"/>
            <a:chOff x="12957965" y="299478"/>
            <a:chExt cx="1069537" cy="1037832"/>
          </a:xfrm>
        </p:grpSpPr>
        <p:pic>
          <p:nvPicPr>
            <p:cNvPr id="20" name="Graphic 19" descr="Comment Heart with solid fill">
              <a:extLst>
                <a:ext uri="{FF2B5EF4-FFF2-40B4-BE49-F238E27FC236}">
                  <a16:creationId xmlns:a16="http://schemas.microsoft.com/office/drawing/2014/main" id="{EBE7AB20-5F59-C57D-E7FB-78A5E9C0600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3539241" y="299478"/>
              <a:ext cx="488261" cy="488261"/>
            </a:xfrm>
            <a:prstGeom prst="rect">
              <a:avLst/>
            </a:prstGeom>
          </p:spPr>
        </p:pic>
        <p:pic>
          <p:nvPicPr>
            <p:cNvPr id="22" name="Graphic 21" descr="Grinning face with solid fill with solid fill">
              <a:extLst>
                <a:ext uri="{FF2B5EF4-FFF2-40B4-BE49-F238E27FC236}">
                  <a16:creationId xmlns:a16="http://schemas.microsoft.com/office/drawing/2014/main" id="{E38A7DDB-B52B-D5DC-4A68-7CC203C87B4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57965" y="537109"/>
              <a:ext cx="800201" cy="800201"/>
            </a:xfrm>
            <a:prstGeom prst="rect">
              <a:avLst/>
            </a:prstGeom>
          </p:spPr>
        </p:pic>
      </p:grpSp>
      <p:sp>
        <p:nvSpPr>
          <p:cNvPr id="16" name="TextBox 15">
            <a:extLst>
              <a:ext uri="{FF2B5EF4-FFF2-40B4-BE49-F238E27FC236}">
                <a16:creationId xmlns:a16="http://schemas.microsoft.com/office/drawing/2014/main" id="{51D03DC4-183A-F3EC-8C66-4C10D56F22EC}"/>
              </a:ext>
            </a:extLst>
          </p:cNvPr>
          <p:cNvSpPr txBox="1"/>
          <p:nvPr/>
        </p:nvSpPr>
        <p:spPr>
          <a:xfrm>
            <a:off x="7658100" y="2247636"/>
            <a:ext cx="4353246" cy="3680460"/>
          </a:xfrm>
          <a:prstGeom prst="roundRect">
            <a:avLst>
              <a:gd name="adj" fmla="val 0"/>
            </a:avLst>
          </a:prstGeom>
          <a:solidFill>
            <a:srgbClr val="BDD7EE"/>
          </a:solidFill>
          <a:ln w="19050">
            <a:solidFill>
              <a:srgbClr val="5B9BD5"/>
            </a:solid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180000" rIns="180000" anchor="ctr" anchorCtr="0">
            <a:noAutofit/>
          </a:bodyPr>
          <a:lstStyle/>
          <a:p>
            <a:pPr marR="0" lvl="0" algn="ctr" defTabSz="914400" rtl="0" eaLnBrk="1" fontAlgn="auto" latinLnBrk="0" hangingPunct="1">
              <a:lnSpc>
                <a:spcPct val="150000"/>
              </a:lnSpc>
              <a:spcBef>
                <a:spcPts val="0"/>
              </a:spcBef>
              <a:buClrTx/>
              <a:buSzTx/>
              <a:tabLst/>
              <a:defRPr/>
            </a:pPr>
            <a:r>
              <a:rPr kumimoji="0" lang="en-GB" sz="2200" i="0" u="sng"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For example:</a:t>
            </a:r>
          </a:p>
          <a:p>
            <a:pPr lvl="0" algn="ctr">
              <a:lnSpc>
                <a:spcPct val="150000"/>
              </a:lnSpc>
              <a:defRPr/>
            </a:pPr>
            <a:r>
              <a:rPr lang="en-GB" sz="2200" dirty="0">
                <a:solidFill>
                  <a:prstClr val="black"/>
                </a:solidFill>
                <a:latin typeface="MV Boli" panose="02000500030200090000" pitchFamily="2" charset="0"/>
                <a:ea typeface="Open Sans" panose="020B0606030504020204" pitchFamily="34" charset="0"/>
                <a:cs typeface="MV Boli" panose="02000500030200090000" pitchFamily="2" charset="0"/>
              </a:rPr>
              <a:t>It’s a small company, so you get to know your colleagues well</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en-GB" sz="2200" dirty="0">
                <a:solidFill>
                  <a:prstClr val="black"/>
                </a:solidFill>
                <a:latin typeface="MV Boli" panose="02000500030200090000" pitchFamily="2" charset="0"/>
                <a:ea typeface="Open Sans" panose="020B0606030504020204" pitchFamily="34" charset="0"/>
                <a:cs typeface="MV Boli" panose="02000500030200090000" pitchFamily="2" charset="0"/>
              </a:rPr>
              <a:t> You get the chance to travel to deliver chocolate-making workshops</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7" name="TextBox 16">
            <a:extLst>
              <a:ext uri="{FF2B5EF4-FFF2-40B4-BE49-F238E27FC236}">
                <a16:creationId xmlns:a16="http://schemas.microsoft.com/office/drawing/2014/main" id="{C03622D1-6A3E-C850-8437-987064FA4363}"/>
              </a:ext>
            </a:extLst>
          </p:cNvPr>
          <p:cNvSpPr txBox="1"/>
          <p:nvPr/>
        </p:nvSpPr>
        <p:spPr>
          <a:xfrm>
            <a:off x="7658100" y="2254286"/>
            <a:ext cx="4353246" cy="3680460"/>
          </a:xfrm>
          <a:prstGeom prst="roundRect">
            <a:avLst>
              <a:gd name="adj" fmla="val 0"/>
            </a:avLst>
          </a:prstGeom>
          <a:solidFill>
            <a:srgbClr val="BDD7EE"/>
          </a:solidFill>
          <a:ln w="19050">
            <a:solidFill>
              <a:srgbClr val="5B9BD5"/>
            </a:solid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180000" rIns="180000" anchor="ctr" anchorCtr="0">
            <a:noAutofit/>
          </a:bodyPr>
          <a:lstStyle/>
          <a:p>
            <a:pPr marR="0" lvl="0" algn="ctr" defTabSz="914400" rtl="0" eaLnBrk="1" fontAlgn="auto" latinLnBrk="0" hangingPunct="1">
              <a:lnSpc>
                <a:spcPct val="150000"/>
              </a:lnSpc>
              <a:spcBef>
                <a:spcPts val="0"/>
              </a:spcBef>
              <a:buClrTx/>
              <a:buSzTx/>
              <a:tabLst/>
              <a:defRPr/>
            </a:pPr>
            <a:r>
              <a:rPr kumimoji="0" lang="en-GB" sz="2200" i="0" u="sng"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For example:</a:t>
            </a:r>
          </a:p>
          <a:p>
            <a:pPr marR="0" lvl="0" algn="ctr" defTabSz="914400" rtl="0" eaLnBrk="1" fontAlgn="auto" latinLnBrk="0" hangingPunct="1">
              <a:lnSpc>
                <a:spcPct val="150000"/>
              </a:lnSpc>
              <a:spcBef>
                <a:spcPts val="0"/>
              </a:spcBef>
              <a:buClrTx/>
              <a:buSzTx/>
              <a:tabLst/>
              <a:defRPr/>
            </a:pPr>
            <a:r>
              <a:rPr kumimoji="0" lang="en-GB" sz="220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Competitive salaries, monthly</a:t>
            </a:r>
            <a:r>
              <a:rPr kumimoji="0" lang="en-GB" sz="2200" i="0" u="none" strike="noStrike" kern="1200" cap="none" spc="0" normalizeH="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team social events, free breakfast at the chocolate shop, etc</a:t>
            </a:r>
            <a:r>
              <a:rPr kumimoji="0" lang="en-GB" sz="2200" i="0" u="none" strike="noStrike" kern="1200" cap="none" spc="0" normalizeH="0" noProof="0" dirty="0">
                <a:ln>
                  <a:noFill/>
                </a:ln>
                <a:solidFill>
                  <a:prstClr val="black"/>
                </a:solidFill>
                <a:effectLst/>
                <a:uLnTx/>
                <a:uFillTx/>
                <a:ea typeface="Open Sans" panose="020B0606030504020204" pitchFamily="34" charset="0"/>
                <a:cs typeface="MV Boli" panose="02000500030200090000" pitchFamily="2" charset="0"/>
              </a:rPr>
              <a:t>.</a:t>
            </a:r>
            <a:r>
              <a:rPr kumimoji="0" lang="en-GB" sz="2200" i="0" u="none" strike="noStrike" kern="1200" cap="none" spc="0" normalizeH="0" baseline="0" noProof="0" dirty="0">
                <a:ln>
                  <a:noFill/>
                </a:ln>
                <a:solidFill>
                  <a:prstClr val="black"/>
                </a:solidFill>
                <a:effectLst/>
                <a:uLnTx/>
                <a:uFillTx/>
                <a:ea typeface="Open Sans" panose="020B0606030504020204" pitchFamily="34" charset="0"/>
                <a:cs typeface="MV Boli" panose="02000500030200090000" pitchFamily="2" charset="0"/>
              </a:rPr>
              <a:t> </a:t>
            </a:r>
            <a:r>
              <a:rPr kumimoji="0" lang="en-GB" sz="2200" i="0" u="none" strike="noStrike" kern="1200" cap="none" spc="0" normalizeH="0" baseline="0" noProof="0" dirty="0">
                <a:ln>
                  <a:noFill/>
                </a:ln>
                <a:solidFill>
                  <a:prstClr val="black"/>
                </a:solidFill>
                <a:effectLst/>
                <a:uLnTx/>
                <a:uFillTx/>
                <a:latin typeface="MV Boli" panose="02000500030200090000" pitchFamily="2" charset="0"/>
                <a:ea typeface="Open Sans" panose="020B0606030504020204" pitchFamily="34" charset="0"/>
                <a:cs typeface="MV Boli" panose="02000500030200090000" pitchFamily="2" charset="0"/>
              </a:rPr>
              <a:t> </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phic 9" descr="Money with solid fill">
            <a:extLst>
              <a:ext uri="{FF2B5EF4-FFF2-40B4-BE49-F238E27FC236}">
                <a16:creationId xmlns:a16="http://schemas.microsoft.com/office/drawing/2014/main" id="{395410B8-CE1A-5AF2-E926-D8CCEE33E6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82068" y="2240986"/>
            <a:ext cx="914400" cy="914400"/>
          </a:xfrm>
          <a:prstGeom prst="rect">
            <a:avLst/>
          </a:prstGeom>
        </p:spPr>
      </p:pic>
      <p:sp>
        <p:nvSpPr>
          <p:cNvPr id="5" name="TextBox 4">
            <a:extLst>
              <a:ext uri="{FF2B5EF4-FFF2-40B4-BE49-F238E27FC236}">
                <a16:creationId xmlns:a16="http://schemas.microsoft.com/office/drawing/2014/main" id="{612CD4AD-CAEC-E5A3-FE74-84691B21449B}"/>
              </a:ext>
            </a:extLst>
          </p:cNvPr>
          <p:cNvSpPr txBox="1"/>
          <p:nvPr/>
        </p:nvSpPr>
        <p:spPr>
          <a:xfrm>
            <a:off x="7658100" y="2251710"/>
            <a:ext cx="4353246" cy="3680460"/>
          </a:xfrm>
          <a:prstGeom prst="roundRect">
            <a:avLst>
              <a:gd name="adj" fmla="val 0"/>
            </a:avLst>
          </a:prstGeom>
          <a:solidFill>
            <a:srgbClr val="BDD7EE"/>
          </a:solidFill>
          <a:ln w="19050">
            <a:solidFill>
              <a:srgbClr val="5B9BD5"/>
            </a:solidFill>
            <a:extLst>
              <a:ext uri="{C807C97D-BFC1-408E-A445-0C87EB9F89A2}">
                <ask:lineSketchStyleProps xmlns:ask="http://schemas.microsoft.com/office/drawing/2018/sketchyshapes" sd="3539832706">
                  <a:custGeom>
                    <a:avLst/>
                    <a:gdLst>
                      <a:gd name="connsiteX0" fmla="*/ 0 w 11830692"/>
                      <a:gd name="connsiteY0" fmla="*/ 0 h 669188"/>
                      <a:gd name="connsiteX1" fmla="*/ 0 w 11830692"/>
                      <a:gd name="connsiteY1" fmla="*/ 0 h 669188"/>
                      <a:gd name="connsiteX2" fmla="*/ 828148 w 11830692"/>
                      <a:gd name="connsiteY2" fmla="*/ 0 h 669188"/>
                      <a:gd name="connsiteX3" fmla="*/ 1419683 w 11830692"/>
                      <a:gd name="connsiteY3" fmla="*/ 0 h 669188"/>
                      <a:gd name="connsiteX4" fmla="*/ 2129525 w 11830692"/>
                      <a:gd name="connsiteY4" fmla="*/ 0 h 669188"/>
                      <a:gd name="connsiteX5" fmla="*/ 2484445 w 11830692"/>
                      <a:gd name="connsiteY5" fmla="*/ 0 h 669188"/>
                      <a:gd name="connsiteX6" fmla="*/ 2957673 w 11830692"/>
                      <a:gd name="connsiteY6" fmla="*/ 0 h 669188"/>
                      <a:gd name="connsiteX7" fmla="*/ 3667515 w 11830692"/>
                      <a:gd name="connsiteY7" fmla="*/ 0 h 669188"/>
                      <a:gd name="connsiteX8" fmla="*/ 3904128 w 11830692"/>
                      <a:gd name="connsiteY8" fmla="*/ 0 h 669188"/>
                      <a:gd name="connsiteX9" fmla="*/ 4140742 w 11830692"/>
                      <a:gd name="connsiteY9" fmla="*/ 0 h 669188"/>
                      <a:gd name="connsiteX10" fmla="*/ 4613970 w 11830692"/>
                      <a:gd name="connsiteY10" fmla="*/ 0 h 669188"/>
                      <a:gd name="connsiteX11" fmla="*/ 4850584 w 11830692"/>
                      <a:gd name="connsiteY11" fmla="*/ 0 h 669188"/>
                      <a:gd name="connsiteX12" fmla="*/ 5678732 w 11830692"/>
                      <a:gd name="connsiteY12" fmla="*/ 0 h 669188"/>
                      <a:gd name="connsiteX13" fmla="*/ 6388574 w 11830692"/>
                      <a:gd name="connsiteY13" fmla="*/ 0 h 669188"/>
                      <a:gd name="connsiteX14" fmla="*/ 7216722 w 11830692"/>
                      <a:gd name="connsiteY14" fmla="*/ 0 h 669188"/>
                      <a:gd name="connsiteX15" fmla="*/ 7926564 w 11830692"/>
                      <a:gd name="connsiteY15" fmla="*/ 0 h 669188"/>
                      <a:gd name="connsiteX16" fmla="*/ 8399791 w 11830692"/>
                      <a:gd name="connsiteY16" fmla="*/ 0 h 669188"/>
                      <a:gd name="connsiteX17" fmla="*/ 8991326 w 11830692"/>
                      <a:gd name="connsiteY17" fmla="*/ 0 h 669188"/>
                      <a:gd name="connsiteX18" fmla="*/ 9227940 w 11830692"/>
                      <a:gd name="connsiteY18" fmla="*/ 0 h 669188"/>
                      <a:gd name="connsiteX19" fmla="*/ 9464554 w 11830692"/>
                      <a:gd name="connsiteY19" fmla="*/ 0 h 669188"/>
                      <a:gd name="connsiteX20" fmla="*/ 10292702 w 11830692"/>
                      <a:gd name="connsiteY20" fmla="*/ 0 h 669188"/>
                      <a:gd name="connsiteX21" fmla="*/ 11002544 w 11830692"/>
                      <a:gd name="connsiteY21" fmla="*/ 0 h 669188"/>
                      <a:gd name="connsiteX22" fmla="*/ 11830692 w 11830692"/>
                      <a:gd name="connsiteY22" fmla="*/ 0 h 669188"/>
                      <a:gd name="connsiteX23" fmla="*/ 11830692 w 11830692"/>
                      <a:gd name="connsiteY23" fmla="*/ 0 h 669188"/>
                      <a:gd name="connsiteX24" fmla="*/ 11830692 w 11830692"/>
                      <a:gd name="connsiteY24" fmla="*/ 341286 h 669188"/>
                      <a:gd name="connsiteX25" fmla="*/ 11830692 w 11830692"/>
                      <a:gd name="connsiteY25" fmla="*/ 669188 h 669188"/>
                      <a:gd name="connsiteX26" fmla="*/ 11830692 w 11830692"/>
                      <a:gd name="connsiteY26" fmla="*/ 669188 h 669188"/>
                      <a:gd name="connsiteX27" fmla="*/ 11357464 w 11830692"/>
                      <a:gd name="connsiteY27" fmla="*/ 669188 h 669188"/>
                      <a:gd name="connsiteX28" fmla="*/ 10647623 w 11830692"/>
                      <a:gd name="connsiteY28" fmla="*/ 669188 h 669188"/>
                      <a:gd name="connsiteX29" fmla="*/ 10174395 w 11830692"/>
                      <a:gd name="connsiteY29" fmla="*/ 669188 h 669188"/>
                      <a:gd name="connsiteX30" fmla="*/ 9701167 w 11830692"/>
                      <a:gd name="connsiteY30" fmla="*/ 669188 h 669188"/>
                      <a:gd name="connsiteX31" fmla="*/ 9109633 w 11830692"/>
                      <a:gd name="connsiteY31" fmla="*/ 669188 h 669188"/>
                      <a:gd name="connsiteX32" fmla="*/ 8754712 w 11830692"/>
                      <a:gd name="connsiteY32" fmla="*/ 669188 h 669188"/>
                      <a:gd name="connsiteX33" fmla="*/ 8044871 w 11830692"/>
                      <a:gd name="connsiteY33" fmla="*/ 669188 h 669188"/>
                      <a:gd name="connsiteX34" fmla="*/ 7571643 w 11830692"/>
                      <a:gd name="connsiteY34" fmla="*/ 669188 h 669188"/>
                      <a:gd name="connsiteX35" fmla="*/ 7335029 w 11830692"/>
                      <a:gd name="connsiteY35" fmla="*/ 669188 h 669188"/>
                      <a:gd name="connsiteX36" fmla="*/ 6980108 w 11830692"/>
                      <a:gd name="connsiteY36" fmla="*/ 669188 h 669188"/>
                      <a:gd name="connsiteX37" fmla="*/ 6506881 w 11830692"/>
                      <a:gd name="connsiteY37" fmla="*/ 669188 h 669188"/>
                      <a:gd name="connsiteX38" fmla="*/ 6270267 w 11830692"/>
                      <a:gd name="connsiteY38" fmla="*/ 669188 h 669188"/>
                      <a:gd name="connsiteX39" fmla="*/ 5915346 w 11830692"/>
                      <a:gd name="connsiteY39" fmla="*/ 669188 h 669188"/>
                      <a:gd name="connsiteX40" fmla="*/ 5087198 w 11830692"/>
                      <a:gd name="connsiteY40" fmla="*/ 669188 h 669188"/>
                      <a:gd name="connsiteX41" fmla="*/ 4850584 w 11830692"/>
                      <a:gd name="connsiteY41" fmla="*/ 669188 h 669188"/>
                      <a:gd name="connsiteX42" fmla="*/ 4377356 w 11830692"/>
                      <a:gd name="connsiteY42" fmla="*/ 669188 h 669188"/>
                      <a:gd name="connsiteX43" fmla="*/ 3904128 w 11830692"/>
                      <a:gd name="connsiteY43" fmla="*/ 669188 h 669188"/>
                      <a:gd name="connsiteX44" fmla="*/ 3312594 w 11830692"/>
                      <a:gd name="connsiteY44" fmla="*/ 669188 h 669188"/>
                      <a:gd name="connsiteX45" fmla="*/ 2839366 w 11830692"/>
                      <a:gd name="connsiteY45" fmla="*/ 669188 h 669188"/>
                      <a:gd name="connsiteX46" fmla="*/ 2011218 w 11830692"/>
                      <a:gd name="connsiteY46" fmla="*/ 669188 h 669188"/>
                      <a:gd name="connsiteX47" fmla="*/ 1419683 w 11830692"/>
                      <a:gd name="connsiteY47" fmla="*/ 669188 h 669188"/>
                      <a:gd name="connsiteX48" fmla="*/ 591535 w 11830692"/>
                      <a:gd name="connsiteY48" fmla="*/ 669188 h 669188"/>
                      <a:gd name="connsiteX49" fmla="*/ 0 w 11830692"/>
                      <a:gd name="connsiteY49" fmla="*/ 669188 h 669188"/>
                      <a:gd name="connsiteX50" fmla="*/ 0 w 11830692"/>
                      <a:gd name="connsiteY50" fmla="*/ 669188 h 669188"/>
                      <a:gd name="connsiteX51" fmla="*/ 0 w 11830692"/>
                      <a:gd name="connsiteY51" fmla="*/ 321210 h 669188"/>
                      <a:gd name="connsiteX52" fmla="*/ 0 w 11830692"/>
                      <a:gd name="connsiteY52" fmla="*/ 0 h 6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30692" h="669188" fill="none" extrusionOk="0">
                        <a:moveTo>
                          <a:pt x="0" y="0"/>
                        </a:moveTo>
                        <a:lnTo>
                          <a:pt x="0" y="0"/>
                        </a:lnTo>
                        <a:cubicBezTo>
                          <a:pt x="321254" y="-74100"/>
                          <a:pt x="432682" y="13592"/>
                          <a:pt x="828148" y="0"/>
                        </a:cubicBezTo>
                        <a:cubicBezTo>
                          <a:pt x="1223614" y="-13592"/>
                          <a:pt x="1196864" y="33700"/>
                          <a:pt x="1419683" y="0"/>
                        </a:cubicBezTo>
                        <a:cubicBezTo>
                          <a:pt x="1642502" y="-33700"/>
                          <a:pt x="1919423" y="67040"/>
                          <a:pt x="2129525" y="0"/>
                        </a:cubicBezTo>
                        <a:cubicBezTo>
                          <a:pt x="2339627" y="-67040"/>
                          <a:pt x="2367249" y="20919"/>
                          <a:pt x="2484445" y="0"/>
                        </a:cubicBezTo>
                        <a:cubicBezTo>
                          <a:pt x="2601641" y="-20919"/>
                          <a:pt x="2852547" y="10231"/>
                          <a:pt x="2957673" y="0"/>
                        </a:cubicBezTo>
                        <a:cubicBezTo>
                          <a:pt x="3062799" y="-10231"/>
                          <a:pt x="3400539" y="28054"/>
                          <a:pt x="3667515" y="0"/>
                        </a:cubicBezTo>
                        <a:cubicBezTo>
                          <a:pt x="3934491" y="-28054"/>
                          <a:pt x="3824778" y="694"/>
                          <a:pt x="3904128" y="0"/>
                        </a:cubicBezTo>
                        <a:cubicBezTo>
                          <a:pt x="3983478" y="-694"/>
                          <a:pt x="4086931" y="9579"/>
                          <a:pt x="4140742" y="0"/>
                        </a:cubicBezTo>
                        <a:cubicBezTo>
                          <a:pt x="4194553" y="-9579"/>
                          <a:pt x="4452645" y="19416"/>
                          <a:pt x="4613970" y="0"/>
                        </a:cubicBezTo>
                        <a:cubicBezTo>
                          <a:pt x="4775295" y="-19416"/>
                          <a:pt x="4753814" y="12764"/>
                          <a:pt x="4850584" y="0"/>
                        </a:cubicBezTo>
                        <a:cubicBezTo>
                          <a:pt x="4947354" y="-12764"/>
                          <a:pt x="5456064" y="41792"/>
                          <a:pt x="5678732" y="0"/>
                        </a:cubicBezTo>
                        <a:cubicBezTo>
                          <a:pt x="5901400" y="-41792"/>
                          <a:pt x="6037654" y="30006"/>
                          <a:pt x="6388574" y="0"/>
                        </a:cubicBezTo>
                        <a:cubicBezTo>
                          <a:pt x="6739494" y="-30006"/>
                          <a:pt x="6925879" y="86882"/>
                          <a:pt x="7216722" y="0"/>
                        </a:cubicBezTo>
                        <a:cubicBezTo>
                          <a:pt x="7507565" y="-86882"/>
                          <a:pt x="7759233" y="82243"/>
                          <a:pt x="7926564" y="0"/>
                        </a:cubicBezTo>
                        <a:cubicBezTo>
                          <a:pt x="8093895" y="-82243"/>
                          <a:pt x="8165446" y="31042"/>
                          <a:pt x="8399791" y="0"/>
                        </a:cubicBezTo>
                        <a:cubicBezTo>
                          <a:pt x="8634136" y="-31042"/>
                          <a:pt x="8869578" y="55206"/>
                          <a:pt x="8991326" y="0"/>
                        </a:cubicBezTo>
                        <a:cubicBezTo>
                          <a:pt x="9113075" y="-55206"/>
                          <a:pt x="9163253" y="714"/>
                          <a:pt x="9227940" y="0"/>
                        </a:cubicBezTo>
                        <a:cubicBezTo>
                          <a:pt x="9292627" y="-714"/>
                          <a:pt x="9391735" y="24907"/>
                          <a:pt x="9464554" y="0"/>
                        </a:cubicBezTo>
                        <a:cubicBezTo>
                          <a:pt x="9537373" y="-24907"/>
                          <a:pt x="9943386" y="68013"/>
                          <a:pt x="10292702" y="0"/>
                        </a:cubicBezTo>
                        <a:cubicBezTo>
                          <a:pt x="10642018" y="-68013"/>
                          <a:pt x="10851170" y="40173"/>
                          <a:pt x="11002544" y="0"/>
                        </a:cubicBezTo>
                        <a:cubicBezTo>
                          <a:pt x="11153918" y="-40173"/>
                          <a:pt x="11623282" y="30631"/>
                          <a:pt x="11830692" y="0"/>
                        </a:cubicBezTo>
                        <a:lnTo>
                          <a:pt x="11830692" y="0"/>
                        </a:lnTo>
                        <a:cubicBezTo>
                          <a:pt x="11833537" y="141213"/>
                          <a:pt x="11814479" y="188000"/>
                          <a:pt x="11830692" y="341286"/>
                        </a:cubicBezTo>
                        <a:cubicBezTo>
                          <a:pt x="11846905" y="494572"/>
                          <a:pt x="11797917" y="509974"/>
                          <a:pt x="11830692" y="669188"/>
                        </a:cubicBezTo>
                        <a:lnTo>
                          <a:pt x="11830692" y="669188"/>
                        </a:lnTo>
                        <a:cubicBezTo>
                          <a:pt x="11645959" y="681069"/>
                          <a:pt x="11514990" y="667756"/>
                          <a:pt x="11357464" y="669188"/>
                        </a:cubicBezTo>
                        <a:cubicBezTo>
                          <a:pt x="11199938" y="670620"/>
                          <a:pt x="10804041" y="640274"/>
                          <a:pt x="10647623" y="669188"/>
                        </a:cubicBezTo>
                        <a:cubicBezTo>
                          <a:pt x="10491205" y="698102"/>
                          <a:pt x="10366027" y="667424"/>
                          <a:pt x="10174395" y="669188"/>
                        </a:cubicBezTo>
                        <a:cubicBezTo>
                          <a:pt x="9982763" y="670952"/>
                          <a:pt x="9920422" y="619086"/>
                          <a:pt x="9701167" y="669188"/>
                        </a:cubicBezTo>
                        <a:cubicBezTo>
                          <a:pt x="9481912" y="719290"/>
                          <a:pt x="9340284" y="660397"/>
                          <a:pt x="9109633" y="669188"/>
                        </a:cubicBezTo>
                        <a:cubicBezTo>
                          <a:pt x="8878982" y="677979"/>
                          <a:pt x="8928385" y="628395"/>
                          <a:pt x="8754712" y="669188"/>
                        </a:cubicBezTo>
                        <a:cubicBezTo>
                          <a:pt x="8581039" y="709981"/>
                          <a:pt x="8389652" y="650665"/>
                          <a:pt x="8044871" y="669188"/>
                        </a:cubicBezTo>
                        <a:cubicBezTo>
                          <a:pt x="7700090" y="687711"/>
                          <a:pt x="7747472" y="638718"/>
                          <a:pt x="7571643" y="669188"/>
                        </a:cubicBezTo>
                        <a:cubicBezTo>
                          <a:pt x="7395814" y="699658"/>
                          <a:pt x="7409923" y="665326"/>
                          <a:pt x="7335029" y="669188"/>
                        </a:cubicBezTo>
                        <a:cubicBezTo>
                          <a:pt x="7260135" y="673050"/>
                          <a:pt x="7124141" y="656351"/>
                          <a:pt x="6980108" y="669188"/>
                        </a:cubicBezTo>
                        <a:cubicBezTo>
                          <a:pt x="6836075" y="682025"/>
                          <a:pt x="6734996" y="613277"/>
                          <a:pt x="6506881" y="669188"/>
                        </a:cubicBezTo>
                        <a:cubicBezTo>
                          <a:pt x="6278766" y="725099"/>
                          <a:pt x="6360326" y="667067"/>
                          <a:pt x="6270267" y="669188"/>
                        </a:cubicBezTo>
                        <a:cubicBezTo>
                          <a:pt x="6180208" y="671309"/>
                          <a:pt x="6083764" y="664426"/>
                          <a:pt x="5915346" y="669188"/>
                        </a:cubicBezTo>
                        <a:cubicBezTo>
                          <a:pt x="5746928" y="673950"/>
                          <a:pt x="5479977" y="577156"/>
                          <a:pt x="5087198" y="669188"/>
                        </a:cubicBezTo>
                        <a:cubicBezTo>
                          <a:pt x="4694419" y="761220"/>
                          <a:pt x="4936392" y="654967"/>
                          <a:pt x="4850584" y="669188"/>
                        </a:cubicBezTo>
                        <a:cubicBezTo>
                          <a:pt x="4764776" y="683409"/>
                          <a:pt x="4594507" y="654632"/>
                          <a:pt x="4377356" y="669188"/>
                        </a:cubicBezTo>
                        <a:cubicBezTo>
                          <a:pt x="4160205" y="683744"/>
                          <a:pt x="4080215" y="663573"/>
                          <a:pt x="3904128" y="669188"/>
                        </a:cubicBezTo>
                        <a:cubicBezTo>
                          <a:pt x="3728041" y="674803"/>
                          <a:pt x="3600029" y="637246"/>
                          <a:pt x="3312594" y="669188"/>
                        </a:cubicBezTo>
                        <a:cubicBezTo>
                          <a:pt x="3025159" y="701130"/>
                          <a:pt x="3073907" y="631051"/>
                          <a:pt x="2839366" y="669188"/>
                        </a:cubicBezTo>
                        <a:cubicBezTo>
                          <a:pt x="2604825" y="707325"/>
                          <a:pt x="2254867" y="615427"/>
                          <a:pt x="2011218" y="669188"/>
                        </a:cubicBezTo>
                        <a:cubicBezTo>
                          <a:pt x="1767569" y="722949"/>
                          <a:pt x="1572013" y="652465"/>
                          <a:pt x="1419683" y="669188"/>
                        </a:cubicBezTo>
                        <a:cubicBezTo>
                          <a:pt x="1267354" y="685911"/>
                          <a:pt x="968511" y="594853"/>
                          <a:pt x="591535" y="669188"/>
                        </a:cubicBezTo>
                        <a:cubicBezTo>
                          <a:pt x="214559" y="743523"/>
                          <a:pt x="276704" y="642604"/>
                          <a:pt x="0" y="669188"/>
                        </a:cubicBezTo>
                        <a:lnTo>
                          <a:pt x="0" y="669188"/>
                        </a:lnTo>
                        <a:cubicBezTo>
                          <a:pt x="-31180" y="547645"/>
                          <a:pt x="18916" y="446995"/>
                          <a:pt x="0" y="321210"/>
                        </a:cubicBezTo>
                        <a:cubicBezTo>
                          <a:pt x="-18916" y="195425"/>
                          <a:pt x="23559" y="137873"/>
                          <a:pt x="0" y="0"/>
                        </a:cubicBezTo>
                        <a:close/>
                      </a:path>
                      <a:path w="11830692" h="669188" stroke="0" extrusionOk="0">
                        <a:moveTo>
                          <a:pt x="0" y="0"/>
                        </a:moveTo>
                        <a:lnTo>
                          <a:pt x="0" y="0"/>
                        </a:lnTo>
                        <a:cubicBezTo>
                          <a:pt x="247823" y="-11357"/>
                          <a:pt x="455118" y="1072"/>
                          <a:pt x="709842" y="0"/>
                        </a:cubicBezTo>
                        <a:cubicBezTo>
                          <a:pt x="964566" y="-1072"/>
                          <a:pt x="1333835" y="71305"/>
                          <a:pt x="1537990" y="0"/>
                        </a:cubicBezTo>
                        <a:cubicBezTo>
                          <a:pt x="1742145" y="-71305"/>
                          <a:pt x="2154948" y="42272"/>
                          <a:pt x="2366138" y="0"/>
                        </a:cubicBezTo>
                        <a:cubicBezTo>
                          <a:pt x="2577328" y="-42272"/>
                          <a:pt x="2880420" y="12194"/>
                          <a:pt x="3194287" y="0"/>
                        </a:cubicBezTo>
                        <a:cubicBezTo>
                          <a:pt x="3508154" y="-12194"/>
                          <a:pt x="3727088" y="1981"/>
                          <a:pt x="3904128" y="0"/>
                        </a:cubicBezTo>
                        <a:cubicBezTo>
                          <a:pt x="4081168" y="-1981"/>
                          <a:pt x="4025909" y="25736"/>
                          <a:pt x="4140742" y="0"/>
                        </a:cubicBezTo>
                        <a:cubicBezTo>
                          <a:pt x="4255575" y="-25736"/>
                          <a:pt x="4476829" y="48957"/>
                          <a:pt x="4732277" y="0"/>
                        </a:cubicBezTo>
                        <a:cubicBezTo>
                          <a:pt x="4987725" y="-48957"/>
                          <a:pt x="4934341" y="3689"/>
                          <a:pt x="5087198" y="0"/>
                        </a:cubicBezTo>
                        <a:cubicBezTo>
                          <a:pt x="5240055" y="-3689"/>
                          <a:pt x="5244044" y="2068"/>
                          <a:pt x="5323811" y="0"/>
                        </a:cubicBezTo>
                        <a:cubicBezTo>
                          <a:pt x="5403578" y="-2068"/>
                          <a:pt x="5489622" y="13069"/>
                          <a:pt x="5560425" y="0"/>
                        </a:cubicBezTo>
                        <a:cubicBezTo>
                          <a:pt x="5631228" y="-13069"/>
                          <a:pt x="5888548" y="65157"/>
                          <a:pt x="6151960" y="0"/>
                        </a:cubicBezTo>
                        <a:cubicBezTo>
                          <a:pt x="6415373" y="-65157"/>
                          <a:pt x="6472110" y="37494"/>
                          <a:pt x="6743494" y="0"/>
                        </a:cubicBezTo>
                        <a:cubicBezTo>
                          <a:pt x="7014878" y="-37494"/>
                          <a:pt x="6930163" y="20567"/>
                          <a:pt x="7098415" y="0"/>
                        </a:cubicBezTo>
                        <a:cubicBezTo>
                          <a:pt x="7266667" y="-20567"/>
                          <a:pt x="7600317" y="50180"/>
                          <a:pt x="7926564" y="0"/>
                        </a:cubicBezTo>
                        <a:cubicBezTo>
                          <a:pt x="8252811" y="-50180"/>
                          <a:pt x="8054064" y="11219"/>
                          <a:pt x="8163177" y="0"/>
                        </a:cubicBezTo>
                        <a:cubicBezTo>
                          <a:pt x="8272290" y="-11219"/>
                          <a:pt x="8557412" y="49208"/>
                          <a:pt x="8754712" y="0"/>
                        </a:cubicBezTo>
                        <a:cubicBezTo>
                          <a:pt x="8952013" y="-49208"/>
                          <a:pt x="9262943" y="28920"/>
                          <a:pt x="9582861" y="0"/>
                        </a:cubicBezTo>
                        <a:cubicBezTo>
                          <a:pt x="9902779" y="-28920"/>
                          <a:pt x="9706759" y="1715"/>
                          <a:pt x="9819474" y="0"/>
                        </a:cubicBezTo>
                        <a:cubicBezTo>
                          <a:pt x="9932189" y="-1715"/>
                          <a:pt x="10050848" y="38628"/>
                          <a:pt x="10174395" y="0"/>
                        </a:cubicBezTo>
                        <a:cubicBezTo>
                          <a:pt x="10297942" y="-38628"/>
                          <a:pt x="10622687" y="65101"/>
                          <a:pt x="10884237" y="0"/>
                        </a:cubicBezTo>
                        <a:cubicBezTo>
                          <a:pt x="11145787" y="-65101"/>
                          <a:pt x="11371678" y="69340"/>
                          <a:pt x="11830692" y="0"/>
                        </a:cubicBezTo>
                        <a:lnTo>
                          <a:pt x="11830692" y="0"/>
                        </a:lnTo>
                        <a:cubicBezTo>
                          <a:pt x="11860810" y="96027"/>
                          <a:pt x="11818547" y="193915"/>
                          <a:pt x="11830692" y="327902"/>
                        </a:cubicBezTo>
                        <a:cubicBezTo>
                          <a:pt x="11842837" y="461889"/>
                          <a:pt x="11800920" y="592051"/>
                          <a:pt x="11830692" y="669188"/>
                        </a:cubicBezTo>
                        <a:lnTo>
                          <a:pt x="11830692" y="669188"/>
                        </a:lnTo>
                        <a:cubicBezTo>
                          <a:pt x="11681393" y="689493"/>
                          <a:pt x="11470479" y="661240"/>
                          <a:pt x="11239157" y="669188"/>
                        </a:cubicBezTo>
                        <a:cubicBezTo>
                          <a:pt x="11007836" y="677136"/>
                          <a:pt x="10868569" y="598174"/>
                          <a:pt x="10529316" y="669188"/>
                        </a:cubicBezTo>
                        <a:cubicBezTo>
                          <a:pt x="10190063" y="740202"/>
                          <a:pt x="10068609" y="613858"/>
                          <a:pt x="9819474" y="669188"/>
                        </a:cubicBezTo>
                        <a:cubicBezTo>
                          <a:pt x="9570339" y="724518"/>
                          <a:pt x="9489905" y="618978"/>
                          <a:pt x="9346247" y="669188"/>
                        </a:cubicBezTo>
                        <a:cubicBezTo>
                          <a:pt x="9202589" y="719398"/>
                          <a:pt x="9215671" y="662164"/>
                          <a:pt x="9109633" y="669188"/>
                        </a:cubicBezTo>
                        <a:cubicBezTo>
                          <a:pt x="9003595" y="676212"/>
                          <a:pt x="8972479" y="651327"/>
                          <a:pt x="8873019" y="669188"/>
                        </a:cubicBezTo>
                        <a:cubicBezTo>
                          <a:pt x="8773559" y="687049"/>
                          <a:pt x="8699479" y="668592"/>
                          <a:pt x="8636405" y="669188"/>
                        </a:cubicBezTo>
                        <a:cubicBezTo>
                          <a:pt x="8573331" y="669784"/>
                          <a:pt x="8271240" y="623225"/>
                          <a:pt x="8044871" y="669188"/>
                        </a:cubicBezTo>
                        <a:cubicBezTo>
                          <a:pt x="7818502" y="715151"/>
                          <a:pt x="7568352" y="614026"/>
                          <a:pt x="7216722" y="669188"/>
                        </a:cubicBezTo>
                        <a:cubicBezTo>
                          <a:pt x="6865092" y="724350"/>
                          <a:pt x="6667688" y="666169"/>
                          <a:pt x="6506881" y="669188"/>
                        </a:cubicBezTo>
                        <a:cubicBezTo>
                          <a:pt x="6346074" y="672207"/>
                          <a:pt x="6323048" y="646115"/>
                          <a:pt x="6151960" y="669188"/>
                        </a:cubicBezTo>
                        <a:cubicBezTo>
                          <a:pt x="5980872" y="692261"/>
                          <a:pt x="5852191" y="621520"/>
                          <a:pt x="5560425" y="669188"/>
                        </a:cubicBezTo>
                        <a:cubicBezTo>
                          <a:pt x="5268660" y="716856"/>
                          <a:pt x="5021623" y="664669"/>
                          <a:pt x="4850584" y="669188"/>
                        </a:cubicBezTo>
                        <a:cubicBezTo>
                          <a:pt x="4679545" y="673707"/>
                          <a:pt x="4479692" y="652951"/>
                          <a:pt x="4377356" y="669188"/>
                        </a:cubicBezTo>
                        <a:cubicBezTo>
                          <a:pt x="4275020" y="685425"/>
                          <a:pt x="3953441" y="641516"/>
                          <a:pt x="3549208" y="669188"/>
                        </a:cubicBezTo>
                        <a:cubicBezTo>
                          <a:pt x="3144975" y="696860"/>
                          <a:pt x="3372615" y="646743"/>
                          <a:pt x="3312594" y="669188"/>
                        </a:cubicBezTo>
                        <a:cubicBezTo>
                          <a:pt x="3252573" y="691633"/>
                          <a:pt x="3035687" y="624232"/>
                          <a:pt x="2839366" y="669188"/>
                        </a:cubicBezTo>
                        <a:cubicBezTo>
                          <a:pt x="2643045" y="714144"/>
                          <a:pt x="2659554" y="669051"/>
                          <a:pt x="2602752" y="669188"/>
                        </a:cubicBezTo>
                        <a:cubicBezTo>
                          <a:pt x="2545950" y="669325"/>
                          <a:pt x="2144372" y="604370"/>
                          <a:pt x="1774604" y="669188"/>
                        </a:cubicBezTo>
                        <a:cubicBezTo>
                          <a:pt x="1404836" y="734006"/>
                          <a:pt x="1402934" y="650203"/>
                          <a:pt x="1183069" y="669188"/>
                        </a:cubicBezTo>
                        <a:cubicBezTo>
                          <a:pt x="963205" y="688173"/>
                          <a:pt x="521368" y="580458"/>
                          <a:pt x="0" y="669188"/>
                        </a:cubicBezTo>
                        <a:lnTo>
                          <a:pt x="0" y="669188"/>
                        </a:lnTo>
                        <a:cubicBezTo>
                          <a:pt x="-1268" y="581058"/>
                          <a:pt x="15431" y="476078"/>
                          <a:pt x="0" y="354670"/>
                        </a:cubicBezTo>
                        <a:cubicBezTo>
                          <a:pt x="-15431" y="233262"/>
                          <a:pt x="34010" y="79175"/>
                          <a:pt x="0" y="0"/>
                        </a:cubicBezTo>
                        <a:close/>
                      </a:path>
                    </a:pathLst>
                  </a:custGeom>
                  <ask:type>
                    <ask:lineSketchNone/>
                  </ask:type>
                </ask:lineSketchStyleProps>
              </a:ext>
            </a:extLst>
          </a:ln>
        </p:spPr>
        <p:txBody>
          <a:bodyPr wrap="square" lIns="180000" rIns="180000" anchor="ctr" anchorCtr="0">
            <a:noAutofit/>
          </a:bodyPr>
          <a:lstStyle/>
          <a:p>
            <a:pPr marR="0" lvl="0" algn="ctr" defTabSz="914400" rtl="0" eaLnBrk="1" fontAlgn="auto" latinLnBrk="0" hangingPunct="1">
              <a:lnSpc>
                <a:spcPct val="150000"/>
              </a:lnSpc>
              <a:spcBef>
                <a:spcPts val="0"/>
              </a:spcBef>
              <a:buClrTx/>
              <a:buSzTx/>
              <a:tabLst/>
              <a:defRPr/>
            </a:pPr>
            <a:r>
              <a:rPr kumimoji="0" lang="en-GB" sz="2200" i="0"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Now, write </a:t>
            </a:r>
            <a:r>
              <a:rPr kumimoji="0" lang="en-GB" sz="2200" i="0"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summary</a:t>
            </a:r>
            <a:r>
              <a:rPr kumimoji="0" lang="en-GB" sz="2200" i="0" strike="noStrike" kern="1200" cap="none" spc="0" normalizeH="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i="0"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a:t>
            </a:r>
            <a:r>
              <a:rPr kumimoji="0" lang="en-GB" sz="2200" b="1" i="0"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your </a:t>
            </a:r>
            <a:r>
              <a:rPr kumimoji="0" lang="en-GB" sz="2200" i="0"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dream company.</a:t>
            </a:r>
          </a:p>
          <a:p>
            <a:pPr marR="0" lvl="0" algn="ctr" defTabSz="914400" rtl="0" eaLnBrk="1" fontAlgn="auto" latinLnBrk="0" hangingPunct="1">
              <a:lnSpc>
                <a:spcPct val="150000"/>
              </a:lnSpc>
              <a:spcBef>
                <a:spcPts val="0"/>
              </a:spcBef>
              <a:buClrTx/>
              <a:buSzTx/>
              <a:tabLst/>
              <a:defRPr/>
            </a:pPr>
            <a:endParaRPr lang="en-GB" sz="2200" baseline="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buClrTx/>
              <a:buSzTx/>
              <a:tabLst/>
              <a:defRPr/>
            </a:pPr>
            <a:endParaRPr kumimoji="0" lang="en-GB" sz="2200" i="0"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buClrTx/>
              <a:buSzTx/>
              <a:tabLst/>
              <a:defRPr/>
            </a:pPr>
            <a:endParaRPr lang="en-GB" sz="2200" baseline="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buClrTx/>
              <a:buSzTx/>
              <a:tabLst/>
              <a:defRPr/>
            </a:pPr>
            <a:endParaRPr kumimoji="0" lang="en-GB" sz="2200" i="0"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buClrTx/>
              <a:buSzTx/>
              <a:tabLst/>
              <a:defRPr/>
            </a:pPr>
            <a:endParaRPr kumimoji="0" lang="en-GB" sz="2200" i="0"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4A3A92F2-E800-5D5A-072D-2C8EB3199E9E}"/>
              </a:ext>
            </a:extLst>
          </p:cNvPr>
          <p:cNvGrpSpPr/>
          <p:nvPr/>
        </p:nvGrpSpPr>
        <p:grpSpPr>
          <a:xfrm>
            <a:off x="8485797" y="3442778"/>
            <a:ext cx="2697852" cy="2479855"/>
            <a:chOff x="8681877" y="3457417"/>
            <a:chExt cx="2697852" cy="2479855"/>
          </a:xfrm>
        </p:grpSpPr>
        <p:pic>
          <p:nvPicPr>
            <p:cNvPr id="11" name="Graphic 10" descr="User with solid fill">
              <a:extLst>
                <a:ext uri="{FF2B5EF4-FFF2-40B4-BE49-F238E27FC236}">
                  <a16:creationId xmlns:a16="http://schemas.microsoft.com/office/drawing/2014/main" id="{C39B3D7E-AD1E-6135-5760-EB5E79F242B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81877" y="4595038"/>
              <a:ext cx="1342234" cy="1342234"/>
            </a:xfrm>
            <a:prstGeom prst="rect">
              <a:avLst/>
            </a:prstGeom>
          </p:spPr>
        </p:pic>
        <p:pic>
          <p:nvPicPr>
            <p:cNvPr id="12" name="Graphic 11" descr="Thought bubble with solid fill">
              <a:extLst>
                <a:ext uri="{FF2B5EF4-FFF2-40B4-BE49-F238E27FC236}">
                  <a16:creationId xmlns:a16="http://schemas.microsoft.com/office/drawing/2014/main" id="{69ACF5E8-F628-3245-94EA-8FAFD2ACAB8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99829" y="3457417"/>
              <a:ext cx="1679900" cy="1679900"/>
            </a:xfrm>
            <a:prstGeom prst="rect">
              <a:avLst/>
            </a:prstGeom>
          </p:spPr>
        </p:pic>
      </p:grpSp>
      <p:pic>
        <p:nvPicPr>
          <p:cNvPr id="18" name="Graphic 17" descr="Stars with solid fill">
            <a:extLst>
              <a:ext uri="{FF2B5EF4-FFF2-40B4-BE49-F238E27FC236}">
                <a16:creationId xmlns:a16="http://schemas.microsoft.com/office/drawing/2014/main" id="{7387CBCF-FEF2-0C48-750F-91A0679BA22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34863" y="3783104"/>
            <a:ext cx="617671" cy="617671"/>
          </a:xfrm>
          <a:prstGeom prst="rect">
            <a:avLst/>
          </a:prstGeom>
        </p:spPr>
      </p:pic>
    </p:spTree>
    <p:extLst>
      <p:ext uri="{BB962C8B-B14F-4D97-AF65-F5344CB8AC3E}">
        <p14:creationId xmlns:p14="http://schemas.microsoft.com/office/powerpoint/2010/main" val="19794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4" grpId="0" animBg="1"/>
      <p:bldP spid="15" grpId="0" animBg="1"/>
      <p:bldP spid="16" grpId="0" animBg="1"/>
      <p:bldP spid="17"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0417008"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Exploring the Unifrog Careers library (10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B000F70-73FE-3F83-D9BB-BB10A4354F88}"/>
              </a:ext>
            </a:extLst>
          </p:cNvPr>
          <p:cNvSpPr txBox="1"/>
          <p:nvPr/>
        </p:nvSpPr>
        <p:spPr>
          <a:xfrm>
            <a:off x="336498" y="2238384"/>
            <a:ext cx="4822179" cy="1664302"/>
          </a:xfrm>
          <a:prstGeom prst="rect">
            <a:avLst/>
          </a:prstGeom>
          <a:noFill/>
        </p:spPr>
        <p:txBody>
          <a:bodyPr wrap="square" rtlCol="0">
            <a:spAutoFit/>
          </a:bodyPr>
          <a:lstStyle/>
          <a:p>
            <a:pPr>
              <a:lnSpc>
                <a:spcPct val="150000"/>
              </a:lnSpc>
              <a:spcAft>
                <a:spcPts val="800"/>
              </a:spcAft>
            </a:pPr>
            <a:r>
              <a:rPr lang="en-GB" sz="2200" dirty="0">
                <a:latin typeface="Open Sans" panose="020B0606030504020204" pitchFamily="34" charset="0"/>
                <a:ea typeface="Open Sans" panose="020B0606030504020204" pitchFamily="34" charset="0"/>
                <a:cs typeface="Open Sans" panose="020B0606030504020204" pitchFamily="34" charset="0"/>
              </a:rPr>
              <a:t>Log in to your Unifrog account and open the </a:t>
            </a:r>
            <a:r>
              <a:rPr lang="en-GB" sz="2200" b="1" dirty="0">
                <a:latin typeface="Open Sans" panose="020B0606030504020204" pitchFamily="34" charset="0"/>
                <a:ea typeface="Open Sans" panose="020B0606030504020204" pitchFamily="34" charset="0"/>
                <a:cs typeface="Open Sans" panose="020B0606030504020204" pitchFamily="34" charset="0"/>
              </a:rPr>
              <a:t>Careers library</a:t>
            </a:r>
            <a:r>
              <a:rPr lang="en-GB" sz="2200" dirty="0">
                <a:latin typeface="Open Sans" panose="020B0606030504020204" pitchFamily="34" charset="0"/>
                <a:ea typeface="Open Sans" panose="020B0606030504020204" pitchFamily="34" charset="0"/>
                <a:cs typeface="Open Sans" panose="020B0606030504020204" pitchFamily="34" charset="0"/>
              </a:rPr>
              <a:t>.</a:t>
            </a:r>
          </a:p>
          <a:p>
            <a:pPr marL="342900" indent="-342900">
              <a:lnSpc>
                <a:spcPct val="150000"/>
              </a:lnSpc>
              <a:spcAft>
                <a:spcPts val="800"/>
              </a:spcAft>
              <a:buFont typeface="Arial" panose="020B0604020202020204" pitchFamily="34" charset="0"/>
              <a:buChar char="•"/>
            </a:pP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DD0A98F8-4A6E-E331-D2EE-D03A7F1D2BB7}"/>
              </a:ext>
            </a:extLst>
          </p:cNvPr>
          <p:cNvGrpSpPr/>
          <p:nvPr/>
        </p:nvGrpSpPr>
        <p:grpSpPr>
          <a:xfrm>
            <a:off x="5334498" y="1418991"/>
            <a:ext cx="6521003" cy="2615122"/>
            <a:chOff x="5297718" y="1384701"/>
            <a:chExt cx="6521003" cy="2615122"/>
          </a:xfrm>
        </p:grpSpPr>
        <p:pic>
          <p:nvPicPr>
            <p:cNvPr id="2" name="Picture 1">
              <a:extLst>
                <a:ext uri="{FF2B5EF4-FFF2-40B4-BE49-F238E27FC236}">
                  <a16:creationId xmlns:a16="http://schemas.microsoft.com/office/drawing/2014/main" id="{58BDE9B3-C1E9-731C-B3B2-DC9B2AD6A5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13366" y="1384701"/>
              <a:ext cx="6505355" cy="261512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56CB249-0A8E-13FA-4A29-B62114F338E5}"/>
                </a:ext>
              </a:extLst>
            </p:cNvPr>
            <p:cNvSpPr txBox="1"/>
            <p:nvPr/>
          </p:nvSpPr>
          <p:spPr>
            <a:xfrm>
              <a:off x="5297718" y="1705586"/>
              <a:ext cx="2196000" cy="1188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Cursor with solid fill">
              <a:extLst>
                <a:ext uri="{FF2B5EF4-FFF2-40B4-BE49-F238E27FC236}">
                  <a16:creationId xmlns:a16="http://schemas.microsoft.com/office/drawing/2014/main" id="{12CD181C-A97C-4605-2E00-D8859E31A8A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5881431" y="2479361"/>
              <a:ext cx="550792" cy="550792"/>
            </a:xfrm>
            <a:prstGeom prst="rect">
              <a:avLst/>
            </a:prstGeom>
          </p:spPr>
        </p:pic>
      </p:grpSp>
      <p:sp>
        <p:nvSpPr>
          <p:cNvPr id="17" name="TextBox 16">
            <a:extLst>
              <a:ext uri="{FF2B5EF4-FFF2-40B4-BE49-F238E27FC236}">
                <a16:creationId xmlns:a16="http://schemas.microsoft.com/office/drawing/2014/main" id="{679180F0-E0C4-FE19-802F-800D9242C7E6}"/>
              </a:ext>
            </a:extLst>
          </p:cNvPr>
          <p:cNvSpPr txBox="1"/>
          <p:nvPr/>
        </p:nvSpPr>
        <p:spPr>
          <a:xfrm>
            <a:off x="336498" y="4619616"/>
            <a:ext cx="11519003" cy="1188000"/>
          </a:xfrm>
          <a:prstGeom prst="rect">
            <a:avLst/>
          </a:prstGeom>
          <a:solidFill>
            <a:schemeClr val="accent1">
              <a:lumMod val="20000"/>
              <a:lumOff val="80000"/>
            </a:schemeClr>
          </a:solidFill>
          <a:ln>
            <a:solidFill>
              <a:schemeClr val="tx1"/>
            </a:solidFill>
          </a:ln>
        </p:spPr>
        <p:txBody>
          <a:bodyPr wrap="square" anchor="ctr" anchorCtr="0">
            <a:noAutofit/>
          </a:bodyPr>
          <a:lstStyle/>
          <a:p>
            <a:pPr>
              <a:lnSpc>
                <a:spcPct val="150000"/>
              </a:lnSpc>
              <a:spcAft>
                <a:spcPts val="800"/>
              </a:spcAft>
            </a:pPr>
            <a:r>
              <a:rPr lang="en-GB" sz="2200" i="1" dirty="0">
                <a:latin typeface="Open Sans" panose="020B0606030504020204" pitchFamily="34" charset="0"/>
                <a:ea typeface="Open Sans" panose="020B0606030504020204" pitchFamily="34" charset="0"/>
                <a:cs typeface="Open Sans" panose="020B0606030504020204" pitchFamily="34" charset="0"/>
              </a:rPr>
              <a:t>	   Depending on your school, you might see the </a:t>
            </a:r>
            <a:r>
              <a:rPr lang="en-GB" sz="2200" b="1" i="1" dirty="0">
                <a:latin typeface="Open Sans" panose="020B0606030504020204" pitchFamily="34" charset="0"/>
                <a:ea typeface="Open Sans" panose="020B0606030504020204" pitchFamily="34" charset="0"/>
                <a:cs typeface="Open Sans" panose="020B0606030504020204" pitchFamily="34" charset="0"/>
              </a:rPr>
              <a:t>Careers Sectors library </a:t>
            </a:r>
            <a:r>
              <a:rPr lang="en-GB" sz="2200" i="1" dirty="0">
                <a:latin typeface="Open Sans" panose="020B0606030504020204" pitchFamily="34" charset="0"/>
                <a:ea typeface="Open Sans" panose="020B0606030504020204" pitchFamily="34" charset="0"/>
                <a:cs typeface="Open Sans" panose="020B0606030504020204" pitchFamily="34" charset="0"/>
              </a:rPr>
              <a:t>instead 		   – you can still follow the same set of instructions.</a:t>
            </a:r>
          </a:p>
        </p:txBody>
      </p:sp>
      <p:pic>
        <p:nvPicPr>
          <p:cNvPr id="19" name="Graphic 18" descr="Information with solid fill">
            <a:extLst>
              <a:ext uri="{FF2B5EF4-FFF2-40B4-BE49-F238E27FC236}">
                <a16:creationId xmlns:a16="http://schemas.microsoft.com/office/drawing/2014/main" id="{8D363239-BCB8-A30A-9C12-691148DFF29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46" y="4756416"/>
            <a:ext cx="914400" cy="914400"/>
          </a:xfrm>
          <a:prstGeom prst="rect">
            <a:avLst/>
          </a:prstGeom>
        </p:spPr>
      </p:pic>
    </p:spTree>
    <p:extLst>
      <p:ext uri="{BB962C8B-B14F-4D97-AF65-F5344CB8AC3E}">
        <p14:creationId xmlns:p14="http://schemas.microsoft.com/office/powerpoint/2010/main" val="3493387573"/>
      </p:ext>
    </p:extLst>
  </p:cSld>
  <p:clrMapOvr>
    <a:masterClrMapping/>
  </p:clrMapOvr>
</p:sld>
</file>

<file path=ppt/theme/theme1.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6" ma:contentTypeDescription="Create a new document." ma:contentTypeScope="" ma:versionID="ea065df8f3e20242aa3bb16dee40d558">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3e90bf8c11a41495a9b4c08300fb98a2"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5BB516-5581-4DD6-849C-B1C27352C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23E326-2A4E-4A50-8357-3F8FA256426A}">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customXml/itemProps3.xml><?xml version="1.0" encoding="utf-8"?>
<ds:datastoreItem xmlns:ds="http://schemas.openxmlformats.org/officeDocument/2006/customXml" ds:itemID="{2B943465-D7D9-481D-A5BA-04549701F6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6141</TotalTime>
  <Words>3289</Words>
  <Application>Microsoft Office PowerPoint</Application>
  <PresentationFormat>Widescreen</PresentationFormat>
  <Paragraphs>328</Paragraphs>
  <Slides>17</Slides>
  <Notes>16</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3_Office Theme</vt:lpstr>
      <vt:lpstr>4_Office Theme</vt:lpstr>
      <vt:lpstr>PowerPoint Presentation</vt:lpstr>
      <vt:lpstr>Your dream job (5 mins)</vt:lpstr>
      <vt:lpstr>What makes a dream job appealing? (2 mins)</vt:lpstr>
      <vt:lpstr>What makes a dream job appealing?</vt:lpstr>
      <vt:lpstr>What makes a dream job appealing?</vt:lpstr>
      <vt:lpstr>What makes your dream job appealing? (10 mins)</vt:lpstr>
      <vt:lpstr>What makes your dream job appealing?</vt:lpstr>
      <vt:lpstr>Describing your dream company (10 mins)</vt:lpstr>
      <vt:lpstr>Exploring the Unifrog Careers library (10 mins)</vt:lpstr>
      <vt:lpstr>Exploring the Unifrog Careers library</vt:lpstr>
      <vt:lpstr>Exploring the Unifrog Careers library</vt:lpstr>
      <vt:lpstr>Exploring the Unifrog Careers library </vt:lpstr>
      <vt:lpstr>Exploring a career or sector profile (15 mins)</vt:lpstr>
      <vt:lpstr>Exploring a career or sector profile</vt:lpstr>
      <vt:lpstr>PowerPoint Presentation</vt:lpstr>
      <vt:lpstr>Having a dream job vs. exploring other careers (8 mins)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Adkins</dc:creator>
  <cp:lastModifiedBy>Emily Adkins</cp:lastModifiedBy>
  <cp:revision>492</cp:revision>
  <dcterms:created xsi:type="dcterms:W3CDTF">2021-12-13T14:38:16Z</dcterms:created>
  <dcterms:modified xsi:type="dcterms:W3CDTF">2026-04-27T08:48:07Z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ies>
</file>