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84" r:id="rId5"/>
    <p:sldMasterId id="2147483696" r:id="rId6"/>
  </p:sldMasterIdLst>
  <p:notesMasterIdLst>
    <p:notesMasterId r:id="rId18"/>
  </p:notesMasterIdLst>
  <p:sldIdLst>
    <p:sldId id="256" r:id="rId7"/>
    <p:sldId id="966" r:id="rId8"/>
    <p:sldId id="1008" r:id="rId9"/>
    <p:sldId id="1009" r:id="rId10"/>
    <p:sldId id="1004" r:id="rId11"/>
    <p:sldId id="925" r:id="rId12"/>
    <p:sldId id="998" r:id="rId13"/>
    <p:sldId id="999" r:id="rId14"/>
    <p:sldId id="889" r:id="rId15"/>
    <p:sldId id="1000" r:id="rId16"/>
    <p:sldId id="40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1BD113E-AB4E-D874-9315-1DDF7A0A364F}" name="Emily Adkins" initials="EA" userId="221ef2226ed9685a" providerId="Windows Live"/>
  <p188:author id="{08C2F381-1777-245C-43F7-FBA3957C2FC2}" name="Kate Garlick" initials="KG" userId="247d839a940f1946" providerId="Windows Live"/>
  <p188:author id="{DE2173D4-1BC1-96AC-194B-886B5D9930CD}" name="Annabel McDonald" initials="AM" userId="df39f375605b57fc"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nabel McDonald" initials="AM" lastIdx="113" clrIdx="0">
    <p:extLst>
      <p:ext uri="{19B8F6BF-5375-455C-9EA6-DF929625EA0E}">
        <p15:presenceInfo xmlns:p15="http://schemas.microsoft.com/office/powerpoint/2012/main" userId="df39f375605b57fc" providerId="Windows Live"/>
      </p:ext>
    </p:extLst>
  </p:cmAuthor>
  <p:cmAuthor id="2" name="Kate Garlick" initials="KG" lastIdx="14" clrIdx="1">
    <p:extLst>
      <p:ext uri="{19B8F6BF-5375-455C-9EA6-DF929625EA0E}">
        <p15:presenceInfo xmlns:p15="http://schemas.microsoft.com/office/powerpoint/2012/main" userId="247d839a940f1946" providerId="Windows Live"/>
      </p:ext>
    </p:extLst>
  </p:cmAuthor>
  <p:cmAuthor id="3" name="Emily Adkins" initials="EA" lastIdx="49" clrIdx="2">
    <p:extLst>
      <p:ext uri="{19B8F6BF-5375-455C-9EA6-DF929625EA0E}">
        <p15:presenceInfo xmlns:p15="http://schemas.microsoft.com/office/powerpoint/2012/main" userId="221ef2226ed9685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5E4"/>
    <a:srgbClr val="ECDFF5"/>
    <a:srgbClr val="616161"/>
    <a:srgbClr val="E8E9FE"/>
    <a:srgbClr val="C9F0EF"/>
    <a:srgbClr val="CDF3E6"/>
    <a:srgbClr val="FFF2CC"/>
    <a:srgbClr val="FFC999"/>
    <a:srgbClr val="FFBDD5"/>
    <a:srgbClr val="FFE4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D54921-CA28-F1D2-5D11-4296C076A11C}" v="1" dt="2026-04-27T08:48:40.45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81" autoAdjust="0"/>
    <p:restoredTop sz="67676" autoAdjust="0"/>
  </p:normalViewPr>
  <p:slideViewPr>
    <p:cSldViewPr snapToGrid="0">
      <p:cViewPr varScale="1">
        <p:scale>
          <a:sx n="62" d="100"/>
          <a:sy n="62" d="100"/>
        </p:scale>
        <p:origin x="1388" y="48"/>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6CAC97-46B4-4203-B359-6F6C3FB6D647}" type="datetimeFigureOut">
              <a:rPr lang="en-GB" smtClean="0"/>
              <a:t>27/04/2026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8460CA-E4DF-44B0-820C-F2AC221EA031}" type="slidenum">
              <a:rPr lang="en-GB" smtClean="0"/>
              <a:t>‹#›</a:t>
            </a:fld>
            <a:endParaRPr lang="en-GB"/>
          </a:p>
        </p:txBody>
      </p:sp>
    </p:spTree>
    <p:extLst>
      <p:ext uri="{BB962C8B-B14F-4D97-AF65-F5344CB8AC3E}">
        <p14:creationId xmlns:p14="http://schemas.microsoft.com/office/powerpoint/2010/main" val="4202292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F8460CA-E4DF-44B0-820C-F2AC221EA031}" type="slidenum">
              <a:rPr lang="en-GB" smtClean="0"/>
              <a:t>2</a:t>
            </a:fld>
            <a:endParaRPr lang="en-GB"/>
          </a:p>
        </p:txBody>
      </p:sp>
    </p:spTree>
    <p:extLst>
      <p:ext uri="{BB962C8B-B14F-4D97-AF65-F5344CB8AC3E}">
        <p14:creationId xmlns:p14="http://schemas.microsoft.com/office/powerpoint/2010/main" val="20391465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u="sng" dirty="0">
                <a:effectLst/>
                <a:latin typeface="Segoe UI" panose="020B0502040204020203" pitchFamily="34" charset="0"/>
              </a:rPr>
              <a:t>Teacher’s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rgbClr val="000000"/>
                </a:solidFill>
                <a:effectLst/>
                <a:latin typeface="Open Sans" panose="020B0606030504020204" pitchFamily="34" charset="0"/>
                <a:ea typeface="Times New Roman" panose="02020603050405020304" pitchFamily="18" charset="0"/>
              </a:rPr>
              <a:t>For more information about skills, direct students to the Know-how library guide titled ‘Skills: what are they are why do they matter?’ </a:t>
            </a:r>
            <a:endParaRPr lang="en-GB" sz="18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u="sng" dirty="0">
              <a:effectLst/>
              <a:latin typeface="Segoe UI" panose="020B0502040204020203" pitchFamily="34" charset="0"/>
            </a:endParaRPr>
          </a:p>
          <a:p>
            <a:r>
              <a:rPr lang="en-GB" sz="1800" b="1" dirty="0">
                <a:solidFill>
                  <a:srgbClr val="000000"/>
                </a:solidFill>
                <a:effectLst/>
                <a:latin typeface="Open Sans" panose="020B0606030504020204" pitchFamily="34" charset="0"/>
                <a:ea typeface="Times New Roman" panose="02020603050405020304" pitchFamily="18" charset="0"/>
              </a:rPr>
              <a:t>Keywords:</a:t>
            </a:r>
            <a:endParaRPr lang="en-GB" sz="1800" dirty="0">
              <a:effectLst/>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en-GB" sz="1800" b="1" dirty="0">
                <a:solidFill>
                  <a:srgbClr val="000000"/>
                </a:solidFill>
                <a:effectLst/>
                <a:latin typeface="Open Sans" panose="020B0606030504020204" pitchFamily="34" charset="0"/>
                <a:ea typeface="Times New Roman" panose="02020603050405020304" pitchFamily="18" charset="0"/>
              </a:rPr>
              <a:t>Digital literacy. </a:t>
            </a:r>
            <a:r>
              <a:rPr lang="en-GB" sz="1800" dirty="0">
                <a:solidFill>
                  <a:srgbClr val="000000"/>
                </a:solidFill>
                <a:effectLst/>
                <a:latin typeface="Open Sans" panose="020B0606030504020204" pitchFamily="34" charset="0"/>
                <a:ea typeface="Times New Roman" panose="02020603050405020304" pitchFamily="18" charset="0"/>
              </a:rPr>
              <a:t>Effectively using digital tools like the internet and software.</a:t>
            </a:r>
            <a:endParaRPr lang="en-GB" sz="1800" dirty="0">
              <a:effectLst/>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en-GB" sz="1800" b="1" dirty="0">
                <a:solidFill>
                  <a:srgbClr val="000000"/>
                </a:solidFill>
                <a:effectLst/>
                <a:latin typeface="Open Sans" panose="020B0606030504020204" pitchFamily="34" charset="0"/>
                <a:ea typeface="Times New Roman" panose="02020603050405020304" pitchFamily="18" charset="0"/>
              </a:rPr>
              <a:t>Creativity / innovation. </a:t>
            </a:r>
            <a:r>
              <a:rPr lang="en-GB" sz="1800" dirty="0">
                <a:solidFill>
                  <a:srgbClr val="000000"/>
                </a:solidFill>
                <a:effectLst/>
                <a:latin typeface="Open Sans" panose="020B0606030504020204" pitchFamily="34" charset="0"/>
                <a:ea typeface="Times New Roman" panose="02020603050405020304" pitchFamily="18" charset="0"/>
              </a:rPr>
              <a:t>Using your imagination to come up with new ideas.</a:t>
            </a:r>
            <a:endParaRPr lang="en-GB" sz="1800" dirty="0">
              <a:effectLst/>
              <a:latin typeface="Times New Roman" panose="02020603050405020304" pitchFamily="18" charset="0"/>
              <a:ea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1" dirty="0">
                <a:solidFill>
                  <a:srgbClr val="000000"/>
                </a:solidFill>
                <a:effectLst/>
                <a:latin typeface="Open Sans" panose="020B0606030504020204" pitchFamily="34" charset="0"/>
                <a:ea typeface="Times New Roman" panose="02020603050405020304" pitchFamily="18" charset="0"/>
              </a:rPr>
              <a:t>Critical thinking. </a:t>
            </a:r>
            <a:r>
              <a:rPr lang="en-GB" sz="1800" dirty="0">
                <a:solidFill>
                  <a:srgbClr val="000000"/>
                </a:solidFill>
                <a:effectLst/>
                <a:latin typeface="Open Sans" panose="020B0606030504020204" pitchFamily="34" charset="0"/>
                <a:ea typeface="Times New Roman" panose="02020603050405020304" pitchFamily="18" charset="0"/>
              </a:rPr>
              <a:t>Evaluating information to form your own opinion.</a:t>
            </a:r>
            <a:endParaRPr lang="en-GB" sz="1800" dirty="0">
              <a:effectLst/>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en-GB" sz="1800" b="1" dirty="0">
                <a:solidFill>
                  <a:srgbClr val="000000"/>
                </a:solidFill>
                <a:effectLst/>
                <a:latin typeface="Open Sans" panose="020B0606030504020204" pitchFamily="34" charset="0"/>
                <a:ea typeface="Times New Roman" panose="02020603050405020304" pitchFamily="18" charset="0"/>
              </a:rPr>
              <a:t>Problem solving. </a:t>
            </a:r>
            <a:r>
              <a:rPr lang="en-GB" sz="1800" dirty="0">
                <a:solidFill>
                  <a:srgbClr val="000000"/>
                </a:solidFill>
                <a:effectLst/>
                <a:latin typeface="Open Sans" panose="020B0606030504020204" pitchFamily="34" charset="0"/>
                <a:ea typeface="Times New Roman" panose="02020603050405020304" pitchFamily="18" charset="0"/>
              </a:rPr>
              <a:t>Finding a solution to a situation or challenge.</a:t>
            </a:r>
            <a:endParaRPr lang="en-GB" sz="18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u="sng" dirty="0">
              <a:effectLst/>
              <a:latin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u="sng" dirty="0">
                <a:effectLst/>
                <a:latin typeface="Segoe UI" panose="020B0502040204020203" pitchFamily="34" charset="0"/>
              </a:rPr>
              <a:t>Example answer:</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u="none" dirty="0">
                <a:effectLst/>
                <a:latin typeface="Segoe UI" panose="020B0502040204020203" pitchFamily="34" charset="0"/>
              </a:rPr>
              <a:t>I could develop my creativity / innovation skills by writing short stories and coming up with interesting narratives.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0546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p>
          <a:p>
            <a:pPr marL="285750" indent="-285750">
              <a:buFont typeface="Arial" panose="020B0604020202020204" pitchFamily="34" charset="0"/>
              <a:buChar char="•"/>
            </a:pPr>
            <a:r>
              <a:rPr lang="en-GB" sz="1800" dirty="0">
                <a:solidFill>
                  <a:srgbClr val="000000"/>
                </a:solidFill>
                <a:effectLst/>
                <a:latin typeface="Open Sans" panose="020B0606030504020204" pitchFamily="34" charset="0"/>
                <a:ea typeface="Times New Roman" panose="02020603050405020304" pitchFamily="18" charset="0"/>
              </a:rPr>
              <a:t>If time is limited, students can focus on completing one of the three sentences. </a:t>
            </a:r>
          </a:p>
          <a:p>
            <a:pPr marL="285750" indent="-285750">
              <a:buFont typeface="Arial" panose="020B0604020202020204" pitchFamily="34" charset="0"/>
              <a:buChar char="•"/>
            </a:pPr>
            <a:r>
              <a:rPr lang="en-GB" sz="1800" dirty="0">
                <a:solidFill>
                  <a:srgbClr val="000000"/>
                </a:solidFill>
                <a:effectLst/>
                <a:latin typeface="Open Sans" panose="020B0606030504020204" pitchFamily="34" charset="0"/>
                <a:ea typeface="Times New Roman" panose="02020603050405020304" pitchFamily="18" charset="0"/>
              </a:rPr>
              <a:t>If time allows, encourage a sample of students to share their ideas with the class.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Source: LinkedIn (2023)</a:t>
            </a:r>
            <a:endParaRPr lang="en-GB" sz="1800" dirty="0">
              <a:effectLst/>
              <a:latin typeface="Times New Roman" panose="02020603050405020304" pitchFamily="18" charset="0"/>
              <a:ea typeface="Times New Roman" panose="02020603050405020304" pitchFamily="18" charset="0"/>
            </a:endParaRPr>
          </a:p>
          <a:p>
            <a:r>
              <a:rPr lang="en-GB" sz="1800" b="1" dirty="0">
                <a:solidFill>
                  <a:srgbClr val="000000"/>
                </a:solidFill>
                <a:effectLst/>
                <a:latin typeface="Open Sans" panose="020B0606030504020204" pitchFamily="34" charset="0"/>
                <a:ea typeface="Times New Roman" panose="02020603050405020304" pitchFamily="18" charset="0"/>
              </a:rPr>
              <a:t> </a:t>
            </a:r>
            <a:endParaRPr lang="en-GB" sz="1800" b="0" u="non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800" b="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Example answers:</a:t>
            </a:r>
          </a:p>
          <a:p>
            <a:pPr marL="342900" indent="-342900">
              <a:buFont typeface="+mj-lt"/>
              <a:buAutoNum type="arabicPeriod"/>
            </a:pPr>
            <a:r>
              <a:rPr lang="en-GB" sz="1800" b="0" u="non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This makes me feel… nervous but excited about the future. </a:t>
            </a:r>
          </a:p>
          <a:p>
            <a:pPr marL="342900" indent="-342900">
              <a:buFont typeface="+mj-lt"/>
              <a:buAutoNum type="arabicPeriod"/>
            </a:pPr>
            <a:r>
              <a:rPr lang="en-GB" sz="1800" b="0" u="non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 think digital literacy will be important in my future career because… almost all careers use an element of technology. </a:t>
            </a:r>
          </a:p>
          <a:p>
            <a:pPr marL="342900" indent="-342900">
              <a:buFont typeface="+mj-lt"/>
              <a:buAutoNum type="arabicPeriod"/>
            </a:pPr>
            <a:r>
              <a:rPr lang="en-GB" sz="1800" b="0" u="non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 think these skills are going to be needed in lots of future careers… because these are skills that technology like AI isn’t great at. They’re transferable skills useful in lots of different careers. </a:t>
            </a:r>
            <a:endParaRPr lang="en-GB" sz="1800" u="none"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08026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p>
          <a:p>
            <a:r>
              <a:rPr lang="en-GB" sz="1800" u="none" dirty="0">
                <a:solidFill>
                  <a:srgbClr val="000000"/>
                </a:solidFill>
                <a:effectLst/>
                <a:latin typeface="Open Sans" panose="020B0606030504020204" pitchFamily="34" charset="0"/>
                <a:ea typeface="Times New Roman" panose="02020603050405020304" pitchFamily="18" charset="0"/>
              </a:rPr>
              <a:t>Click to reveal answers. </a:t>
            </a:r>
          </a:p>
          <a:p>
            <a:endParaRPr lang="en-GB" sz="1800" u="none" dirty="0">
              <a:solidFill>
                <a:srgbClr val="000000"/>
              </a:solidFill>
              <a:effectLst/>
              <a:latin typeface="Open Sans" panose="020B0606030504020204" pitchFamily="34" charset="0"/>
              <a:ea typeface="Times New Roman" panose="02020603050405020304" pitchFamily="18" charset="0"/>
            </a:endParaRPr>
          </a:p>
          <a:p>
            <a:pPr marL="342900" indent="-342900">
              <a:buFont typeface="+mj-lt"/>
              <a:buAutoNum type="arabicPeriod"/>
            </a:pPr>
            <a:r>
              <a:rPr lang="en-GB" sz="1800" b="1" u="none" dirty="0">
                <a:solidFill>
                  <a:srgbClr val="000000"/>
                </a:solidFill>
                <a:effectLst/>
                <a:latin typeface="Open Sans" panose="020B0606030504020204" pitchFamily="34" charset="0"/>
                <a:ea typeface="Times New Roman" panose="02020603050405020304" pitchFamily="18" charset="0"/>
              </a:rPr>
              <a:t>Sports</a:t>
            </a:r>
            <a:r>
              <a:rPr lang="en-GB" sz="1800" u="none" dirty="0">
                <a:solidFill>
                  <a:srgbClr val="000000"/>
                </a:solidFill>
                <a:effectLst/>
                <a:latin typeface="Open Sans" panose="020B0606030504020204" pitchFamily="34" charset="0"/>
                <a:ea typeface="Times New Roman" panose="02020603050405020304" pitchFamily="18" charset="0"/>
              </a:rPr>
              <a:t> </a:t>
            </a:r>
            <a:r>
              <a:rPr lang="en-GB" sz="1800" b="1" u="none" dirty="0">
                <a:solidFill>
                  <a:srgbClr val="000000"/>
                </a:solidFill>
                <a:effectLst/>
                <a:latin typeface="Open Sans" panose="020B0606030504020204" pitchFamily="34" charset="0"/>
                <a:ea typeface="Times New Roman" panose="02020603050405020304" pitchFamily="18" charset="0"/>
              </a:rPr>
              <a:t>professional</a:t>
            </a:r>
            <a:r>
              <a:rPr lang="en-GB" sz="1800" u="none" dirty="0">
                <a:solidFill>
                  <a:srgbClr val="000000"/>
                </a:solidFill>
                <a:effectLst/>
                <a:latin typeface="Open Sans" panose="020B0606030504020204" pitchFamily="34" charset="0"/>
                <a:ea typeface="Times New Roman" panose="02020603050405020304" pitchFamily="18" charset="0"/>
              </a:rPr>
              <a:t> – 28,752. Sports professionals are paid to train and compete in their chosen sport.</a:t>
            </a:r>
          </a:p>
          <a:p>
            <a:pPr marL="342900" indent="-342900">
              <a:buFont typeface="+mj-lt"/>
              <a:buAutoNum type="arabicPeriod"/>
            </a:pPr>
            <a:r>
              <a:rPr lang="en-GB" sz="1800" b="1" u="none" dirty="0">
                <a:solidFill>
                  <a:srgbClr val="000000"/>
                </a:solidFill>
                <a:effectLst/>
                <a:latin typeface="Open Sans" panose="020B0606030504020204" pitchFamily="34" charset="0"/>
                <a:ea typeface="Times New Roman" panose="02020603050405020304" pitchFamily="18" charset="0"/>
              </a:rPr>
              <a:t>Actor</a:t>
            </a:r>
            <a:r>
              <a:rPr lang="en-GB" sz="1800" u="none" dirty="0">
                <a:solidFill>
                  <a:srgbClr val="000000"/>
                </a:solidFill>
                <a:effectLst/>
                <a:latin typeface="Open Sans" panose="020B0606030504020204" pitchFamily="34" charset="0"/>
                <a:ea typeface="Times New Roman" panose="02020603050405020304" pitchFamily="18" charset="0"/>
              </a:rPr>
              <a:t> – 23,492. Actors bring stories and characters to life in film and television, on the stage, in audiobooks, or on the radio.</a:t>
            </a:r>
          </a:p>
          <a:p>
            <a:pPr marL="342900" indent="-342900">
              <a:buFont typeface="+mj-lt"/>
              <a:buAutoNum type="arabicPeriod"/>
            </a:pPr>
            <a:r>
              <a:rPr lang="en-GB" sz="1800" b="1" u="none" dirty="0">
                <a:solidFill>
                  <a:srgbClr val="000000"/>
                </a:solidFill>
                <a:effectLst/>
                <a:latin typeface="Open Sans" panose="020B0606030504020204" pitchFamily="34" charset="0"/>
                <a:ea typeface="Times New Roman" panose="02020603050405020304" pitchFamily="18" charset="0"/>
              </a:rPr>
              <a:t>Interior designer </a:t>
            </a:r>
            <a:r>
              <a:rPr lang="en-GB" sz="1800" u="none" dirty="0">
                <a:solidFill>
                  <a:srgbClr val="000000"/>
                </a:solidFill>
                <a:effectLst/>
                <a:latin typeface="Open Sans" panose="020B0606030504020204" pitchFamily="34" charset="0"/>
                <a:ea typeface="Times New Roman" panose="02020603050405020304" pitchFamily="18" charset="0"/>
              </a:rPr>
              <a:t>– 19,910. Interior designers plan, design, and decorate spaces inside buildings.</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GB" sz="1800" b="1" u="none" dirty="0">
                <a:solidFill>
                  <a:srgbClr val="000000"/>
                </a:solidFill>
                <a:effectLst/>
                <a:latin typeface="Open Sans" panose="020B0606030504020204" pitchFamily="34" charset="0"/>
                <a:ea typeface="Times New Roman" panose="02020603050405020304" pitchFamily="18" charset="0"/>
              </a:rPr>
              <a:t>Entrepreneur </a:t>
            </a:r>
            <a:r>
              <a:rPr lang="en-GB" sz="1800" b="0" u="none" dirty="0">
                <a:solidFill>
                  <a:srgbClr val="000000"/>
                </a:solidFill>
                <a:effectLst/>
                <a:latin typeface="Open Sans" panose="020B0606030504020204" pitchFamily="34" charset="0"/>
                <a:ea typeface="Times New Roman" panose="02020603050405020304" pitchFamily="18" charset="0"/>
              </a:rPr>
              <a:t>– 18,559. Entrepreneurs build a business, company, or organisation on their own initiative.</a:t>
            </a:r>
          </a:p>
          <a:p>
            <a:pPr marL="342900" indent="-342900">
              <a:buFont typeface="+mj-lt"/>
              <a:buAutoNum type="arabicPeriod"/>
            </a:pPr>
            <a:r>
              <a:rPr lang="en-GB" sz="1800" b="1" u="none" dirty="0">
                <a:solidFill>
                  <a:srgbClr val="000000"/>
                </a:solidFill>
                <a:effectLst/>
                <a:latin typeface="Open Sans" panose="020B0606030504020204" pitchFamily="34" charset="0"/>
                <a:ea typeface="Times New Roman" panose="02020603050405020304" pitchFamily="18" charset="0"/>
              </a:rPr>
              <a:t>CEO (Chief executive officer) </a:t>
            </a:r>
            <a:r>
              <a:rPr lang="en-GB" sz="1800" b="0" u="none" dirty="0">
                <a:solidFill>
                  <a:srgbClr val="000000"/>
                </a:solidFill>
                <a:effectLst/>
                <a:latin typeface="Open Sans" panose="020B0606030504020204" pitchFamily="34" charset="0"/>
                <a:ea typeface="Times New Roman" panose="02020603050405020304" pitchFamily="18" charset="0"/>
              </a:rPr>
              <a:t>– 17,612. A CEO is responsible for overseeing the overall operations, strategy, and management of an organisation.</a:t>
            </a:r>
          </a:p>
          <a:p>
            <a:endParaRPr lang="en-GB" sz="1800" u="none" dirty="0">
              <a:solidFill>
                <a:srgbClr val="000000"/>
              </a:solidFill>
              <a:effectLst/>
              <a:latin typeface="Open Sans" panose="020B0606030504020204" pitchFamily="34" charset="0"/>
              <a:ea typeface="Times New Roman" panose="02020603050405020304" pitchFamily="18" charset="0"/>
            </a:endParaRPr>
          </a:p>
          <a:p>
            <a:r>
              <a:rPr lang="en-GB" sz="1800" u="none" dirty="0">
                <a:solidFill>
                  <a:srgbClr val="000000"/>
                </a:solidFill>
                <a:effectLst/>
                <a:latin typeface="Open Sans" panose="020B0606030504020204" pitchFamily="34" charset="0"/>
                <a:ea typeface="Times New Roman" panose="02020603050405020304" pitchFamily="18" charset="0"/>
              </a:rPr>
              <a:t>Source: Unifrog’s Careers library – student favouriting in the 2024-2025 academic year.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863091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p>
          <a:p>
            <a:r>
              <a:rPr lang="en-GB" sz="1800" u="none" dirty="0">
                <a:solidFill>
                  <a:srgbClr val="000000"/>
                </a:solidFill>
                <a:effectLst/>
                <a:latin typeface="Open Sans" panose="020B0606030504020204" pitchFamily="34" charset="0"/>
                <a:ea typeface="Times New Roman" panose="02020603050405020304" pitchFamily="18" charset="0"/>
              </a:rPr>
              <a:t>Click to reveal answers. </a:t>
            </a:r>
          </a:p>
          <a:p>
            <a:endParaRPr lang="en-GB" sz="1800" u="none" dirty="0">
              <a:solidFill>
                <a:srgbClr val="000000"/>
              </a:solidFill>
              <a:effectLst/>
              <a:latin typeface="Open Sans" panose="020B0606030504020204" pitchFamily="34" charset="0"/>
              <a:ea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GB" sz="1800" b="1" u="none" dirty="0">
                <a:solidFill>
                  <a:srgbClr val="000000"/>
                </a:solidFill>
                <a:effectLst/>
                <a:latin typeface="Open Sans" panose="020B0606030504020204" pitchFamily="34" charset="0"/>
                <a:ea typeface="Times New Roman" panose="02020603050405020304" pitchFamily="18" charset="0"/>
              </a:rPr>
              <a:t>Psychology</a:t>
            </a:r>
            <a:r>
              <a:rPr lang="en-GB" sz="1800" u="none" dirty="0">
                <a:solidFill>
                  <a:srgbClr val="000000"/>
                </a:solidFill>
                <a:effectLst/>
                <a:latin typeface="Open Sans" panose="020B0606030504020204" pitchFamily="34" charset="0"/>
                <a:ea typeface="Times New Roman" panose="02020603050405020304" pitchFamily="18" charset="0"/>
              </a:rPr>
              <a:t> – 21,794. The scientific study of the mind and how it affects behaviour.</a:t>
            </a:r>
          </a:p>
          <a:p>
            <a:pPr marL="342900" indent="-342900">
              <a:buFont typeface="+mj-lt"/>
              <a:buAutoNum type="arabicPeriod"/>
            </a:pPr>
            <a:r>
              <a:rPr lang="en-GB" sz="1800" b="1" u="none" dirty="0">
                <a:solidFill>
                  <a:srgbClr val="000000"/>
                </a:solidFill>
                <a:effectLst/>
                <a:latin typeface="Open Sans" panose="020B0606030504020204" pitchFamily="34" charset="0"/>
                <a:ea typeface="Times New Roman" panose="02020603050405020304" pitchFamily="18" charset="0"/>
              </a:rPr>
              <a:t>Criminology</a:t>
            </a:r>
            <a:r>
              <a:rPr lang="en-GB" sz="1800" u="none" dirty="0">
                <a:solidFill>
                  <a:srgbClr val="000000"/>
                </a:solidFill>
                <a:effectLst/>
                <a:latin typeface="Open Sans" panose="020B0606030504020204" pitchFamily="34" charset="0"/>
                <a:ea typeface="Times New Roman" panose="02020603050405020304" pitchFamily="18" charset="0"/>
              </a:rPr>
              <a:t> – 20,848. Criminology is an area of sociology that focuses on the study of crimes and their causes, effects, and social impact.</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GB" sz="1800" b="1" u="none" dirty="0">
                <a:solidFill>
                  <a:srgbClr val="000000"/>
                </a:solidFill>
                <a:effectLst/>
                <a:latin typeface="Open Sans" panose="020B0606030504020204" pitchFamily="34" charset="0"/>
                <a:ea typeface="Times New Roman" panose="02020603050405020304" pitchFamily="18" charset="0"/>
              </a:rPr>
              <a:t>Law</a:t>
            </a:r>
            <a:r>
              <a:rPr lang="en-GB" sz="1800" u="none" dirty="0">
                <a:solidFill>
                  <a:srgbClr val="000000"/>
                </a:solidFill>
                <a:effectLst/>
                <a:latin typeface="Open Sans" panose="020B0606030504020204" pitchFamily="34" charset="0"/>
                <a:ea typeface="Times New Roman" panose="02020603050405020304" pitchFamily="18" charset="0"/>
              </a:rPr>
              <a:t> </a:t>
            </a:r>
            <a:r>
              <a:rPr lang="en-GB" sz="1800" b="1" u="none" dirty="0">
                <a:solidFill>
                  <a:srgbClr val="000000"/>
                </a:solidFill>
                <a:effectLst/>
                <a:latin typeface="Open Sans" panose="020B0606030504020204" pitchFamily="34" charset="0"/>
                <a:ea typeface="Times New Roman" panose="02020603050405020304" pitchFamily="18" charset="0"/>
              </a:rPr>
              <a:t>and legal studies </a:t>
            </a:r>
            <a:r>
              <a:rPr lang="en-GB" sz="1800" u="none" dirty="0">
                <a:solidFill>
                  <a:srgbClr val="000000"/>
                </a:solidFill>
                <a:effectLst/>
                <a:latin typeface="Open Sans" panose="020B0606030504020204" pitchFamily="34" charset="0"/>
                <a:ea typeface="Times New Roman" panose="02020603050405020304" pitchFamily="18" charset="0"/>
              </a:rPr>
              <a:t>– 20,002. The academic study and application of legal rules to real life scenarios, covering areas such as crime, property and human rights.</a:t>
            </a:r>
          </a:p>
          <a:p>
            <a:pPr marL="342900" indent="-342900">
              <a:buFont typeface="+mj-lt"/>
              <a:buAutoNum type="arabicPeriod"/>
            </a:pPr>
            <a:r>
              <a:rPr lang="en-GB" sz="1800" b="1" u="none" dirty="0">
                <a:solidFill>
                  <a:srgbClr val="000000"/>
                </a:solidFill>
                <a:effectLst/>
                <a:latin typeface="Open Sans" panose="020B0606030504020204" pitchFamily="34" charset="0"/>
                <a:ea typeface="Times New Roman" panose="02020603050405020304" pitchFamily="18" charset="0"/>
              </a:rPr>
              <a:t>Mathematics</a:t>
            </a:r>
            <a:r>
              <a:rPr lang="en-GB" sz="1800" u="none" dirty="0">
                <a:solidFill>
                  <a:srgbClr val="000000"/>
                </a:solidFill>
                <a:effectLst/>
                <a:latin typeface="Open Sans" panose="020B0606030504020204" pitchFamily="34" charset="0"/>
                <a:ea typeface="Times New Roman" panose="02020603050405020304" pitchFamily="18" charset="0"/>
              </a:rPr>
              <a:t> – 17,139. The study of mathematical concepts, theories, and applications which can include pure and applied mathematics, statistics, and theoretical physics.</a:t>
            </a:r>
          </a:p>
          <a:p>
            <a:pPr marL="342900" indent="-342900">
              <a:buFont typeface="+mj-lt"/>
              <a:buAutoNum type="arabicPeriod"/>
            </a:pPr>
            <a:r>
              <a:rPr lang="en-GB" sz="1800" b="1" u="none" dirty="0">
                <a:solidFill>
                  <a:srgbClr val="000000"/>
                </a:solidFill>
                <a:effectLst/>
                <a:latin typeface="Open Sans" panose="020B0606030504020204" pitchFamily="34" charset="0"/>
                <a:ea typeface="Times New Roman" panose="02020603050405020304" pitchFamily="18" charset="0"/>
              </a:rPr>
              <a:t>Business and management </a:t>
            </a:r>
            <a:r>
              <a:rPr lang="en-GB" sz="1800" b="0" u="none" dirty="0">
                <a:solidFill>
                  <a:srgbClr val="000000"/>
                </a:solidFill>
                <a:effectLst/>
                <a:latin typeface="Open Sans" panose="020B0606030504020204" pitchFamily="34" charset="0"/>
                <a:ea typeface="Times New Roman" panose="02020603050405020304" pitchFamily="18" charset="0"/>
              </a:rPr>
              <a:t>– 16,133. Learn how businesses are organised and managed. This is a subject area designed to develop business leaders.</a:t>
            </a:r>
            <a:endParaRPr lang="en-GB" sz="1800" b="1" u="none" dirty="0">
              <a:solidFill>
                <a:srgbClr val="000000"/>
              </a:solidFill>
              <a:effectLst/>
              <a:latin typeface="Open Sans" panose="020B0606030504020204" pitchFamily="34" charset="0"/>
              <a:ea typeface="Times New Roman" panose="02020603050405020304" pitchFamily="18" charset="0"/>
            </a:endParaRPr>
          </a:p>
          <a:p>
            <a:endParaRPr lang="en-GB" sz="1800" u="none" dirty="0">
              <a:solidFill>
                <a:srgbClr val="000000"/>
              </a:solidFill>
              <a:effectLst/>
              <a:latin typeface="Open Sans" panose="020B0606030504020204" pitchFamily="34" charset="0"/>
              <a:ea typeface="Times New Roman" panose="02020603050405020304" pitchFamily="18" charset="0"/>
            </a:endParaRPr>
          </a:p>
          <a:p>
            <a:r>
              <a:rPr lang="en-GB" sz="1800" u="none" dirty="0">
                <a:solidFill>
                  <a:srgbClr val="000000"/>
                </a:solidFill>
                <a:effectLst/>
                <a:latin typeface="Open Sans" panose="020B0606030504020204" pitchFamily="34" charset="0"/>
                <a:ea typeface="Times New Roman" panose="02020603050405020304" pitchFamily="18" charset="0"/>
              </a:rPr>
              <a:t>Source: Unifrog’s Subjects library – student favouriting in the 2024-2025 academic year.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7621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p>
          <a:p>
            <a:r>
              <a:rPr lang="en-GB" sz="1800" i="0" dirty="0">
                <a:solidFill>
                  <a:srgbClr val="000000"/>
                </a:solidFill>
                <a:effectLst/>
                <a:latin typeface="Open Sans" panose="020B0606030504020204" pitchFamily="34" charset="0"/>
                <a:ea typeface="Times New Roman" panose="02020603050405020304" pitchFamily="18" charset="0"/>
              </a:rPr>
              <a:t>Click to reveal sentence starters.</a:t>
            </a:r>
          </a:p>
          <a:p>
            <a:endParaRPr lang="en-GB" sz="1800" i="0" dirty="0">
              <a:solidFill>
                <a:srgbClr val="000000"/>
              </a:solidFill>
              <a:effectLst/>
              <a:latin typeface="Open Sans" panose="020B0606030504020204" pitchFamily="34" charset="0"/>
              <a:ea typeface="Times New Roman" panose="02020603050405020304" pitchFamily="18" charset="0"/>
            </a:endParaRPr>
          </a:p>
          <a:p>
            <a:r>
              <a:rPr lang="en-GB" sz="1800" i="0" dirty="0">
                <a:solidFill>
                  <a:srgbClr val="000000"/>
                </a:solidFill>
                <a:effectLst/>
                <a:latin typeface="Open Sans" panose="020B0606030504020204" pitchFamily="34" charset="0"/>
                <a:ea typeface="Times New Roman" panose="02020603050405020304" pitchFamily="18" charset="0"/>
              </a:rPr>
              <a:t>There is no right or wrong answer to this question – the aim is to get students thinking about careers in the future. </a:t>
            </a:r>
            <a:endParaRPr lang="en-GB" sz="1800" i="0" dirty="0">
              <a:effectLst/>
              <a:latin typeface="Times New Roman" panose="02020603050405020304" pitchFamily="18" charset="0"/>
              <a:ea typeface="Times New Roman" panose="02020603050405020304" pitchFamily="18" charset="0"/>
            </a:endParaRPr>
          </a:p>
          <a:p>
            <a:r>
              <a:rPr lang="en-GB" sz="1800" i="0" u="none" strike="noStrike" dirty="0">
                <a:solidFill>
                  <a:srgbClr val="000000"/>
                </a:solidFill>
                <a:effectLst/>
                <a:latin typeface="Open Sans" panose="020B0606030504020204" pitchFamily="34" charset="0"/>
                <a:ea typeface="Times New Roman" panose="02020603050405020304" pitchFamily="18" charset="0"/>
              </a:rPr>
              <a:t> </a:t>
            </a:r>
            <a:endParaRPr lang="en-GB" sz="1800" i="0" dirty="0">
              <a:effectLst/>
              <a:latin typeface="Times New Roman" panose="02020603050405020304" pitchFamily="18" charset="0"/>
              <a:ea typeface="Times New Roman" panose="02020603050405020304" pitchFamily="18" charset="0"/>
            </a:endParaRPr>
          </a:p>
          <a:p>
            <a:r>
              <a:rPr lang="en-GB" sz="1800" i="0" u="sng" dirty="0">
                <a:solidFill>
                  <a:srgbClr val="000000"/>
                </a:solidFill>
                <a:effectLst/>
                <a:latin typeface="Open Sans" panose="020B0606030504020204" pitchFamily="34" charset="0"/>
                <a:ea typeface="Times New Roman" panose="02020603050405020304" pitchFamily="18" charset="0"/>
              </a:rPr>
              <a:t>Prompt questions:</a:t>
            </a:r>
            <a:endParaRPr lang="en-GB" sz="1800" i="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i="0" dirty="0">
                <a:solidFill>
                  <a:srgbClr val="000000"/>
                </a:solidFill>
                <a:effectLst/>
                <a:latin typeface="Open Sans" panose="020B0606030504020204" pitchFamily="34" charset="0"/>
                <a:ea typeface="Times New Roman" panose="02020603050405020304" pitchFamily="18" charset="0"/>
              </a:rPr>
              <a:t>Do you think the current most popular careers and subjects will remain the most popular choices in the future? Why or why not?</a:t>
            </a:r>
          </a:p>
          <a:p>
            <a:pPr marL="342900" lvl="0" indent="-342900">
              <a:buFont typeface="Symbol" panose="05050102010706020507" pitchFamily="18" charset="2"/>
              <a:buChar char=""/>
            </a:pPr>
            <a:r>
              <a:rPr lang="en-GB" sz="1800" i="0" dirty="0">
                <a:solidFill>
                  <a:srgbClr val="000000"/>
                </a:solidFill>
                <a:effectLst/>
                <a:latin typeface="Open Sans" panose="020B0606030504020204" pitchFamily="34" charset="0"/>
                <a:ea typeface="Times New Roman" panose="02020603050405020304" pitchFamily="18" charset="0"/>
              </a:rPr>
              <a:t>What could spark someone’s interest in a career or subject?</a:t>
            </a:r>
            <a:endParaRPr lang="en-GB" sz="1800" i="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i="0" dirty="0">
                <a:solidFill>
                  <a:srgbClr val="000000"/>
                </a:solidFill>
                <a:effectLst/>
                <a:latin typeface="Open Sans" panose="020B0606030504020204" pitchFamily="34" charset="0"/>
                <a:ea typeface="Times New Roman" panose="02020603050405020304" pitchFamily="18" charset="0"/>
              </a:rPr>
              <a:t>Could there be ‘new’ careers that don’t exist yet? Why?</a:t>
            </a:r>
            <a:endParaRPr lang="en-GB" sz="1800" i="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i="0" dirty="0">
                <a:solidFill>
                  <a:srgbClr val="000000"/>
                </a:solidFill>
                <a:effectLst/>
                <a:latin typeface="Open Sans" panose="020B0606030504020204" pitchFamily="34" charset="0"/>
                <a:ea typeface="Times New Roman" panose="02020603050405020304" pitchFamily="18" charset="0"/>
              </a:rPr>
              <a:t>What factors could motivate someone to enter a specific career sector? E.g. number of jobs available, average salary, opportunities to progress, good work-life balance, motivating roles, etc. </a:t>
            </a:r>
            <a:endParaRPr lang="en-GB" sz="1800" i="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8383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u="sng" dirty="0">
                <a:effectLst/>
                <a:latin typeface="Segoe UI" panose="020B0502040204020203" pitchFamily="34" charset="0"/>
              </a:rPr>
              <a:t>Teacher’s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Segoe UI" panose="020B0502040204020203" pitchFamily="34" charset="0"/>
              </a:rPr>
              <a:t>Go to Unifrog &gt; Student side &gt; Exploring pathways &gt; Careers library. If you wish to display the profile on the board, make sure you’re logged into the student side of your Unifrog account and click the career profile thumbnail image on the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Segoe UI" panose="020B0502040204020203" pitchFamily="34" charset="0"/>
              </a:rPr>
              <a:t>If students are using the digital workbook, they can click the provided link to go directly to the career profile.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u="none" dirty="0">
              <a:effectLst/>
              <a:latin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b="0" u="sng" dirty="0">
                <a:latin typeface="+mn-lt"/>
                <a:ea typeface="Open Sans" panose="020B0606030504020204" pitchFamily="34" charset="0"/>
                <a:cs typeface="Open Sans" panose="020B0606030504020204" pitchFamily="34" charset="0"/>
              </a:rPr>
              <a:t>Careers sectors library:</a:t>
            </a:r>
          </a:p>
          <a:p>
            <a:r>
              <a:rPr lang="en-GB" sz="1800" dirty="0">
                <a:solidFill>
                  <a:srgbClr val="000000"/>
                </a:solidFill>
                <a:effectLst/>
                <a:latin typeface="Open Sans" panose="020B0606030504020204" pitchFamily="34" charset="0"/>
                <a:ea typeface="Times New Roman" panose="02020603050405020304" pitchFamily="18" charset="0"/>
              </a:rPr>
              <a:t>If your school has the Careers sectors library switched on for students in year 7 / grade 6 to year 9 / grade 8, then they will need to follow the link provided in the digital workbook, rather than searching for the career in the Careers library. Alternatively, they can review the ‘Computers’ sector profile. </a:t>
            </a:r>
            <a:endParaRPr lang="en-GB"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53495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u="sng" dirty="0">
                <a:effectLst/>
                <a:latin typeface="Segoe UI" panose="020B0502040204020203" pitchFamily="34" charset="0"/>
              </a:rPr>
              <a:t>Teacher’s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u="sng" dirty="0">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u="none" dirty="0">
                <a:effectLst/>
                <a:latin typeface="Segoe UI" panose="020B0502040204020203" pitchFamily="34" charset="0"/>
              </a:rPr>
              <a:t>To answer question 1, students will need to use the section titled ‘Skills required.’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800" u="none" dirty="0">
              <a:effectLst/>
              <a:latin typeface="Segoe UI" panose="020B0502040204020203"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02901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u="sng" dirty="0">
                <a:effectLst/>
                <a:latin typeface="Segoe UI" panose="020B0502040204020203" pitchFamily="34" charset="0"/>
              </a:rPr>
              <a:t>Teacher’s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u="sng" dirty="0">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u="none" dirty="0">
                <a:effectLst/>
                <a:latin typeface="Segoe UI" panose="020B0502040204020203" pitchFamily="34" charset="0"/>
              </a:rPr>
              <a:t>To answer question 1, students will need to use the section titled ‘Skills required.’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800" u="none" dirty="0">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u="none" dirty="0">
                <a:effectLst/>
                <a:latin typeface="Segoe UI" panose="020B0502040204020203" pitchFamily="34" charset="0"/>
              </a:rPr>
              <a:t>To answer question 2, students will need to use the section titled ‘Growth’ within the ‘Labour Market Information (LMI)’ part of the profile. If you are delivering this lesson outside of the UK or USA, you may wish to provide students with local LMI about this industry (optional).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7744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u="sng" dirty="0">
                <a:latin typeface="+mn-lt"/>
                <a:ea typeface="Open Sans" panose="020B0606030504020204" pitchFamily="34" charset="0"/>
                <a:cs typeface="Open Sans" panose="020B0606030504020204" pitchFamily="34" charset="0"/>
              </a:rPr>
              <a:t>Teacher’s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u="none" dirty="0"/>
              <a:t>You can track student progress with favouriting profiles by clicking Advanced&gt;Sort by&gt;Library profiles in Favourites.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800" b="0" u="none" dirty="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b="0" u="none" dirty="0"/>
              <a:t>From your homepage, you can also create charts showing the careers that have been favourited. Go to Usage charts you can customise&gt;Careers library: Favouriting over time / Most popular career areas / Most popular career profiles.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800" b="0" u="none" dirty="0">
              <a:effectLst/>
              <a:latin typeface="Segoe UI" panose="020B0502040204020203" pitchFamily="34"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6180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BC19E-6003-405A-A598-FF69F0384A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731039A-6193-463B-84BB-4B932160A1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3AF0C71-6325-4293-8E43-F245DD14860D}"/>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5" name="Footer Placeholder 4">
            <a:extLst>
              <a:ext uri="{FF2B5EF4-FFF2-40B4-BE49-F238E27FC236}">
                <a16:creationId xmlns:a16="http://schemas.microsoft.com/office/drawing/2014/main" id="{DAD74499-BDB3-4097-9E62-53DB86DFD6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94D520-AFEA-4F8F-A8D8-21CE23D44BA5}"/>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3642049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BFE77-9662-4B2F-BB26-D327B04F46D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5495FED-715B-449F-8F23-800E5F9D07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BCFEA6-2B01-43E8-BEA3-8CA92CC57A85}"/>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5" name="Footer Placeholder 4">
            <a:extLst>
              <a:ext uri="{FF2B5EF4-FFF2-40B4-BE49-F238E27FC236}">
                <a16:creationId xmlns:a16="http://schemas.microsoft.com/office/drawing/2014/main" id="{08167B90-6C8E-41BB-A405-EB195BC99D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7C8EBF-98A6-4AAF-BB2D-C6408CEB0173}"/>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3448394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7E769C-4D08-4C2E-B0D3-8DD3C98C5BD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ADE806F-B0E8-43A1-BCBB-CF13C123D5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9B579C-6B3D-4C32-92D0-A60D1B4C2E87}"/>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5" name="Footer Placeholder 4">
            <a:extLst>
              <a:ext uri="{FF2B5EF4-FFF2-40B4-BE49-F238E27FC236}">
                <a16:creationId xmlns:a16="http://schemas.microsoft.com/office/drawing/2014/main" id="{B978726E-216C-4E7F-8DD6-50DCFAEA85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61157A-9CF1-442D-BACC-54E3584D3563}"/>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20185332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E08DF-9874-AAA6-572C-B7927862F2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5E41E44-FD6F-FC2D-AB16-96C572D448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F2E74EE-7CF9-DE2B-1710-AEA19F1FC593}"/>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5" name="Footer Placeholder 4">
            <a:extLst>
              <a:ext uri="{FF2B5EF4-FFF2-40B4-BE49-F238E27FC236}">
                <a16:creationId xmlns:a16="http://schemas.microsoft.com/office/drawing/2014/main" id="{9B8C9CB7-6A14-9B64-4012-E9EFB2F768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08A3FB-158A-BE24-527D-C72AAD985447}"/>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17284189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BB6AE-9D41-9E7A-31A7-2657EFFD3A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7078962-E545-180B-3D94-F80C39152B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80B8BC-8468-EC5A-77F3-6C1CC25136A8}"/>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5" name="Footer Placeholder 4">
            <a:extLst>
              <a:ext uri="{FF2B5EF4-FFF2-40B4-BE49-F238E27FC236}">
                <a16:creationId xmlns:a16="http://schemas.microsoft.com/office/drawing/2014/main" id="{DAB39C98-AC47-83F1-F9E2-38A7E4C862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B8DB97-1537-ACEC-14C4-E70CE8CF99B0}"/>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29244392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42D5-158A-2B59-8DE0-7543FDBF72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81E45B-2D26-D871-3531-6C1B61477B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AA524F7-A4F6-4EDE-77D4-3B7F5BDBF3E6}"/>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5" name="Footer Placeholder 4">
            <a:extLst>
              <a:ext uri="{FF2B5EF4-FFF2-40B4-BE49-F238E27FC236}">
                <a16:creationId xmlns:a16="http://schemas.microsoft.com/office/drawing/2014/main" id="{1895E38A-F9AF-A484-5998-7A277F85DB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917619-8A97-8AC1-59A9-0AD68163EA3F}"/>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37299711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22F5E-5FF3-E5FE-35AB-4AFD14911EE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96F80D-E935-923A-3DE3-6036FE1D51C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B411514-F9BC-6B15-668B-E1D9CE9FF1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794110B-F1F1-595D-CB0F-9D94439CA80A}"/>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6" name="Footer Placeholder 5">
            <a:extLst>
              <a:ext uri="{FF2B5EF4-FFF2-40B4-BE49-F238E27FC236}">
                <a16:creationId xmlns:a16="http://schemas.microsoft.com/office/drawing/2014/main" id="{A14DD78F-91CB-CDBE-AD4A-CBA1394F0D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4243F7-9492-4CA5-0015-DEB28768FD64}"/>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173661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1235A-3AC0-92CC-11DD-FE2C5318E13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4938AF3-CAAF-CD46-39F0-E98DAE1A09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4BF749-9483-8768-70F5-20C1C7270A7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CED27B4-F975-F272-2D99-1537690BEA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176F635-2D5C-5E63-C39B-733517BB30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80C628A-236F-5DC0-3588-2531F57D7752}"/>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8" name="Footer Placeholder 7">
            <a:extLst>
              <a:ext uri="{FF2B5EF4-FFF2-40B4-BE49-F238E27FC236}">
                <a16:creationId xmlns:a16="http://schemas.microsoft.com/office/drawing/2014/main" id="{D604F036-4D44-FF76-6345-D8E80DBB0E7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0C88915-8C28-C7F5-D249-28163AB58D03}"/>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28083097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C78E0-57C7-A50C-B18C-F580F169B4C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80AB1FC-1DE1-F65F-63AF-941687C9B189}"/>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4" name="Footer Placeholder 3">
            <a:extLst>
              <a:ext uri="{FF2B5EF4-FFF2-40B4-BE49-F238E27FC236}">
                <a16:creationId xmlns:a16="http://schemas.microsoft.com/office/drawing/2014/main" id="{C8CF4F26-8CC6-C00B-D33B-0BE7F217093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1C50F7F-2880-95C1-DDFB-43FE7121279A}"/>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12410772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0D6E5D-68AE-FC43-1FF6-5FEFE3AEA371}"/>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3" name="Footer Placeholder 2">
            <a:extLst>
              <a:ext uri="{FF2B5EF4-FFF2-40B4-BE49-F238E27FC236}">
                <a16:creationId xmlns:a16="http://schemas.microsoft.com/office/drawing/2014/main" id="{AECB3C89-D206-20D2-AB20-96F276059F2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3262A86-8EF6-BEC5-264D-9FB1C406B5C0}"/>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26514631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8FB6D-CCF9-F733-17A7-B085366334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43CA4EA-D35A-8FAA-7B80-7B481A12BB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C74B1E3-DAA9-C2B5-58DA-C96DD3F75C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63B811-03D1-7917-953E-AEDBD316AB08}"/>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6" name="Footer Placeholder 5">
            <a:extLst>
              <a:ext uri="{FF2B5EF4-FFF2-40B4-BE49-F238E27FC236}">
                <a16:creationId xmlns:a16="http://schemas.microsoft.com/office/drawing/2014/main" id="{CA88692C-4633-4214-6072-F00D3707B3B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1756AE3-E972-E8A2-DF9A-498EA2B320D6}"/>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3119753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11580-CA97-400A-A099-5758B2FAC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C305BA8-6186-41FC-B7CA-12BFFE1930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BDE8AC-7766-490A-814B-9B54DC7C7381}"/>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5" name="Footer Placeholder 4">
            <a:extLst>
              <a:ext uri="{FF2B5EF4-FFF2-40B4-BE49-F238E27FC236}">
                <a16:creationId xmlns:a16="http://schemas.microsoft.com/office/drawing/2014/main" id="{84502B55-69DA-4EE6-B296-BE8BE95DD7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E99F90-60AC-4EF6-9798-2FA63A75F1A0}"/>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31356933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9E01D-6CF6-F409-4DCF-6E29393BC5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A88FC0F-7CA7-7EBB-353D-54F700C8BC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AF7D4CB-3C29-379D-6AA2-7A4D7CF5AA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1FD7F4-58D8-584D-3FB7-EAFE183F563A}"/>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6" name="Footer Placeholder 5">
            <a:extLst>
              <a:ext uri="{FF2B5EF4-FFF2-40B4-BE49-F238E27FC236}">
                <a16:creationId xmlns:a16="http://schemas.microsoft.com/office/drawing/2014/main" id="{80A0398B-38B6-9BBE-759E-A31584CC5D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989D95-2301-D274-82ED-0DF4FF393FB1}"/>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16717276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15416-9D36-AB1D-B11C-DDE8F781085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E901F0C-1B7D-8EDF-8BEE-88D14EBE8D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69E2E8-3292-657A-589F-8AED87C97BCD}"/>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5" name="Footer Placeholder 4">
            <a:extLst>
              <a:ext uri="{FF2B5EF4-FFF2-40B4-BE49-F238E27FC236}">
                <a16:creationId xmlns:a16="http://schemas.microsoft.com/office/drawing/2014/main" id="{08CF6616-2A08-1639-8158-38263F0E26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1D6128-F448-B923-AC96-FB646FC0E85E}"/>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20036944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923D6E-790D-FB10-8631-B5B943372E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D023592-755F-4DD7-E209-892B05D5FA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11048D-AD06-C822-1689-100FE04714B3}"/>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5" name="Footer Placeholder 4">
            <a:extLst>
              <a:ext uri="{FF2B5EF4-FFF2-40B4-BE49-F238E27FC236}">
                <a16:creationId xmlns:a16="http://schemas.microsoft.com/office/drawing/2014/main" id="{67009739-F7D4-DC58-0A53-2D0AAEBA74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F7EC02-3FAF-4965-C405-91A701735513}"/>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25009625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D50BB-9938-4958-ACF3-3DD2ABEF2C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C516EB9-FCA2-4438-98EB-59BE04AC3C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B2E6272-A3CC-4AB9-9DA2-ECC998FE54B1}"/>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4F88AE44-FE61-4949-B1D7-A22F6E76B6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4CB759-A80B-402B-9592-4DC3995DFE11}"/>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3366623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AC33A-2654-4D07-8A0D-3AD1FFCB6F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6E02DC0-D5BD-4CC7-B833-BA3BFEAE8FD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975888-B93F-49F5-8A69-2C00511DC9AE}"/>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FA7BE509-A786-48DC-80FA-1E4C2B9047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6E1B51-C837-4A22-AB12-21055F3B13AC}"/>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32857671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CF338-3078-4A19-8CA0-6B0B198A7A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4F470FE-8982-4EAD-B101-C8FF16FC1A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7BC20C1-5F2B-4528-B4B1-9BB42FB0876A}"/>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9102CABF-69AD-4BD8-9C18-072D2B195C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790493-36B0-437C-B153-F2A2F518655F}"/>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2485178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0FBFF-7BBC-41C5-8661-45E62004E6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9CE8B72-5509-40C1-8606-6947F1D9096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45C56CA-B1E9-4D5F-8868-CCFDACDF457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849D1AD-EA99-4EF3-86D7-70C6C4A6F828}"/>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6" name="Footer Placeholder 5">
            <a:extLst>
              <a:ext uri="{FF2B5EF4-FFF2-40B4-BE49-F238E27FC236}">
                <a16:creationId xmlns:a16="http://schemas.microsoft.com/office/drawing/2014/main" id="{FFB91B4A-ABE3-4699-A315-B167F00B2B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7B2D8AD-27CD-4010-B9D8-6F0F43406EC7}"/>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4780840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AF9F7-E92E-4E1A-8DC4-48F5C1F20AE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AEF68B-713B-4003-A138-4D24B46AAD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369BFC5-1A68-49EA-89A3-08D24A4DE0E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A97A59A-FDB8-44C7-8974-161CFC1713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1CDA72C-1FDF-4D3C-A016-7D19679C2D8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EA5626F-4DA9-416A-A68F-43036AE8BCA3}"/>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8" name="Footer Placeholder 7">
            <a:extLst>
              <a:ext uri="{FF2B5EF4-FFF2-40B4-BE49-F238E27FC236}">
                <a16:creationId xmlns:a16="http://schemas.microsoft.com/office/drawing/2014/main" id="{6211EC45-70C7-410E-A0DC-F2EE40E2A80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E26EFEA-73C3-40B8-98BF-A1F39CB75D00}"/>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3674756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1A396-8030-411E-B560-3725009274F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6A65C3D-E601-42E7-A71B-32B852BF516D}"/>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4" name="Footer Placeholder 3">
            <a:extLst>
              <a:ext uri="{FF2B5EF4-FFF2-40B4-BE49-F238E27FC236}">
                <a16:creationId xmlns:a16="http://schemas.microsoft.com/office/drawing/2014/main" id="{4DA3299D-F48C-4182-9944-50CF9B8773D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DD54F88-0784-4E29-B071-93D330224142}"/>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8114205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41578B-DFDA-49E9-84CE-5FF8DDFB4EF4}"/>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3" name="Footer Placeholder 2">
            <a:extLst>
              <a:ext uri="{FF2B5EF4-FFF2-40B4-BE49-F238E27FC236}">
                <a16:creationId xmlns:a16="http://schemas.microsoft.com/office/drawing/2014/main" id="{8146302E-26F7-417E-A9EB-1C837301813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8A8D2BA-2385-47F1-8E89-D816CBEB37DE}"/>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757222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60E27-D6E4-476C-B385-7DF3F5EFB7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D0DDEB3-7D4E-453C-A4B5-31B9C20AB8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8F13186-15C0-4895-9A18-46ADB818F15D}"/>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5" name="Footer Placeholder 4">
            <a:extLst>
              <a:ext uri="{FF2B5EF4-FFF2-40B4-BE49-F238E27FC236}">
                <a16:creationId xmlns:a16="http://schemas.microsoft.com/office/drawing/2014/main" id="{278B5C9D-0541-4333-98F3-8B6CBE8FB4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1250F9-9ACC-4837-86DA-45BB00C70182}"/>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2959387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2121A-C2DC-40FB-A647-4AD8566EBC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9C4B9E0-A19A-4870-BA1D-3298D950C8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33C0EB8-FC1F-471A-97D7-BB2D60B1C3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5223B42-A846-43BD-9AAD-2E24A88EDDEA}"/>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6" name="Footer Placeholder 5">
            <a:extLst>
              <a:ext uri="{FF2B5EF4-FFF2-40B4-BE49-F238E27FC236}">
                <a16:creationId xmlns:a16="http://schemas.microsoft.com/office/drawing/2014/main" id="{24C45026-FE01-483C-9BDF-62CB7AE8E6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881998-B493-4BC6-B8DD-EF346FDA6FD7}"/>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1290407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27322-13AA-4250-BE18-3575A73873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0C46482-68B4-4ACC-8F7D-379C48F7C6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ECCC9E-715A-4C22-B3EF-F0A8DD2B44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88B1558-510D-4EFA-8C56-24A52B08D828}"/>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6" name="Footer Placeholder 5">
            <a:extLst>
              <a:ext uri="{FF2B5EF4-FFF2-40B4-BE49-F238E27FC236}">
                <a16:creationId xmlns:a16="http://schemas.microsoft.com/office/drawing/2014/main" id="{BCD9A235-6CBB-4649-B31D-C424D923FC0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D08BC1-1919-452C-B007-0A8930D7665B}"/>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415263483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FB2F1-A7BE-443C-90A4-300D3C21682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E374585-CCD9-44C0-A8BA-517E69A86B0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265184-EFAC-4E7C-97CA-FC4B7645B95A}"/>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B5153A81-B338-4EF9-ACBC-A371BA56F6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D2925E-548A-4E9E-A5A7-EA7C190A1CF8}"/>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2813688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05DE64-4CD1-4A85-BECD-A1E696A98EC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2CD0C31-E0B3-40D4-A55A-290A153039E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9F7440-525A-4874-96D9-33C40953FD77}"/>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F0C492D6-A6D8-4B81-8A5B-9ED63941FBD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060AAB-3EDE-407E-A6D6-B7ADB29AD7A1}"/>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3473220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6DAB5-2BC4-43FE-AF66-8982C4E21B4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71829DF-3D04-45CD-8C47-1D73EEA3CA8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CB42241-96D8-4399-B141-6F733D902CE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F2A9D8E-B321-492D-80B7-AED55AF91AE9}"/>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6" name="Footer Placeholder 5">
            <a:extLst>
              <a:ext uri="{FF2B5EF4-FFF2-40B4-BE49-F238E27FC236}">
                <a16:creationId xmlns:a16="http://schemas.microsoft.com/office/drawing/2014/main" id="{E1242442-29D8-44C3-BBEA-91656455AB4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37DC593-8AA7-4F8A-A417-C9946CD2E7F5}"/>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4285698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91B1E-6BBE-4DDB-87B2-5368156161F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B4E0D30-FD4E-4FB4-B20D-7DDFB2455B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38113F-87E3-4249-8E41-60C88AFE1C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E3820DD-3351-4F43-A3B4-AD2FC47214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409F19-6CB8-4BD4-A725-F7117C1FE3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8F6F97D-A223-447A-9B51-A90B45316A0B}"/>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8" name="Footer Placeholder 7">
            <a:extLst>
              <a:ext uri="{FF2B5EF4-FFF2-40B4-BE49-F238E27FC236}">
                <a16:creationId xmlns:a16="http://schemas.microsoft.com/office/drawing/2014/main" id="{930C5A07-CEAF-4AF9-800A-E54067D5256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84E3E23-3195-4908-A4DC-AFFCD58D0C1F}"/>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1900685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D00F4-3C3A-47D2-87F8-4E8E79B2D0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A94CC89-262D-4509-9237-1E4F9A633374}"/>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4" name="Footer Placeholder 3">
            <a:extLst>
              <a:ext uri="{FF2B5EF4-FFF2-40B4-BE49-F238E27FC236}">
                <a16:creationId xmlns:a16="http://schemas.microsoft.com/office/drawing/2014/main" id="{0C1720AD-565B-4D21-A9E0-E1642CE79AE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A9B617B-4BF7-49EF-A6CD-490C96DC6E9D}"/>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2135263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2C35D8-4E25-4D5A-9A97-20AD8FBDD8C5}"/>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3" name="Footer Placeholder 2">
            <a:extLst>
              <a:ext uri="{FF2B5EF4-FFF2-40B4-BE49-F238E27FC236}">
                <a16:creationId xmlns:a16="http://schemas.microsoft.com/office/drawing/2014/main" id="{C480AB88-934B-4593-B002-3C507AE007E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911A704-7605-4359-8098-A0DFDC3690B0}"/>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742765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185C7-7734-4BFE-8CAF-BBC7E24671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9ED9DB6-0AB3-4B2F-ADE8-BF012E3FC8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E645F5B-371E-4323-8F1F-1751172B59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E0E439-C476-43C9-A7AC-6E19033B5963}"/>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6" name="Footer Placeholder 5">
            <a:extLst>
              <a:ext uri="{FF2B5EF4-FFF2-40B4-BE49-F238E27FC236}">
                <a16:creationId xmlns:a16="http://schemas.microsoft.com/office/drawing/2014/main" id="{79358B25-7C04-4CA9-9A02-A76C5EBE4B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3970FC-30BA-474A-B13F-75C3119611E5}"/>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861319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0A9DC-DEBE-48F6-818F-05F0B253E0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E678859-2157-498A-9C12-17577B37D1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7234D3-2AB1-48D3-9D93-E5A75AF1B5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44E824-9B50-46D4-8C1C-A741C47444DE}"/>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6" name="Footer Placeholder 5">
            <a:extLst>
              <a:ext uri="{FF2B5EF4-FFF2-40B4-BE49-F238E27FC236}">
                <a16:creationId xmlns:a16="http://schemas.microsoft.com/office/drawing/2014/main" id="{0E453A0C-269F-4226-BB6F-7560E32DCE7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6F035B6-7314-41A7-942F-DA17E5956DFD}"/>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4276499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E8657C-C0C7-4C76-A1EF-73AA7FBF84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E9E9F91-0AB0-4C6D-999A-096BAC6957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94D9E0-3275-4C74-8987-5647EE5056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4B2DD0-4293-4F28-94DA-A75E96E66086}" type="datetimeFigureOut">
              <a:rPr lang="en-GB" smtClean="0"/>
              <a:t>27/04/2026</a:t>
            </a:fld>
            <a:endParaRPr lang="en-GB"/>
          </a:p>
        </p:txBody>
      </p:sp>
      <p:sp>
        <p:nvSpPr>
          <p:cNvPr id="5" name="Footer Placeholder 4">
            <a:extLst>
              <a:ext uri="{FF2B5EF4-FFF2-40B4-BE49-F238E27FC236}">
                <a16:creationId xmlns:a16="http://schemas.microsoft.com/office/drawing/2014/main" id="{0E7983C8-4286-49E6-9DBA-EE1CF6571D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E0BA1CF-D007-4906-B844-961379DA2D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E46B58-C15E-4093-B915-2F68D88E18C0}" type="slidenum">
              <a:rPr lang="en-GB" smtClean="0"/>
              <a:t>‹#›</a:t>
            </a:fld>
            <a:endParaRPr lang="en-GB"/>
          </a:p>
        </p:txBody>
      </p:sp>
    </p:spTree>
    <p:extLst>
      <p:ext uri="{BB962C8B-B14F-4D97-AF65-F5344CB8AC3E}">
        <p14:creationId xmlns:p14="http://schemas.microsoft.com/office/powerpoint/2010/main" val="1826300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264991-94AA-EBC2-8CA1-DBCAB07286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AEB7601-2828-ADE9-D5CF-08D0EB460C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DCB3A98-5C1A-91E2-1109-4BA6C1CE06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9EDA7-5F76-42CD-A89E-668EA6A67FC8}" type="datetimeFigureOut">
              <a:rPr lang="en-GB" smtClean="0"/>
              <a:t>27/04/2026</a:t>
            </a:fld>
            <a:endParaRPr lang="en-GB"/>
          </a:p>
        </p:txBody>
      </p:sp>
      <p:sp>
        <p:nvSpPr>
          <p:cNvPr id="5" name="Footer Placeholder 4">
            <a:extLst>
              <a:ext uri="{FF2B5EF4-FFF2-40B4-BE49-F238E27FC236}">
                <a16:creationId xmlns:a16="http://schemas.microsoft.com/office/drawing/2014/main" id="{24F41DEA-5075-CAD6-6BE3-CEBE659C49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9A215E1-24C6-3359-8587-FB95537F75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F7521A-BB4F-42FD-AF65-857A8F43127F}" type="slidenum">
              <a:rPr lang="en-GB" smtClean="0"/>
              <a:t>‹#›</a:t>
            </a:fld>
            <a:endParaRPr lang="en-GB"/>
          </a:p>
        </p:txBody>
      </p:sp>
    </p:spTree>
    <p:extLst>
      <p:ext uri="{BB962C8B-B14F-4D97-AF65-F5344CB8AC3E}">
        <p14:creationId xmlns:p14="http://schemas.microsoft.com/office/powerpoint/2010/main" val="318892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0CAD87-838B-431F-BB35-C0BE08769C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2A0FF46-F789-4FCE-892E-85B26741F4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B1C365-4681-469A-AF8F-558DFE0627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469E746A-2CA8-4751-BEDA-F934CDBD9E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E250C18-BC05-4284-9EE1-60C7C942DD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863989-3DD5-4214-8B0C-41B3BA205069}" type="slidenum">
              <a:rPr lang="en-GB" smtClean="0"/>
              <a:t>‹#›</a:t>
            </a:fld>
            <a:endParaRPr lang="en-GB"/>
          </a:p>
        </p:txBody>
      </p:sp>
    </p:spTree>
    <p:extLst>
      <p:ext uri="{BB962C8B-B14F-4D97-AF65-F5344CB8AC3E}">
        <p14:creationId xmlns:p14="http://schemas.microsoft.com/office/powerpoint/2010/main" val="107247788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3.svg"/><Relationship Id="rId2" Type="http://schemas.openxmlformats.org/officeDocument/2006/relationships/notesSlide" Target="../notesSlides/notesSlide10.xml"/><Relationship Id="rId1" Type="http://schemas.openxmlformats.org/officeDocument/2006/relationships/slideLayout" Target="../slideLayouts/slideLayout24.xml"/><Relationship Id="rId5" Type="http://schemas.openxmlformats.org/officeDocument/2006/relationships/image" Target="../media/image45.svg"/><Relationship Id="rId4" Type="http://schemas.openxmlformats.org/officeDocument/2006/relationships/image" Target="../media/image44.svg"/></Relationships>
</file>

<file path=ppt/slides/_rels/slide11.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svg"/><Relationship Id="rId2" Type="http://schemas.openxmlformats.org/officeDocument/2006/relationships/notesSlide" Target="../notesSlides/notesSlide2.xml"/><Relationship Id="rId1" Type="http://schemas.openxmlformats.org/officeDocument/2006/relationships/slideLayout" Target="../slideLayouts/slideLayout24.xml"/><Relationship Id="rId6" Type="http://schemas.openxmlformats.org/officeDocument/2006/relationships/image" Target="../media/image6.sv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svg"/></Relationships>
</file>

<file path=ppt/slides/_rels/slide3.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svg"/><Relationship Id="rId7" Type="http://schemas.openxmlformats.org/officeDocument/2006/relationships/image" Target="../media/image17.svg"/><Relationship Id="rId12" Type="http://schemas.openxmlformats.org/officeDocument/2006/relationships/image" Target="../media/image22.svg"/><Relationship Id="rId2" Type="http://schemas.openxmlformats.org/officeDocument/2006/relationships/notesSlide" Target="../notesSlides/notesSlide3.xml"/><Relationship Id="rId1" Type="http://schemas.openxmlformats.org/officeDocument/2006/relationships/slideLayout" Target="../slideLayouts/slideLayout24.xml"/><Relationship Id="rId6" Type="http://schemas.openxmlformats.org/officeDocument/2006/relationships/image" Target="../media/image16.svg"/><Relationship Id="rId11" Type="http://schemas.openxmlformats.org/officeDocument/2006/relationships/image" Target="../media/image21.svg"/><Relationship Id="rId5" Type="http://schemas.openxmlformats.org/officeDocument/2006/relationships/image" Target="../media/image15.sv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svg"/></Relationships>
</file>

<file path=ppt/slides/_rels/slide4.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3.svg"/><Relationship Id="rId7" Type="http://schemas.openxmlformats.org/officeDocument/2006/relationships/image" Target="../media/image17.svg"/><Relationship Id="rId12" Type="http://schemas.openxmlformats.org/officeDocument/2006/relationships/image" Target="../media/image27.svg"/><Relationship Id="rId2" Type="http://schemas.openxmlformats.org/officeDocument/2006/relationships/notesSlide" Target="../notesSlides/notesSlide4.xml"/><Relationship Id="rId1" Type="http://schemas.openxmlformats.org/officeDocument/2006/relationships/slideLayout" Target="../slideLayouts/slideLayout24.xml"/><Relationship Id="rId6" Type="http://schemas.openxmlformats.org/officeDocument/2006/relationships/image" Target="../media/image16.svg"/><Relationship Id="rId11" Type="http://schemas.openxmlformats.org/officeDocument/2006/relationships/image" Target="../media/image26.svg"/><Relationship Id="rId5" Type="http://schemas.openxmlformats.org/officeDocument/2006/relationships/image" Target="../media/image15.svg"/><Relationship Id="rId10" Type="http://schemas.openxmlformats.org/officeDocument/2006/relationships/image" Target="../media/image25.svg"/><Relationship Id="rId4" Type="http://schemas.openxmlformats.org/officeDocument/2006/relationships/image" Target="../media/image14.svg"/><Relationship Id="rId9" Type="http://schemas.openxmlformats.org/officeDocument/2006/relationships/image" Target="../media/image24.svg"/></Relationships>
</file>

<file path=ppt/slides/_rels/slide5.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notesSlide" Target="../notesSlides/notesSlide5.xml"/><Relationship Id="rId1" Type="http://schemas.openxmlformats.org/officeDocument/2006/relationships/slideLayout" Target="../slideLayouts/slideLayout24.xml"/><Relationship Id="rId5" Type="http://schemas.openxmlformats.org/officeDocument/2006/relationships/image" Target="../media/image30.svg"/><Relationship Id="rId4" Type="http://schemas.openxmlformats.org/officeDocument/2006/relationships/image" Target="../media/image29.svg"/></Relationships>
</file>

<file path=ppt/slides/_rels/slide6.xml.rels><?xml version="1.0" encoding="UTF-8" standalone="yes"?>
<Relationships xmlns="http://schemas.openxmlformats.org/package/2006/relationships"><Relationship Id="rId8" Type="http://schemas.openxmlformats.org/officeDocument/2006/relationships/image" Target="../media/image35.svg"/><Relationship Id="rId3" Type="http://schemas.openxmlformats.org/officeDocument/2006/relationships/image" Target="../media/image31.png"/><Relationship Id="rId7" Type="http://schemas.openxmlformats.org/officeDocument/2006/relationships/image" Target="../media/image34.png"/><Relationship Id="rId2" Type="http://schemas.openxmlformats.org/officeDocument/2006/relationships/notesSlide" Target="../notesSlides/notesSlide6.xml"/><Relationship Id="rId1" Type="http://schemas.openxmlformats.org/officeDocument/2006/relationships/slideLayout" Target="../slideLayouts/slideLayout24.xml"/><Relationship Id="rId6" Type="http://schemas.openxmlformats.org/officeDocument/2006/relationships/hyperlink" Target="https://www.unifrog.org/student/careers/direct/computer-games-developer" TargetMode="External"/><Relationship Id="rId5" Type="http://schemas.openxmlformats.org/officeDocument/2006/relationships/image" Target="../media/image33.png"/><Relationship Id="rId4" Type="http://schemas.openxmlformats.org/officeDocument/2006/relationships/image" Target="../media/image32.svg"/></Relationships>
</file>

<file path=ppt/slides/_rels/slide7.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7.xml"/><Relationship Id="rId1" Type="http://schemas.openxmlformats.org/officeDocument/2006/relationships/slideLayout" Target="../slideLayouts/slideLayout24.xml"/><Relationship Id="rId4" Type="http://schemas.openxmlformats.org/officeDocument/2006/relationships/image" Target="../media/image37.svg"/></Relationships>
</file>

<file path=ppt/slides/_rels/slide8.xml.rels><?xml version="1.0" encoding="UTF-8" standalone="yes"?>
<Relationships xmlns="http://schemas.openxmlformats.org/package/2006/relationships"><Relationship Id="rId3" Type="http://schemas.openxmlformats.org/officeDocument/2006/relationships/image" Target="../media/image37.svg"/><Relationship Id="rId7" Type="http://schemas.openxmlformats.org/officeDocument/2006/relationships/image" Target="../media/image40.png"/><Relationship Id="rId2" Type="http://schemas.openxmlformats.org/officeDocument/2006/relationships/notesSlide" Target="../notesSlides/notesSlide8.xml"/><Relationship Id="rId1" Type="http://schemas.openxmlformats.org/officeDocument/2006/relationships/slideLayout" Target="../slideLayouts/slideLayout24.xml"/><Relationship Id="rId6" Type="http://schemas.openxmlformats.org/officeDocument/2006/relationships/image" Target="../media/image39.png"/><Relationship Id="rId5" Type="http://schemas.openxmlformats.org/officeDocument/2006/relationships/image" Target="../media/image36.png"/><Relationship Id="rId4" Type="http://schemas.openxmlformats.org/officeDocument/2006/relationships/image" Target="../media/image38.svg"/></Relationships>
</file>

<file path=ppt/slides/_rels/slide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9.xml"/><Relationship Id="rId1" Type="http://schemas.openxmlformats.org/officeDocument/2006/relationships/slideLayout" Target="../slideLayouts/slideLayout24.xml"/><Relationship Id="rId5" Type="http://schemas.openxmlformats.org/officeDocument/2006/relationships/image" Target="../media/image42.png"/><Relationship Id="rId4" Type="http://schemas.openxmlformats.org/officeDocument/2006/relationships/image" Target="../media/image4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A99C96D-E9B1-41A7-82FD-190A1F26198A}"/>
              </a:ext>
            </a:extLst>
          </p:cNvPr>
          <p:cNvSpPr>
            <a:spLocks noGrp="1"/>
          </p:cNvSpPr>
          <p:nvPr>
            <p:ph type="subTitle" idx="1"/>
          </p:nvPr>
        </p:nvSpPr>
        <p:spPr>
          <a:xfrm>
            <a:off x="1524000" y="3055280"/>
            <a:ext cx="9144000" cy="1655762"/>
          </a:xfrm>
        </p:spPr>
        <p:txBody>
          <a:bodyPr>
            <a:normAutofit/>
          </a:bodyPr>
          <a:lstStyle/>
          <a:p>
            <a:pPr algn="l"/>
            <a:r>
              <a:rPr lang="en-GB" sz="5600" dirty="0">
                <a:solidFill>
                  <a:schemeClr val="bg1"/>
                </a:solidFill>
                <a:latin typeface="Open Sans" panose="020B0606030504020204" pitchFamily="34" charset="0"/>
                <a:ea typeface="Open Sans" panose="020B0606030504020204" pitchFamily="34" charset="0"/>
                <a:cs typeface="Open Sans" panose="020B0606030504020204" pitchFamily="34" charset="0"/>
              </a:rPr>
              <a:t>Careers and the future</a:t>
            </a:r>
          </a:p>
        </p:txBody>
      </p:sp>
    </p:spTree>
    <p:extLst>
      <p:ext uri="{BB962C8B-B14F-4D97-AF65-F5344CB8AC3E}">
        <p14:creationId xmlns:p14="http://schemas.microsoft.com/office/powerpoint/2010/main" val="18410999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Folded Corner 18">
            <a:extLst>
              <a:ext uri="{FF2B5EF4-FFF2-40B4-BE49-F238E27FC236}">
                <a16:creationId xmlns:a16="http://schemas.microsoft.com/office/drawing/2014/main" id="{3D35450B-04A5-3A13-3919-8A3BC957F3EB}"/>
              </a:ext>
            </a:extLst>
          </p:cNvPr>
          <p:cNvSpPr/>
          <p:nvPr/>
        </p:nvSpPr>
        <p:spPr>
          <a:xfrm>
            <a:off x="293169" y="4327990"/>
            <a:ext cx="3599562" cy="1464928"/>
          </a:xfrm>
          <a:prstGeom prst="foldedCorner">
            <a:avLst/>
          </a:prstGeom>
          <a:solidFill>
            <a:schemeClr val="bg1">
              <a:lumMod val="95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100"/>
          </a:p>
        </p:txBody>
      </p:sp>
      <p:sp>
        <p:nvSpPr>
          <p:cNvPr id="22" name="Rectangle: Folded Corner 21">
            <a:extLst>
              <a:ext uri="{FF2B5EF4-FFF2-40B4-BE49-F238E27FC236}">
                <a16:creationId xmlns:a16="http://schemas.microsoft.com/office/drawing/2014/main" id="{7B031EBB-BF6D-AC50-FECE-1F0C38D1E606}"/>
              </a:ext>
            </a:extLst>
          </p:cNvPr>
          <p:cNvSpPr/>
          <p:nvPr/>
        </p:nvSpPr>
        <p:spPr>
          <a:xfrm>
            <a:off x="4297665" y="4327988"/>
            <a:ext cx="3599562" cy="1464929"/>
          </a:xfrm>
          <a:prstGeom prst="foldedCorner">
            <a:avLst/>
          </a:prstGeom>
          <a:solidFill>
            <a:schemeClr val="bg1">
              <a:lumMod val="95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100"/>
          </a:p>
        </p:txBody>
      </p:sp>
      <p:sp>
        <p:nvSpPr>
          <p:cNvPr id="23" name="Rectangle: Folded Corner 22">
            <a:extLst>
              <a:ext uri="{FF2B5EF4-FFF2-40B4-BE49-F238E27FC236}">
                <a16:creationId xmlns:a16="http://schemas.microsoft.com/office/drawing/2014/main" id="{406C04C7-CDD1-035F-AE6E-143C24F4CB91}"/>
              </a:ext>
            </a:extLst>
          </p:cNvPr>
          <p:cNvSpPr/>
          <p:nvPr/>
        </p:nvSpPr>
        <p:spPr>
          <a:xfrm>
            <a:off x="8302161" y="4327988"/>
            <a:ext cx="3599562" cy="1464930"/>
          </a:xfrm>
          <a:prstGeom prst="foldedCorner">
            <a:avLst/>
          </a:prstGeom>
          <a:solidFill>
            <a:schemeClr val="bg1">
              <a:lumMod val="95000"/>
            </a:schemeClr>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2100"/>
          </a:p>
        </p:txBody>
      </p:sp>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latin typeface="Open sans" panose="020B0606030504020204" pitchFamily="34" charset="0"/>
                <a:ea typeface="Open sans" panose="020B0606030504020204" pitchFamily="34" charset="0"/>
                <a:cs typeface="Open sans" panose="020B0606030504020204" pitchFamily="34" charset="0"/>
              </a:rPr>
              <a:t>Preparing for the careers of the future (5 mins)</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grpSp>
        <p:nvGrpSpPr>
          <p:cNvPr id="15" name="Group 14">
            <a:extLst>
              <a:ext uri="{FF2B5EF4-FFF2-40B4-BE49-F238E27FC236}">
                <a16:creationId xmlns:a16="http://schemas.microsoft.com/office/drawing/2014/main" id="{1564366B-2478-E369-A9DA-FD41CA026FC4}"/>
              </a:ext>
            </a:extLst>
          </p:cNvPr>
          <p:cNvGrpSpPr/>
          <p:nvPr/>
        </p:nvGrpSpPr>
        <p:grpSpPr>
          <a:xfrm>
            <a:off x="497692" y="2882713"/>
            <a:ext cx="11196615" cy="788914"/>
            <a:chOff x="460605" y="3108385"/>
            <a:chExt cx="11196615" cy="788914"/>
          </a:xfrm>
          <a:effectLst>
            <a:outerShdw blurRad="50800" dist="38100" dir="2700000" algn="tl" rotWithShape="0">
              <a:prstClr val="black">
                <a:alpha val="40000"/>
              </a:prstClr>
            </a:outerShdw>
          </a:effectLst>
        </p:grpSpPr>
        <p:sp>
          <p:nvSpPr>
            <p:cNvPr id="6" name="TextBox 5">
              <a:extLst>
                <a:ext uri="{FF2B5EF4-FFF2-40B4-BE49-F238E27FC236}">
                  <a16:creationId xmlns:a16="http://schemas.microsoft.com/office/drawing/2014/main" id="{861819FE-F408-484F-B9CF-EB453918C303}"/>
                </a:ext>
              </a:extLst>
            </p:cNvPr>
            <p:cNvSpPr txBox="1"/>
            <p:nvPr/>
          </p:nvSpPr>
          <p:spPr>
            <a:xfrm>
              <a:off x="460605" y="3108385"/>
              <a:ext cx="2138904" cy="788914"/>
            </a:xfrm>
            <a:prstGeom prst="roundRect">
              <a:avLst/>
            </a:prstGeom>
            <a:solidFill>
              <a:srgbClr val="FFD5E4"/>
            </a:solidFill>
            <a:ln>
              <a:noFill/>
            </a:ln>
          </p:spPr>
          <p:txBody>
            <a:bodyPr wrap="square" anchor="ctr" anchorCtr="0">
              <a:noAutofit/>
            </a:bodyPr>
            <a:lstStyle/>
            <a:p>
              <a:pPr marL="0" marR="0" lvl="0" indent="0" algn="ctr" defTabSz="914400" rtl="0" eaLnBrk="1" fontAlgn="auto" latinLnBrk="0" hangingPunct="1">
                <a:lnSpc>
                  <a:spcPct val="150000"/>
                </a:lnSpc>
                <a:spcBef>
                  <a:spcPts val="0"/>
                </a:spcBef>
                <a:spcAft>
                  <a:spcPts val="1200"/>
                </a:spcAft>
                <a:buClrTx/>
                <a:buSzTx/>
                <a:buFontTx/>
                <a:buNone/>
                <a:tabLst/>
                <a:defRPr/>
              </a:pPr>
              <a:r>
                <a:rPr kumimoji="0" lang="en-GB" sz="2100" b="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Digital literacy</a:t>
              </a:r>
            </a:p>
          </p:txBody>
        </p:sp>
        <p:sp>
          <p:nvSpPr>
            <p:cNvPr id="9" name="TextBox 8">
              <a:extLst>
                <a:ext uri="{FF2B5EF4-FFF2-40B4-BE49-F238E27FC236}">
                  <a16:creationId xmlns:a16="http://schemas.microsoft.com/office/drawing/2014/main" id="{00A86C77-9C71-89AF-B2E1-286A96A18F0A}"/>
                </a:ext>
              </a:extLst>
            </p:cNvPr>
            <p:cNvSpPr txBox="1"/>
            <p:nvPr/>
          </p:nvSpPr>
          <p:spPr>
            <a:xfrm>
              <a:off x="2955265" y="3108385"/>
              <a:ext cx="3240538" cy="788914"/>
            </a:xfrm>
            <a:prstGeom prst="roundRect">
              <a:avLst/>
            </a:prstGeom>
            <a:solidFill>
              <a:srgbClr val="FFE4CC"/>
            </a:solidFill>
            <a:ln>
              <a:noFill/>
            </a:ln>
          </p:spPr>
          <p:txBody>
            <a:bodyPr wrap="square" anchor="ctr" anchorCtr="0">
              <a:noAutofit/>
            </a:bodyPr>
            <a:lstStyle/>
            <a:p>
              <a:pPr marL="0" marR="0" lvl="0" indent="0" algn="ctr" defTabSz="914400" rtl="0" eaLnBrk="1" fontAlgn="auto" latinLnBrk="0" hangingPunct="1">
                <a:lnSpc>
                  <a:spcPct val="150000"/>
                </a:lnSpc>
                <a:spcBef>
                  <a:spcPts val="0"/>
                </a:spcBef>
                <a:spcAft>
                  <a:spcPts val="1200"/>
                </a:spcAft>
                <a:buClrTx/>
                <a:buSzTx/>
                <a:buFontTx/>
                <a:buNone/>
                <a:tabLst/>
                <a:defRPr/>
              </a:pPr>
              <a:r>
                <a:rPr kumimoji="0" lang="en-GB" sz="2100" b="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Creativity / innovation</a:t>
              </a:r>
            </a:p>
          </p:txBody>
        </p:sp>
        <p:sp>
          <p:nvSpPr>
            <p:cNvPr id="11" name="TextBox 10">
              <a:extLst>
                <a:ext uri="{FF2B5EF4-FFF2-40B4-BE49-F238E27FC236}">
                  <a16:creationId xmlns:a16="http://schemas.microsoft.com/office/drawing/2014/main" id="{452E2ADF-CBE8-7499-5B9B-E8FAD087E574}"/>
                </a:ext>
              </a:extLst>
            </p:cNvPr>
            <p:cNvSpPr txBox="1"/>
            <p:nvPr/>
          </p:nvSpPr>
          <p:spPr>
            <a:xfrm>
              <a:off x="9258009" y="3108385"/>
              <a:ext cx="2399211" cy="788914"/>
            </a:xfrm>
            <a:prstGeom prst="roundRect">
              <a:avLst/>
            </a:prstGeom>
            <a:solidFill>
              <a:srgbClr val="CDF3E6"/>
            </a:solidFill>
            <a:ln>
              <a:noFill/>
            </a:ln>
          </p:spPr>
          <p:txBody>
            <a:bodyPr wrap="square" anchor="ctr" anchorCtr="0">
              <a:noAutofit/>
            </a:bodyPr>
            <a:lstStyle/>
            <a:p>
              <a:pPr marL="0" marR="0" lvl="0" indent="0" algn="ctr" defTabSz="914400" rtl="0" eaLnBrk="1" fontAlgn="auto" latinLnBrk="0" hangingPunct="1">
                <a:lnSpc>
                  <a:spcPct val="150000"/>
                </a:lnSpc>
                <a:spcBef>
                  <a:spcPts val="0"/>
                </a:spcBef>
                <a:spcAft>
                  <a:spcPts val="1200"/>
                </a:spcAft>
                <a:buClrTx/>
                <a:buSzTx/>
                <a:buFontTx/>
                <a:buNone/>
                <a:tabLst/>
                <a:defRPr/>
              </a:pPr>
              <a:r>
                <a:rPr kumimoji="0" lang="en-GB" sz="2100" b="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Problem solving</a:t>
              </a:r>
            </a:p>
          </p:txBody>
        </p:sp>
        <p:sp>
          <p:nvSpPr>
            <p:cNvPr id="12" name="TextBox 11">
              <a:extLst>
                <a:ext uri="{FF2B5EF4-FFF2-40B4-BE49-F238E27FC236}">
                  <a16:creationId xmlns:a16="http://schemas.microsoft.com/office/drawing/2014/main" id="{E855D33C-4CB6-9AF7-C51F-8916356A0E79}"/>
                </a:ext>
              </a:extLst>
            </p:cNvPr>
            <p:cNvSpPr txBox="1"/>
            <p:nvPr/>
          </p:nvSpPr>
          <p:spPr>
            <a:xfrm>
              <a:off x="6551559" y="3108385"/>
              <a:ext cx="2350694" cy="788914"/>
            </a:xfrm>
            <a:prstGeom prst="roundRect">
              <a:avLst/>
            </a:prstGeom>
            <a:solidFill>
              <a:srgbClr val="FFF2CC"/>
            </a:solidFill>
            <a:ln>
              <a:noFill/>
            </a:ln>
          </p:spPr>
          <p:txBody>
            <a:bodyPr wrap="square" anchor="ctr" anchorCtr="0">
              <a:noAutofit/>
            </a:bodyPr>
            <a:lstStyle/>
            <a:p>
              <a:pPr marL="0" marR="0" lvl="0" indent="0" algn="ctr" defTabSz="914400" rtl="0" eaLnBrk="1" fontAlgn="auto" latinLnBrk="0" hangingPunct="1">
                <a:lnSpc>
                  <a:spcPct val="150000"/>
                </a:lnSpc>
                <a:spcBef>
                  <a:spcPts val="0"/>
                </a:spcBef>
                <a:spcAft>
                  <a:spcPts val="1200"/>
                </a:spcAft>
                <a:buClrTx/>
                <a:buSzTx/>
                <a:buFontTx/>
                <a:buNone/>
                <a:tabLst/>
                <a:defRPr/>
              </a:pPr>
              <a:r>
                <a:rPr kumimoji="0" lang="en-GB" sz="2100" b="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Critical thinking</a:t>
              </a:r>
            </a:p>
          </p:txBody>
        </p:sp>
      </p:grpSp>
      <p:sp>
        <p:nvSpPr>
          <p:cNvPr id="14" name="TextBox 13">
            <a:extLst>
              <a:ext uri="{FF2B5EF4-FFF2-40B4-BE49-F238E27FC236}">
                <a16:creationId xmlns:a16="http://schemas.microsoft.com/office/drawing/2014/main" id="{60545843-692C-C9F4-44F1-3412691B3056}"/>
              </a:ext>
            </a:extLst>
          </p:cNvPr>
          <p:cNvSpPr txBox="1"/>
          <p:nvPr/>
        </p:nvSpPr>
        <p:spPr>
          <a:xfrm>
            <a:off x="180654" y="988882"/>
            <a:ext cx="11830692" cy="1648785"/>
          </a:xfrm>
          <a:prstGeom prst="rect">
            <a:avLst/>
          </a:prstGeom>
          <a:noFill/>
        </p:spPr>
        <p:txBody>
          <a:bodyPr wrap="square" rtlCol="0">
            <a:spAutoFit/>
          </a:bodyPr>
          <a:lstStyle/>
          <a:p>
            <a:pPr marR="0" lvl="0" defTabSz="914400" rtl="0" eaLnBrk="1" fontAlgn="auto" latinLnBrk="0" hangingPunct="1">
              <a:lnSpc>
                <a:spcPct val="150000"/>
              </a:lnSpc>
              <a:spcAft>
                <a:spcPts val="1200"/>
              </a:spcAft>
              <a:buClrTx/>
              <a:buSzTx/>
              <a:tabLst/>
              <a:defRPr/>
            </a:pPr>
            <a:r>
              <a:rPr lang="en-GB" sz="2100" dirty="0">
                <a:solidFill>
                  <a:prstClr val="black"/>
                </a:solidFill>
                <a:latin typeface="Open Sans" panose="020B0606030504020204"/>
              </a:rPr>
              <a:t>Remember, it’s predicted that </a:t>
            </a:r>
            <a:r>
              <a:rPr lang="en-GB" sz="2100" b="1" dirty="0">
                <a:solidFill>
                  <a:prstClr val="black"/>
                </a:solidFill>
                <a:latin typeface="Open Sans" panose="020B0606030504020204"/>
              </a:rPr>
              <a:t>65%</a:t>
            </a:r>
            <a:r>
              <a:rPr lang="en-GB" sz="2100" dirty="0">
                <a:solidFill>
                  <a:prstClr val="black"/>
                </a:solidFill>
                <a:latin typeface="Open Sans" panose="020B0606030504020204"/>
              </a:rPr>
              <a:t> of you will be employed in a career that doesn’t exist yet!</a:t>
            </a:r>
          </a:p>
          <a:p>
            <a:pPr marL="342900" indent="-342900">
              <a:lnSpc>
                <a:spcPct val="150000"/>
              </a:lnSpc>
              <a:buFont typeface="Arial" panose="020B0604020202020204" pitchFamily="34" charset="0"/>
              <a:buChar char="•"/>
              <a:defRPr/>
            </a:pPr>
            <a:r>
              <a:rPr lang="en-GB" sz="2100" dirty="0">
                <a:solidFill>
                  <a:prstClr val="black"/>
                </a:solidFill>
                <a:latin typeface="Open Sans" panose="020B0606030504020204"/>
              </a:rPr>
              <a:t>Select one of the following </a:t>
            </a:r>
            <a:r>
              <a:rPr lang="en-GB" sz="2100" b="1" dirty="0">
                <a:solidFill>
                  <a:prstClr val="black"/>
                </a:solidFill>
                <a:latin typeface="Open Sans" panose="020B0606030504020204"/>
              </a:rPr>
              <a:t>skills</a:t>
            </a:r>
            <a:r>
              <a:rPr lang="en-GB" sz="2100" dirty="0">
                <a:solidFill>
                  <a:prstClr val="black"/>
                </a:solidFill>
                <a:latin typeface="Open Sans" panose="020B0606030504020204"/>
              </a:rPr>
              <a:t> that future employers might value.</a:t>
            </a:r>
          </a:p>
          <a:p>
            <a:pPr marL="342900" indent="-342900">
              <a:lnSpc>
                <a:spcPct val="150000"/>
              </a:lnSpc>
              <a:buFont typeface="Arial" panose="020B0604020202020204" pitchFamily="34" charset="0"/>
              <a:buChar char="•"/>
              <a:defRPr/>
            </a:pPr>
            <a:r>
              <a:rPr lang="en-GB" sz="2100" dirty="0">
                <a:solidFill>
                  <a:prstClr val="black"/>
                </a:solidFill>
                <a:latin typeface="Open Sans" panose="020B0606030504020204"/>
              </a:rPr>
              <a:t>Note down an example of how you could develop this skill </a:t>
            </a:r>
            <a:r>
              <a:rPr lang="en-GB" sz="2100" b="1" dirty="0">
                <a:solidFill>
                  <a:prstClr val="black"/>
                </a:solidFill>
                <a:latin typeface="Open Sans" panose="020B0606030504020204"/>
              </a:rPr>
              <a:t>now</a:t>
            </a:r>
            <a:r>
              <a:rPr lang="en-GB" sz="2100" dirty="0">
                <a:solidFill>
                  <a:prstClr val="black"/>
                </a:solidFill>
                <a:latin typeface="Open Sans" panose="020B0606030504020204"/>
              </a:rPr>
              <a:t>.</a:t>
            </a:r>
          </a:p>
        </p:txBody>
      </p:sp>
      <p:sp>
        <p:nvSpPr>
          <p:cNvPr id="16" name="TextBox 15">
            <a:extLst>
              <a:ext uri="{FF2B5EF4-FFF2-40B4-BE49-F238E27FC236}">
                <a16:creationId xmlns:a16="http://schemas.microsoft.com/office/drawing/2014/main" id="{974D31D9-DACB-F4AD-5ED1-2BB58DF9649C}"/>
              </a:ext>
            </a:extLst>
          </p:cNvPr>
          <p:cNvSpPr txBox="1"/>
          <p:nvPr/>
        </p:nvSpPr>
        <p:spPr>
          <a:xfrm>
            <a:off x="4808168" y="4532752"/>
            <a:ext cx="2575664" cy="1010148"/>
          </a:xfrm>
          <a:prstGeom prst="rect">
            <a:avLst/>
          </a:prstGeom>
          <a:noFill/>
        </p:spPr>
        <p:txBody>
          <a:bodyPr wrap="square" rtlCol="0">
            <a:spAutoFit/>
          </a:bodyPr>
          <a:lstStyle/>
          <a:p>
            <a:pPr marR="0" lvl="0" algn="ctr" defTabSz="914400" rtl="0" eaLnBrk="1" fontAlgn="auto" latinLnBrk="0" hangingPunct="1">
              <a:lnSpc>
                <a:spcPct val="150000"/>
              </a:lnSpc>
              <a:spcBef>
                <a:spcPts val="0"/>
              </a:spcBef>
              <a:spcAft>
                <a:spcPts val="1800"/>
              </a:spcAft>
              <a:buClrTx/>
              <a:buSzTx/>
              <a:tabLst/>
              <a:defRPr/>
            </a:pPr>
            <a:r>
              <a:rPr lang="en-GB" sz="2100" i="1" dirty="0">
                <a:solidFill>
                  <a:prstClr val="black"/>
                </a:solidFill>
                <a:latin typeface="Open Sans" panose="020B0606030504020204"/>
              </a:rPr>
              <a:t>Could you develop this skill at school?</a:t>
            </a:r>
          </a:p>
        </p:txBody>
      </p:sp>
      <p:sp>
        <p:nvSpPr>
          <p:cNvPr id="17" name="TextBox 16">
            <a:extLst>
              <a:ext uri="{FF2B5EF4-FFF2-40B4-BE49-F238E27FC236}">
                <a16:creationId xmlns:a16="http://schemas.microsoft.com/office/drawing/2014/main" id="{2DDCD098-874A-D874-5308-6B0F7D06A7E4}"/>
              </a:ext>
            </a:extLst>
          </p:cNvPr>
          <p:cNvSpPr txBox="1"/>
          <p:nvPr/>
        </p:nvSpPr>
        <p:spPr>
          <a:xfrm>
            <a:off x="817762" y="4532752"/>
            <a:ext cx="2554531" cy="1010148"/>
          </a:xfrm>
          <a:prstGeom prst="rect">
            <a:avLst/>
          </a:prstGeom>
          <a:noFill/>
        </p:spPr>
        <p:txBody>
          <a:bodyPr wrap="square" rtlCol="0">
            <a:spAutoFit/>
          </a:bodyPr>
          <a:lstStyle/>
          <a:p>
            <a:pPr marR="0" lvl="0" algn="ctr" defTabSz="914400" rtl="0" eaLnBrk="1" fontAlgn="auto" latinLnBrk="0" hangingPunct="1">
              <a:lnSpc>
                <a:spcPct val="150000"/>
              </a:lnSpc>
              <a:spcBef>
                <a:spcPts val="0"/>
              </a:spcBef>
              <a:spcAft>
                <a:spcPts val="1800"/>
              </a:spcAft>
              <a:buClrTx/>
              <a:buSzTx/>
              <a:tabLst/>
              <a:defRPr/>
            </a:pPr>
            <a:r>
              <a:rPr lang="en-GB" sz="2100" i="1" dirty="0">
                <a:solidFill>
                  <a:prstClr val="black"/>
                </a:solidFill>
                <a:latin typeface="Open Sans" panose="020B0606030504020204"/>
              </a:rPr>
              <a:t>Could you develop this skill at home?</a:t>
            </a:r>
          </a:p>
        </p:txBody>
      </p:sp>
      <p:sp>
        <p:nvSpPr>
          <p:cNvPr id="18" name="TextBox 17">
            <a:extLst>
              <a:ext uri="{FF2B5EF4-FFF2-40B4-BE49-F238E27FC236}">
                <a16:creationId xmlns:a16="http://schemas.microsoft.com/office/drawing/2014/main" id="{3273356E-B3CF-0CD4-C153-F6A56AA2DF45}"/>
              </a:ext>
            </a:extLst>
          </p:cNvPr>
          <p:cNvSpPr txBox="1"/>
          <p:nvPr/>
        </p:nvSpPr>
        <p:spPr>
          <a:xfrm>
            <a:off x="8619381" y="4532752"/>
            <a:ext cx="2965121" cy="1010148"/>
          </a:xfrm>
          <a:prstGeom prst="rect">
            <a:avLst/>
          </a:prstGeom>
          <a:noFill/>
        </p:spPr>
        <p:txBody>
          <a:bodyPr wrap="square" rtlCol="0">
            <a:spAutoFit/>
          </a:bodyPr>
          <a:lstStyle/>
          <a:p>
            <a:pPr marR="0" lvl="0" algn="ctr" defTabSz="914400" rtl="0" eaLnBrk="1" fontAlgn="auto" latinLnBrk="0" hangingPunct="1">
              <a:lnSpc>
                <a:spcPct val="150000"/>
              </a:lnSpc>
              <a:spcBef>
                <a:spcPts val="0"/>
              </a:spcBef>
              <a:spcAft>
                <a:spcPts val="1800"/>
              </a:spcAft>
              <a:buClrTx/>
              <a:buSzTx/>
              <a:tabLst/>
              <a:defRPr/>
            </a:pPr>
            <a:r>
              <a:rPr lang="en-GB" sz="2100" i="1" dirty="0">
                <a:solidFill>
                  <a:prstClr val="black"/>
                </a:solidFill>
                <a:latin typeface="Open Sans" panose="020B0606030504020204"/>
              </a:rPr>
              <a:t>Could you develop this skill through a hobby?</a:t>
            </a:r>
          </a:p>
        </p:txBody>
      </p:sp>
      <p:pic>
        <p:nvPicPr>
          <p:cNvPr id="3" name="Graphic 2" descr="Saxophone with solid fill">
            <a:extLst>
              <a:ext uri="{FF2B5EF4-FFF2-40B4-BE49-F238E27FC236}">
                <a16:creationId xmlns:a16="http://schemas.microsoft.com/office/drawing/2014/main" id="{3CBFDC33-838A-D8C0-9EB1-17D77D67DB9F}"/>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9772633" y="3925482"/>
            <a:ext cx="660120" cy="660120"/>
          </a:xfrm>
          <a:prstGeom prst="rect">
            <a:avLst/>
          </a:prstGeom>
        </p:spPr>
      </p:pic>
      <p:pic>
        <p:nvPicPr>
          <p:cNvPr id="7" name="Graphic 6" descr="Classroom with solid fill">
            <a:extLst>
              <a:ext uri="{FF2B5EF4-FFF2-40B4-BE49-F238E27FC236}">
                <a16:creationId xmlns:a16="http://schemas.microsoft.com/office/drawing/2014/main" id="{059087B1-86D8-46FC-848F-E39F2F9C97F6}"/>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65588" y="3872632"/>
            <a:ext cx="660120" cy="660120"/>
          </a:xfrm>
          <a:prstGeom prst="rect">
            <a:avLst/>
          </a:prstGeom>
        </p:spPr>
      </p:pic>
      <p:pic>
        <p:nvPicPr>
          <p:cNvPr id="10" name="Graphic 9" descr="House with solid fill">
            <a:extLst>
              <a:ext uri="{FF2B5EF4-FFF2-40B4-BE49-F238E27FC236}">
                <a16:creationId xmlns:a16="http://schemas.microsoft.com/office/drawing/2014/main" id="{E775D669-FC38-8451-AFAA-AD0F64FEAA43}"/>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762890" y="3872632"/>
            <a:ext cx="660120" cy="660120"/>
          </a:xfrm>
          <a:prstGeom prst="rect">
            <a:avLst/>
          </a:prstGeom>
        </p:spPr>
      </p:pic>
    </p:spTree>
    <p:extLst>
      <p:ext uri="{BB962C8B-B14F-4D97-AF65-F5344CB8AC3E}">
        <p14:creationId xmlns:p14="http://schemas.microsoft.com/office/powerpoint/2010/main" val="22765301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2" grpId="0" animBg="1"/>
      <p:bldP spid="23" grpId="0" animBg="1"/>
      <p:bldP spid="16" grpId="0"/>
      <p:bldP spid="17"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0116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Arrow: Right 19">
            <a:extLst>
              <a:ext uri="{FF2B5EF4-FFF2-40B4-BE49-F238E27FC236}">
                <a16:creationId xmlns:a16="http://schemas.microsoft.com/office/drawing/2014/main" id="{87A365B0-9B16-F754-1E72-4CF6506477A8}"/>
              </a:ext>
            </a:extLst>
          </p:cNvPr>
          <p:cNvSpPr/>
          <p:nvPr/>
        </p:nvSpPr>
        <p:spPr>
          <a:xfrm>
            <a:off x="5890254" y="4656057"/>
            <a:ext cx="942346" cy="772198"/>
          </a:xfrm>
          <a:prstGeom prst="rightArrow">
            <a:avLst/>
          </a:prstGeom>
          <a:solidFill>
            <a:srgbClr val="9BA0F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Arrow: Right 18">
            <a:extLst>
              <a:ext uri="{FF2B5EF4-FFF2-40B4-BE49-F238E27FC236}">
                <a16:creationId xmlns:a16="http://schemas.microsoft.com/office/drawing/2014/main" id="{B21AEDB6-581A-E5EC-DB58-E22DFF17FC0C}"/>
              </a:ext>
            </a:extLst>
          </p:cNvPr>
          <p:cNvSpPr/>
          <p:nvPr/>
        </p:nvSpPr>
        <p:spPr>
          <a:xfrm>
            <a:off x="5890254" y="3038811"/>
            <a:ext cx="942346" cy="772198"/>
          </a:xfrm>
          <a:prstGeom prst="rightArrow">
            <a:avLst/>
          </a:prstGeom>
          <a:solidFill>
            <a:srgbClr val="5B9B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Arrow: Right 17">
            <a:extLst>
              <a:ext uri="{FF2B5EF4-FFF2-40B4-BE49-F238E27FC236}">
                <a16:creationId xmlns:a16="http://schemas.microsoft.com/office/drawing/2014/main" id="{0EAB0FF2-8ADD-6E80-CF6F-0E2C9BC278B7}"/>
              </a:ext>
            </a:extLst>
          </p:cNvPr>
          <p:cNvSpPr/>
          <p:nvPr/>
        </p:nvSpPr>
        <p:spPr>
          <a:xfrm>
            <a:off x="5890254" y="1686486"/>
            <a:ext cx="942346" cy="772198"/>
          </a:xfrm>
          <a:prstGeom prst="rightArrow">
            <a:avLst/>
          </a:prstGeom>
          <a:solidFill>
            <a:srgbClr val="4BC7C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The future of careers (5 mins)</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a:extLst>
              <a:ext uri="{FF2B5EF4-FFF2-40B4-BE49-F238E27FC236}">
                <a16:creationId xmlns:a16="http://schemas.microsoft.com/office/drawing/2014/main" id="{064DA039-DD86-E04D-5CFB-18A7DEA875D4}"/>
              </a:ext>
            </a:extLst>
          </p:cNvPr>
          <p:cNvSpPr txBox="1"/>
          <p:nvPr/>
        </p:nvSpPr>
        <p:spPr>
          <a:xfrm>
            <a:off x="185355" y="845462"/>
            <a:ext cx="10511689" cy="546047"/>
          </a:xfrm>
          <a:prstGeom prst="rect">
            <a:avLst/>
          </a:prstGeom>
          <a:noFill/>
        </p:spPr>
        <p:txBody>
          <a:bodyPr wrap="square" rtlCol="0">
            <a:spAutoFit/>
          </a:bodyPr>
          <a:lstStyle/>
          <a:p>
            <a:pPr marR="0" lvl="0" defTabSz="914400" rtl="0" eaLnBrk="1" fontAlgn="auto" latinLnBrk="0" hangingPunct="1">
              <a:lnSpc>
                <a:spcPct val="150000"/>
              </a:lnSpc>
              <a:spcBef>
                <a:spcPts val="0"/>
              </a:spcBef>
              <a:spcAft>
                <a:spcPts val="1800"/>
              </a:spcAft>
              <a:buClrTx/>
              <a:buSzTx/>
              <a:tabLst/>
              <a:defRPr/>
            </a:pPr>
            <a:r>
              <a:rPr lang="en-GB" sz="2200" b="1" dirty="0">
                <a:solidFill>
                  <a:prstClr val="black"/>
                </a:solidFill>
                <a:latin typeface="Open Sans" panose="020B0606030504020204"/>
              </a:rPr>
              <a:t>Read</a:t>
            </a:r>
            <a:r>
              <a:rPr lang="en-GB" sz="2200" dirty="0">
                <a:solidFill>
                  <a:prstClr val="black"/>
                </a:solidFill>
                <a:latin typeface="Open Sans" panose="020B0606030504020204"/>
              </a:rPr>
              <a:t> the statements below and </a:t>
            </a:r>
            <a:r>
              <a:rPr lang="en-GB" sz="2200" b="1" dirty="0">
                <a:solidFill>
                  <a:prstClr val="black"/>
                </a:solidFill>
                <a:latin typeface="Open Sans" panose="020B0606030504020204"/>
              </a:rPr>
              <a:t>finish the sentences </a:t>
            </a:r>
            <a:r>
              <a:rPr lang="en-GB" sz="2200" dirty="0">
                <a:solidFill>
                  <a:prstClr val="black"/>
                </a:solidFill>
                <a:latin typeface="Open Sans" panose="020B0606030504020204"/>
              </a:rPr>
              <a:t>next to each one.</a:t>
            </a:r>
          </a:p>
        </p:txBody>
      </p:sp>
      <p:sp>
        <p:nvSpPr>
          <p:cNvPr id="11" name="TextBox 10">
            <a:extLst>
              <a:ext uri="{FF2B5EF4-FFF2-40B4-BE49-F238E27FC236}">
                <a16:creationId xmlns:a16="http://schemas.microsoft.com/office/drawing/2014/main" id="{5EBDF7BB-99BE-B062-7B9F-8B8C808E012A}"/>
              </a:ext>
            </a:extLst>
          </p:cNvPr>
          <p:cNvSpPr txBox="1"/>
          <p:nvPr/>
        </p:nvSpPr>
        <p:spPr>
          <a:xfrm>
            <a:off x="303850" y="1470960"/>
            <a:ext cx="5738658" cy="1203250"/>
          </a:xfrm>
          <a:prstGeom prst="roundRect">
            <a:avLst/>
          </a:prstGeom>
          <a:solidFill>
            <a:srgbClr val="C9F0EF"/>
          </a:solidFill>
          <a:ln>
            <a:solidFill>
              <a:srgbClr val="4BC7C8"/>
            </a:solidFill>
          </a:ln>
        </p:spPr>
        <p:txBody>
          <a:bodyPr wrap="square" anchor="ctr" anchorCtr="0">
            <a:noAutofit/>
          </a:bodyPr>
          <a:lstStyle/>
          <a:p>
            <a:pPr marL="612000" lvl="1">
              <a:lnSpc>
                <a:spcPct val="150000"/>
              </a:lnSpc>
              <a:spcAft>
                <a:spcPts val="1200"/>
              </a:spcAft>
              <a:defRPr/>
            </a:pPr>
            <a:r>
              <a:rPr kumimoji="0" lang="en-GB" sz="200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65% of students will be employed in careers that don’t exist yet.</a:t>
            </a:r>
          </a:p>
        </p:txBody>
      </p:sp>
      <p:sp>
        <p:nvSpPr>
          <p:cNvPr id="2" name="TextBox 1">
            <a:extLst>
              <a:ext uri="{FF2B5EF4-FFF2-40B4-BE49-F238E27FC236}">
                <a16:creationId xmlns:a16="http://schemas.microsoft.com/office/drawing/2014/main" id="{1927D8B2-8324-D5D0-5CB6-0F8E12A45D49}"/>
              </a:ext>
            </a:extLst>
          </p:cNvPr>
          <p:cNvSpPr txBox="1"/>
          <p:nvPr/>
        </p:nvSpPr>
        <p:spPr>
          <a:xfrm>
            <a:off x="303850" y="2827375"/>
            <a:ext cx="5738658" cy="1203250"/>
          </a:xfrm>
          <a:prstGeom prst="roundRect">
            <a:avLst/>
          </a:prstGeom>
          <a:solidFill>
            <a:srgbClr val="DAE9F6"/>
          </a:solidFill>
          <a:ln>
            <a:solidFill>
              <a:srgbClr val="5B9BD5"/>
            </a:solidFill>
          </a:ln>
        </p:spPr>
        <p:txBody>
          <a:bodyPr wrap="square" anchor="ctr" anchorCtr="0">
            <a:noAutofit/>
          </a:bodyPr>
          <a:lstStyle/>
          <a:p>
            <a:pPr marL="612000" lvl="1">
              <a:lnSpc>
                <a:spcPct val="150000"/>
              </a:lnSpc>
              <a:spcAft>
                <a:spcPts val="1200"/>
              </a:spcAft>
              <a:defRPr/>
            </a:pPr>
            <a:r>
              <a:rPr kumimoji="0" lang="en-GB" sz="200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Digital literacy is an important skill that will be valuable in lots of future careers.</a:t>
            </a:r>
          </a:p>
        </p:txBody>
      </p:sp>
      <p:sp>
        <p:nvSpPr>
          <p:cNvPr id="6" name="TextBox 5">
            <a:extLst>
              <a:ext uri="{FF2B5EF4-FFF2-40B4-BE49-F238E27FC236}">
                <a16:creationId xmlns:a16="http://schemas.microsoft.com/office/drawing/2014/main" id="{6CA29522-B638-3D29-DABB-946A77A98C5C}"/>
              </a:ext>
            </a:extLst>
          </p:cNvPr>
          <p:cNvSpPr txBox="1"/>
          <p:nvPr/>
        </p:nvSpPr>
        <p:spPr>
          <a:xfrm>
            <a:off x="303849" y="4187040"/>
            <a:ext cx="5738659" cy="1718460"/>
          </a:xfrm>
          <a:prstGeom prst="roundRect">
            <a:avLst/>
          </a:prstGeom>
          <a:solidFill>
            <a:srgbClr val="E8E9FE"/>
          </a:solidFill>
          <a:ln>
            <a:solidFill>
              <a:srgbClr val="9BA0FB"/>
            </a:solidFill>
          </a:ln>
        </p:spPr>
        <p:txBody>
          <a:bodyPr wrap="square" anchor="ctr" anchorCtr="0">
            <a:noAutofit/>
          </a:bodyPr>
          <a:lstStyle/>
          <a:p>
            <a:pPr marL="612000" lvl="1">
              <a:lnSpc>
                <a:spcPct val="150000"/>
              </a:lnSpc>
              <a:spcAft>
                <a:spcPts val="1200"/>
              </a:spcAft>
              <a:defRPr/>
            </a:pPr>
            <a:r>
              <a:rPr kumimoji="0" lang="en-GB" sz="200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Creativity, problem-solving, and critical thinking are core skills that will be needed across a range of future careers.</a:t>
            </a:r>
          </a:p>
        </p:txBody>
      </p:sp>
      <p:sp>
        <p:nvSpPr>
          <p:cNvPr id="12" name="TextBox 11">
            <a:extLst>
              <a:ext uri="{FF2B5EF4-FFF2-40B4-BE49-F238E27FC236}">
                <a16:creationId xmlns:a16="http://schemas.microsoft.com/office/drawing/2014/main" id="{4D5D8038-362B-313B-A3E5-4E55F22B4CC3}"/>
              </a:ext>
            </a:extLst>
          </p:cNvPr>
          <p:cNvSpPr txBox="1"/>
          <p:nvPr/>
        </p:nvSpPr>
        <p:spPr>
          <a:xfrm>
            <a:off x="6832600" y="1471824"/>
            <a:ext cx="5055550" cy="1203250"/>
          </a:xfrm>
          <a:prstGeom prst="roundRect">
            <a:avLst/>
          </a:prstGeom>
          <a:solidFill>
            <a:srgbClr val="B7E9E9"/>
          </a:solidFill>
          <a:ln>
            <a:solidFill>
              <a:srgbClr val="4BC7C8"/>
            </a:solidFill>
          </a:ln>
        </p:spPr>
        <p:txBody>
          <a:bodyPr wrap="square" anchor="ctr" anchorCtr="0">
            <a:noAutofit/>
          </a:bodyPr>
          <a:lstStyle/>
          <a:p>
            <a:pPr marL="36000" marR="0" lvl="0" indent="0" defTabSz="914400" rtl="0" eaLnBrk="1" fontAlgn="auto" latinLnBrk="0" hangingPunct="1">
              <a:lnSpc>
                <a:spcPct val="150000"/>
              </a:lnSpc>
              <a:spcBef>
                <a:spcPts val="0"/>
              </a:spcBef>
              <a:spcAft>
                <a:spcPts val="1200"/>
              </a:spcAft>
              <a:buClrTx/>
              <a:buSzTx/>
              <a:buFontTx/>
              <a:buNone/>
              <a:tabLst/>
              <a:defRPr/>
            </a:pPr>
            <a:r>
              <a:rPr kumimoji="0" lang="en-GB" sz="20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This fact makes me feel…</a:t>
            </a:r>
          </a:p>
        </p:txBody>
      </p:sp>
      <p:sp>
        <p:nvSpPr>
          <p:cNvPr id="13" name="TextBox 12">
            <a:extLst>
              <a:ext uri="{FF2B5EF4-FFF2-40B4-BE49-F238E27FC236}">
                <a16:creationId xmlns:a16="http://schemas.microsoft.com/office/drawing/2014/main" id="{5C602402-7C95-5E5F-0BF9-318825D166C8}"/>
              </a:ext>
            </a:extLst>
          </p:cNvPr>
          <p:cNvSpPr txBox="1"/>
          <p:nvPr/>
        </p:nvSpPr>
        <p:spPr>
          <a:xfrm>
            <a:off x="6832600" y="2827375"/>
            <a:ext cx="5055550" cy="1203250"/>
          </a:xfrm>
          <a:prstGeom prst="roundRect">
            <a:avLst/>
          </a:prstGeom>
          <a:solidFill>
            <a:srgbClr val="BDD7EE"/>
          </a:solidFill>
          <a:ln>
            <a:solidFill>
              <a:srgbClr val="5B9BD5"/>
            </a:solidFill>
          </a:ln>
        </p:spPr>
        <p:txBody>
          <a:bodyPr wrap="square" anchor="ctr" anchorCtr="0">
            <a:noAutofit/>
          </a:bodyPr>
          <a:lstStyle/>
          <a:p>
            <a:pPr marL="36000" marR="0" lvl="0" indent="0" defTabSz="914400" rtl="0" eaLnBrk="1" fontAlgn="auto" latinLnBrk="0" hangingPunct="1">
              <a:lnSpc>
                <a:spcPct val="150000"/>
              </a:lnSpc>
              <a:spcBef>
                <a:spcPts val="0"/>
              </a:spcBef>
              <a:spcAft>
                <a:spcPts val="1200"/>
              </a:spcAft>
              <a:buClrTx/>
              <a:buSzTx/>
              <a:buFontTx/>
              <a:buNone/>
              <a:tabLst/>
              <a:defRPr/>
            </a:pPr>
            <a:r>
              <a:rPr kumimoji="0" lang="en-GB" sz="20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 think digital literacy </a:t>
            </a:r>
            <a:r>
              <a:rPr lang="en-GB" sz="2000" i="1" dirty="0">
                <a:solidFill>
                  <a:prstClr val="black"/>
                </a:solidFill>
                <a:latin typeface="Open Sans" panose="020B0606030504020204" pitchFamily="34" charset="0"/>
                <a:ea typeface="Open Sans" panose="020B0606030504020204" pitchFamily="34" charset="0"/>
                <a:cs typeface="Open Sans" panose="020B0606030504020204" pitchFamily="34" charset="0"/>
              </a:rPr>
              <a:t>will be important in my future career because…</a:t>
            </a:r>
            <a:endParaRPr kumimoji="0" lang="en-GB" sz="20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15" name="TextBox 14">
            <a:extLst>
              <a:ext uri="{FF2B5EF4-FFF2-40B4-BE49-F238E27FC236}">
                <a16:creationId xmlns:a16="http://schemas.microsoft.com/office/drawing/2014/main" id="{CCAE6343-1BAE-B6CC-582A-A43A8800F0F2}"/>
              </a:ext>
            </a:extLst>
          </p:cNvPr>
          <p:cNvSpPr txBox="1"/>
          <p:nvPr/>
        </p:nvSpPr>
        <p:spPr>
          <a:xfrm>
            <a:off x="6832600" y="4182926"/>
            <a:ext cx="5055550" cy="1718460"/>
          </a:xfrm>
          <a:prstGeom prst="roundRect">
            <a:avLst/>
          </a:prstGeom>
          <a:solidFill>
            <a:srgbClr val="DBDDFD"/>
          </a:solidFill>
          <a:ln>
            <a:solidFill>
              <a:srgbClr val="9BA0FB"/>
            </a:solidFill>
          </a:ln>
        </p:spPr>
        <p:txBody>
          <a:bodyPr wrap="square" anchor="ctr" anchorCtr="0">
            <a:noAutofit/>
          </a:bodyPr>
          <a:lstStyle/>
          <a:p>
            <a:pPr marL="36000" marR="0" lvl="0" indent="0" defTabSz="914400" rtl="0" eaLnBrk="1" fontAlgn="auto" latinLnBrk="0" hangingPunct="1">
              <a:lnSpc>
                <a:spcPct val="150000"/>
              </a:lnSpc>
              <a:spcBef>
                <a:spcPts val="0"/>
              </a:spcBef>
              <a:spcAft>
                <a:spcPts val="1200"/>
              </a:spcAft>
              <a:buClrTx/>
              <a:buSzTx/>
              <a:buFontTx/>
              <a:buNone/>
              <a:tabLst/>
              <a:defRPr/>
            </a:pPr>
            <a:r>
              <a:rPr lang="en-GB" sz="2000" i="1" dirty="0">
                <a:solidFill>
                  <a:prstClr val="black"/>
                </a:solidFill>
                <a:latin typeface="Open Sans" panose="020B0606030504020204" pitchFamily="34" charset="0"/>
                <a:ea typeface="Open Sans" panose="020B0606030504020204" pitchFamily="34" charset="0"/>
                <a:cs typeface="Open Sans" panose="020B0606030504020204" pitchFamily="34" charset="0"/>
              </a:rPr>
              <a:t>I think these skills are going to be needed in lots of future careers because…</a:t>
            </a:r>
            <a:endParaRPr kumimoji="0" lang="en-GB" sz="20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pic>
        <p:nvPicPr>
          <p:cNvPr id="9" name="Graphic 8" descr="Badge with solid fill">
            <a:extLst>
              <a:ext uri="{FF2B5EF4-FFF2-40B4-BE49-F238E27FC236}">
                <a16:creationId xmlns:a16="http://schemas.microsoft.com/office/drawing/2014/main" id="{5FA6FDF1-9DB7-078C-E1CC-F01C738A485D}"/>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8150" y="3151887"/>
            <a:ext cx="546046" cy="546046"/>
          </a:xfrm>
          <a:prstGeom prst="rect">
            <a:avLst/>
          </a:prstGeom>
        </p:spPr>
      </p:pic>
      <p:pic>
        <p:nvPicPr>
          <p:cNvPr id="14" name="Graphic 13" descr="Badge 3 with solid fill">
            <a:extLst>
              <a:ext uri="{FF2B5EF4-FFF2-40B4-BE49-F238E27FC236}">
                <a16:creationId xmlns:a16="http://schemas.microsoft.com/office/drawing/2014/main" id="{F513732A-E7ED-B197-40CE-95AAA8D64E6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1004" y="4769133"/>
            <a:ext cx="546046" cy="546046"/>
          </a:xfrm>
          <a:prstGeom prst="rect">
            <a:avLst/>
          </a:prstGeom>
        </p:spPr>
      </p:pic>
      <p:pic>
        <p:nvPicPr>
          <p:cNvPr id="17" name="Graphic 16" descr="Badge 1 with solid fill">
            <a:extLst>
              <a:ext uri="{FF2B5EF4-FFF2-40B4-BE49-F238E27FC236}">
                <a16:creationId xmlns:a16="http://schemas.microsoft.com/office/drawing/2014/main" id="{F8FFE23E-3039-AD88-7D0D-407CE793755D}"/>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18150" y="1799562"/>
            <a:ext cx="546046" cy="546046"/>
          </a:xfrm>
          <a:prstGeom prst="rect">
            <a:avLst/>
          </a:prstGeom>
        </p:spPr>
      </p:pic>
      <p:pic>
        <p:nvPicPr>
          <p:cNvPr id="25" name="Graphic 24" descr="Person with idea with solid fill">
            <a:extLst>
              <a:ext uri="{FF2B5EF4-FFF2-40B4-BE49-F238E27FC236}">
                <a16:creationId xmlns:a16="http://schemas.microsoft.com/office/drawing/2014/main" id="{A825A68E-D24C-D314-C70C-49D4A1E6F5F0}"/>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712710" y="5244806"/>
            <a:ext cx="586370" cy="586370"/>
          </a:xfrm>
          <a:prstGeom prst="rect">
            <a:avLst/>
          </a:prstGeom>
        </p:spPr>
      </p:pic>
      <p:pic>
        <p:nvPicPr>
          <p:cNvPr id="27" name="Graphic 26" descr="Group brainstorm with solid fill">
            <a:extLst>
              <a:ext uri="{FF2B5EF4-FFF2-40B4-BE49-F238E27FC236}">
                <a16:creationId xmlns:a16="http://schemas.microsoft.com/office/drawing/2014/main" id="{B4D7F3B0-4104-6367-4105-EC59EECDC240}"/>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301780" y="5042156"/>
            <a:ext cx="586370" cy="586370"/>
          </a:xfrm>
          <a:prstGeom prst="rect">
            <a:avLst/>
          </a:prstGeom>
        </p:spPr>
      </p:pic>
      <p:pic>
        <p:nvPicPr>
          <p:cNvPr id="29" name="Graphic 28" descr="Internet with solid fill">
            <a:extLst>
              <a:ext uri="{FF2B5EF4-FFF2-40B4-BE49-F238E27FC236}">
                <a16:creationId xmlns:a16="http://schemas.microsoft.com/office/drawing/2014/main" id="{A399330F-415D-9653-9828-6A0B5D3313B0}"/>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384584" y="3444114"/>
            <a:ext cx="586370" cy="586370"/>
          </a:xfrm>
          <a:prstGeom prst="rect">
            <a:avLst/>
          </a:prstGeom>
        </p:spPr>
      </p:pic>
      <p:pic>
        <p:nvPicPr>
          <p:cNvPr id="31" name="Graphic 30" descr="Programmer male with solid fill">
            <a:extLst>
              <a:ext uri="{FF2B5EF4-FFF2-40B4-BE49-F238E27FC236}">
                <a16:creationId xmlns:a16="http://schemas.microsoft.com/office/drawing/2014/main" id="{6A6B5706-6F83-1CDC-9721-4D1AD7A91D3F}"/>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1121241" y="3404748"/>
            <a:ext cx="586370" cy="586370"/>
          </a:xfrm>
          <a:prstGeom prst="rect">
            <a:avLst/>
          </a:prstGeom>
        </p:spPr>
      </p:pic>
      <p:pic>
        <p:nvPicPr>
          <p:cNvPr id="37" name="Graphic 36" descr="Nervous face with solid fill with solid fill">
            <a:extLst>
              <a:ext uri="{FF2B5EF4-FFF2-40B4-BE49-F238E27FC236}">
                <a16:creationId xmlns:a16="http://schemas.microsoft.com/office/drawing/2014/main" id="{D10A9447-9795-3034-EE54-08F0DEFF2B57}"/>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184610" y="1613194"/>
            <a:ext cx="586370" cy="586370"/>
          </a:xfrm>
          <a:prstGeom prst="rect">
            <a:avLst/>
          </a:prstGeom>
        </p:spPr>
      </p:pic>
      <p:pic>
        <p:nvPicPr>
          <p:cNvPr id="39" name="Graphic 38" descr="Grinning face with solid fill with solid fill">
            <a:extLst>
              <a:ext uri="{FF2B5EF4-FFF2-40B4-BE49-F238E27FC236}">
                <a16:creationId xmlns:a16="http://schemas.microsoft.com/office/drawing/2014/main" id="{67ADB6EC-A8B9-ADFF-6FC0-7AD11D6E9242}"/>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0600715" y="2001844"/>
            <a:ext cx="586370" cy="586370"/>
          </a:xfrm>
          <a:prstGeom prst="rect">
            <a:avLst/>
          </a:prstGeom>
        </p:spPr>
      </p:pic>
      <p:pic>
        <p:nvPicPr>
          <p:cNvPr id="41" name="Graphic 40" descr="Surprised face with solid fill with solid fill">
            <a:extLst>
              <a:ext uri="{FF2B5EF4-FFF2-40B4-BE49-F238E27FC236}">
                <a16:creationId xmlns:a16="http://schemas.microsoft.com/office/drawing/2014/main" id="{8443B599-CB37-DD67-2BC6-4A6FB74672F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0013108" y="1613194"/>
            <a:ext cx="586370" cy="586370"/>
          </a:xfrm>
          <a:prstGeom prst="rect">
            <a:avLst/>
          </a:prstGeom>
        </p:spPr>
      </p:pic>
    </p:spTree>
    <p:extLst>
      <p:ext uri="{BB962C8B-B14F-4D97-AF65-F5344CB8AC3E}">
        <p14:creationId xmlns:p14="http://schemas.microsoft.com/office/powerpoint/2010/main" val="3615313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latin typeface="Open sans" panose="020B0606030504020204" pitchFamily="34" charset="0"/>
                <a:ea typeface="Open sans" panose="020B0606030504020204" pitchFamily="34" charset="0"/>
                <a:cs typeface="Open sans" panose="020B0606030504020204" pitchFamily="34" charset="0"/>
              </a:rPr>
              <a:t>Popularity of careers and subjects (5 mins)</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6B4978A5-2FA4-B28B-5DD9-BC24FF1F348E}"/>
              </a:ext>
            </a:extLst>
          </p:cNvPr>
          <p:cNvSpPr txBox="1"/>
          <p:nvPr/>
        </p:nvSpPr>
        <p:spPr>
          <a:xfrm>
            <a:off x="185355" y="904503"/>
            <a:ext cx="11825991" cy="1053878"/>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1800"/>
              </a:spcAft>
              <a:buClrTx/>
              <a:buSzTx/>
              <a:buFontTx/>
              <a:buNone/>
              <a:tabLst/>
              <a:defRPr/>
            </a:pP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In </a:t>
            </a:r>
            <a:r>
              <a:rPr kumimoji="0" lang="en-GB" sz="2200" b="1" i="0" u="none" strike="noStrike" kern="1200" cap="none" spc="0" normalizeH="0" baseline="0" noProof="0" dirty="0">
                <a:ln>
                  <a:noFill/>
                </a:ln>
                <a:solidFill>
                  <a:prstClr val="black"/>
                </a:solidFill>
                <a:effectLst/>
                <a:uLnTx/>
                <a:uFillTx/>
                <a:latin typeface="Open Sans" panose="020B0606030504020204"/>
                <a:ea typeface="+mn-ea"/>
                <a:cs typeface="+mn-cs"/>
              </a:rPr>
              <a:t>2024-2025</a:t>
            </a: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 what do you think were the top five most favourited </a:t>
            </a:r>
            <a:r>
              <a:rPr kumimoji="0" lang="en-GB" sz="2200" b="1" i="0" u="none" strike="noStrike" kern="1200" cap="none" spc="0" normalizeH="0" baseline="0" noProof="0" dirty="0">
                <a:ln>
                  <a:noFill/>
                </a:ln>
                <a:solidFill>
                  <a:prstClr val="black"/>
                </a:solidFill>
                <a:effectLst/>
                <a:uLnTx/>
                <a:uFillTx/>
                <a:latin typeface="Open Sans" panose="020B0606030504020204"/>
                <a:ea typeface="+mn-ea"/>
                <a:cs typeface="+mn-cs"/>
              </a:rPr>
              <a:t>career</a:t>
            </a: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 </a:t>
            </a:r>
            <a:r>
              <a:rPr kumimoji="0" lang="en-GB" sz="2200" b="1" i="0" u="none" strike="noStrike" kern="1200" cap="none" spc="0" normalizeH="0" baseline="0" noProof="0" dirty="0">
                <a:ln>
                  <a:noFill/>
                </a:ln>
                <a:solidFill>
                  <a:prstClr val="black"/>
                </a:solidFill>
                <a:effectLst/>
                <a:uLnTx/>
                <a:uFillTx/>
                <a:latin typeface="Open Sans" panose="020B0606030504020204"/>
                <a:ea typeface="+mn-ea"/>
                <a:cs typeface="+mn-cs"/>
              </a:rPr>
              <a:t>profiles</a:t>
            </a: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 in Unifrog’s Careers library? </a:t>
            </a:r>
            <a:r>
              <a:rPr kumimoji="0" lang="en-GB" sz="2200" b="0" i="1" u="none" strike="noStrike" kern="1200" cap="none" spc="0" normalizeH="0" baseline="0" noProof="0" dirty="0">
                <a:ln>
                  <a:noFill/>
                </a:ln>
                <a:solidFill>
                  <a:prstClr val="black"/>
                </a:solidFill>
                <a:effectLst/>
                <a:uLnTx/>
                <a:uFillTx/>
                <a:latin typeface="Open Sans" panose="020B0606030504020204"/>
                <a:ea typeface="+mn-ea"/>
                <a:cs typeface="+mn-cs"/>
              </a:rPr>
              <a:t>Write down your predictions now!</a:t>
            </a:r>
            <a:endPar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endParaRPr>
          </a:p>
        </p:txBody>
      </p:sp>
      <p:sp>
        <p:nvSpPr>
          <p:cNvPr id="8" name="Rectangle 7">
            <a:extLst>
              <a:ext uri="{FF2B5EF4-FFF2-40B4-BE49-F238E27FC236}">
                <a16:creationId xmlns:a16="http://schemas.microsoft.com/office/drawing/2014/main" id="{646E42C3-E346-99D6-7724-872E2E340FFB}"/>
              </a:ext>
            </a:extLst>
          </p:cNvPr>
          <p:cNvSpPr/>
          <p:nvPr/>
        </p:nvSpPr>
        <p:spPr>
          <a:xfrm>
            <a:off x="871780" y="1993497"/>
            <a:ext cx="1800000" cy="3960000"/>
          </a:xfrm>
          <a:prstGeom prst="rect">
            <a:avLst/>
          </a:prstGeom>
          <a:solidFill>
            <a:srgbClr val="FF699F"/>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E0F607D9-9FF4-8BD2-C1A0-9433386DA653}"/>
              </a:ext>
            </a:extLst>
          </p:cNvPr>
          <p:cNvSpPr/>
          <p:nvPr/>
        </p:nvSpPr>
        <p:spPr>
          <a:xfrm>
            <a:off x="3033890" y="2340081"/>
            <a:ext cx="1800000" cy="3600000"/>
          </a:xfrm>
          <a:prstGeom prst="rect">
            <a:avLst/>
          </a:prstGeom>
          <a:solidFill>
            <a:srgbClr val="FF790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0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867ABB69-A114-FA16-F469-C005C68A3886}"/>
              </a:ext>
            </a:extLst>
          </p:cNvPr>
          <p:cNvSpPr/>
          <p:nvPr/>
        </p:nvSpPr>
        <p:spPr>
          <a:xfrm>
            <a:off x="5196000" y="2685962"/>
            <a:ext cx="1800000" cy="3240000"/>
          </a:xfrm>
          <a:prstGeom prst="rect">
            <a:avLst/>
          </a:prstGeom>
          <a:solidFill>
            <a:srgbClr val="FFC000"/>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0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ectangle 21">
            <a:extLst>
              <a:ext uri="{FF2B5EF4-FFF2-40B4-BE49-F238E27FC236}">
                <a16:creationId xmlns:a16="http://schemas.microsoft.com/office/drawing/2014/main" id="{F96C5731-D92B-9449-B83E-242095B90E6F}"/>
              </a:ext>
            </a:extLst>
          </p:cNvPr>
          <p:cNvSpPr/>
          <p:nvPr/>
        </p:nvSpPr>
        <p:spPr>
          <a:xfrm>
            <a:off x="7358110" y="3052548"/>
            <a:ext cx="1800000" cy="2880000"/>
          </a:xfrm>
          <a:prstGeom prst="rect">
            <a:avLst/>
          </a:prstGeom>
          <a:solidFill>
            <a:srgbClr val="33CC99"/>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38EBC29C-2ADE-D775-2553-6E260ED58577}"/>
              </a:ext>
            </a:extLst>
          </p:cNvPr>
          <p:cNvSpPr/>
          <p:nvPr/>
        </p:nvSpPr>
        <p:spPr>
          <a:xfrm>
            <a:off x="9520220" y="3402931"/>
            <a:ext cx="1800000" cy="2520000"/>
          </a:xfrm>
          <a:prstGeom prst="rect">
            <a:avLst/>
          </a:prstGeom>
          <a:solidFill>
            <a:srgbClr val="4BC7C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0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TextBox 25">
            <a:extLst>
              <a:ext uri="{FF2B5EF4-FFF2-40B4-BE49-F238E27FC236}">
                <a16:creationId xmlns:a16="http://schemas.microsoft.com/office/drawing/2014/main" id="{4156604D-39D2-E120-F3E7-868A9A29CD5E}"/>
              </a:ext>
            </a:extLst>
          </p:cNvPr>
          <p:cNvSpPr txBox="1"/>
          <p:nvPr/>
        </p:nvSpPr>
        <p:spPr>
          <a:xfrm>
            <a:off x="9517965" y="3402931"/>
            <a:ext cx="1800000" cy="2490689"/>
          </a:xfrm>
          <a:prstGeom prst="rect">
            <a:avLst/>
          </a:prstGeom>
          <a:noFill/>
        </p:spPr>
        <p:txBody>
          <a:bodyPr wrap="square" rtlCol="0" anchor="ctr" anchorCtr="0">
            <a:no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CEO</a:t>
            </a:r>
          </a:p>
        </p:txBody>
      </p:sp>
      <p:sp>
        <p:nvSpPr>
          <p:cNvPr id="28" name="TextBox 27">
            <a:extLst>
              <a:ext uri="{FF2B5EF4-FFF2-40B4-BE49-F238E27FC236}">
                <a16:creationId xmlns:a16="http://schemas.microsoft.com/office/drawing/2014/main" id="{75ECA13A-ADD9-4A5F-D3FC-A0DCFCF2F10C}"/>
              </a:ext>
            </a:extLst>
          </p:cNvPr>
          <p:cNvSpPr txBox="1"/>
          <p:nvPr/>
        </p:nvSpPr>
        <p:spPr>
          <a:xfrm>
            <a:off x="7345720" y="3052548"/>
            <a:ext cx="1800000" cy="2887533"/>
          </a:xfrm>
          <a:prstGeom prst="rect">
            <a:avLst/>
          </a:prstGeom>
          <a:noFill/>
        </p:spPr>
        <p:txBody>
          <a:bodyPr wrap="square" rtlCol="0" anchor="ctr" anchorCtr="0">
            <a:noAutofit/>
          </a:bodyPr>
          <a:lstStyle/>
          <a:p>
            <a:pPr lvl="0" algn="ctr">
              <a:lnSpc>
                <a:spcPct val="150000"/>
              </a:lnSpc>
              <a:defRPr/>
            </a:pPr>
            <a:r>
              <a:rPr lang="en-GB" b="1" dirty="0">
                <a:solidFill>
                  <a:prstClr val="white"/>
                </a:solidFill>
                <a:latin typeface="Open Sans" panose="020B0606030504020204" pitchFamily="34" charset="0"/>
                <a:ea typeface="Open Sans" panose="020B0606030504020204" pitchFamily="34" charset="0"/>
                <a:cs typeface="Open Sans" panose="020B0606030504020204" pitchFamily="34" charset="0"/>
              </a:rPr>
              <a:t>Entrepreneur</a:t>
            </a:r>
          </a:p>
        </p:txBody>
      </p:sp>
      <p:sp>
        <p:nvSpPr>
          <p:cNvPr id="30" name="TextBox 29">
            <a:extLst>
              <a:ext uri="{FF2B5EF4-FFF2-40B4-BE49-F238E27FC236}">
                <a16:creationId xmlns:a16="http://schemas.microsoft.com/office/drawing/2014/main" id="{8FCB1B7E-1DA7-BCB2-642B-F0CF78A8164D}"/>
              </a:ext>
            </a:extLst>
          </p:cNvPr>
          <p:cNvSpPr txBox="1"/>
          <p:nvPr/>
        </p:nvSpPr>
        <p:spPr>
          <a:xfrm>
            <a:off x="5202900" y="2696562"/>
            <a:ext cx="1800000" cy="3240000"/>
          </a:xfrm>
          <a:prstGeom prst="rect">
            <a:avLst/>
          </a:prstGeom>
          <a:noFill/>
        </p:spPr>
        <p:txBody>
          <a:bodyPr wrap="square" rtlCol="0" anchor="ctr" anchorCtr="0">
            <a:no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Interior designer</a:t>
            </a:r>
          </a:p>
        </p:txBody>
      </p:sp>
      <p:sp>
        <p:nvSpPr>
          <p:cNvPr id="32" name="TextBox 31">
            <a:extLst>
              <a:ext uri="{FF2B5EF4-FFF2-40B4-BE49-F238E27FC236}">
                <a16:creationId xmlns:a16="http://schemas.microsoft.com/office/drawing/2014/main" id="{3248B504-71BF-2C49-3E27-CCBC1B7DBC51}"/>
              </a:ext>
            </a:extLst>
          </p:cNvPr>
          <p:cNvSpPr txBox="1"/>
          <p:nvPr/>
        </p:nvSpPr>
        <p:spPr>
          <a:xfrm>
            <a:off x="3033890" y="2336117"/>
            <a:ext cx="1800000" cy="3600000"/>
          </a:xfrm>
          <a:prstGeom prst="rect">
            <a:avLst/>
          </a:prstGeom>
          <a:noFill/>
        </p:spPr>
        <p:txBody>
          <a:bodyPr wrap="square" rtlCol="0" anchor="ctr" anchorCtr="0">
            <a:no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Actor</a:t>
            </a:r>
          </a:p>
        </p:txBody>
      </p:sp>
      <p:sp>
        <p:nvSpPr>
          <p:cNvPr id="33" name="TextBox 32">
            <a:extLst>
              <a:ext uri="{FF2B5EF4-FFF2-40B4-BE49-F238E27FC236}">
                <a16:creationId xmlns:a16="http://schemas.microsoft.com/office/drawing/2014/main" id="{F380393D-B9B7-51E8-14D0-973CCC4EB665}"/>
              </a:ext>
            </a:extLst>
          </p:cNvPr>
          <p:cNvSpPr txBox="1"/>
          <p:nvPr/>
        </p:nvSpPr>
        <p:spPr>
          <a:xfrm>
            <a:off x="871780" y="1993497"/>
            <a:ext cx="1800000" cy="3921184"/>
          </a:xfrm>
          <a:prstGeom prst="rect">
            <a:avLst/>
          </a:prstGeom>
          <a:noFill/>
        </p:spPr>
        <p:txBody>
          <a:bodyPr wrap="square" rtlCol="0" anchor="ctr" anchorCtr="0">
            <a:no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Sports professional</a:t>
            </a:r>
          </a:p>
        </p:txBody>
      </p:sp>
      <p:pic>
        <p:nvPicPr>
          <p:cNvPr id="35" name="Graphic 34" descr="Badge 1 with solid fill">
            <a:extLst>
              <a:ext uri="{FF2B5EF4-FFF2-40B4-BE49-F238E27FC236}">
                <a16:creationId xmlns:a16="http://schemas.microsoft.com/office/drawing/2014/main" id="{450B4699-9C6B-70C4-DFD7-8660F353A9B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98757" y="2042342"/>
            <a:ext cx="546046" cy="546046"/>
          </a:xfrm>
          <a:prstGeom prst="rect">
            <a:avLst/>
          </a:prstGeom>
        </p:spPr>
      </p:pic>
      <p:pic>
        <p:nvPicPr>
          <p:cNvPr id="38" name="Graphic 37" descr="Badge 4 with solid fill">
            <a:extLst>
              <a:ext uri="{FF2B5EF4-FFF2-40B4-BE49-F238E27FC236}">
                <a16:creationId xmlns:a16="http://schemas.microsoft.com/office/drawing/2014/main" id="{6323DD64-ADA9-8B7A-7F31-2A29CDB3AB1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971782" y="3092529"/>
            <a:ext cx="547200" cy="547200"/>
          </a:xfrm>
          <a:prstGeom prst="rect">
            <a:avLst/>
          </a:prstGeom>
        </p:spPr>
      </p:pic>
      <p:pic>
        <p:nvPicPr>
          <p:cNvPr id="42" name="Graphic 41" descr="Badge with solid fill">
            <a:extLst>
              <a:ext uri="{FF2B5EF4-FFF2-40B4-BE49-F238E27FC236}">
                <a16:creationId xmlns:a16="http://schemas.microsoft.com/office/drawing/2014/main" id="{D35FB5AF-269D-5AE2-1806-4153ED5E8FC2}"/>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660290" y="2389294"/>
            <a:ext cx="547200" cy="547200"/>
          </a:xfrm>
          <a:prstGeom prst="rect">
            <a:avLst/>
          </a:prstGeom>
        </p:spPr>
      </p:pic>
      <p:pic>
        <p:nvPicPr>
          <p:cNvPr id="44" name="Graphic 43" descr="Badge 3 with solid fill">
            <a:extLst>
              <a:ext uri="{FF2B5EF4-FFF2-40B4-BE49-F238E27FC236}">
                <a16:creationId xmlns:a16="http://schemas.microsoft.com/office/drawing/2014/main" id="{5143B7C3-BCB8-19F2-ABF9-985812C6BC47}"/>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822400" y="2735145"/>
            <a:ext cx="547200" cy="547200"/>
          </a:xfrm>
          <a:prstGeom prst="rect">
            <a:avLst/>
          </a:prstGeom>
        </p:spPr>
      </p:pic>
      <p:pic>
        <p:nvPicPr>
          <p:cNvPr id="46" name="Graphic 45" descr="Badge 5 with solid fill">
            <a:extLst>
              <a:ext uri="{FF2B5EF4-FFF2-40B4-BE49-F238E27FC236}">
                <a16:creationId xmlns:a16="http://schemas.microsoft.com/office/drawing/2014/main" id="{4473E362-196A-024F-9992-6AF74321A07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146620" y="3452032"/>
            <a:ext cx="547200" cy="547200"/>
          </a:xfrm>
          <a:prstGeom prst="rect">
            <a:avLst/>
          </a:prstGeom>
        </p:spPr>
      </p:pic>
      <p:pic>
        <p:nvPicPr>
          <p:cNvPr id="3" name="Graphic 2">
            <a:extLst>
              <a:ext uri="{FF2B5EF4-FFF2-40B4-BE49-F238E27FC236}">
                <a16:creationId xmlns:a16="http://schemas.microsoft.com/office/drawing/2014/main" id="{560680FF-7A02-A192-711B-20E170A454FB}"/>
              </a:ext>
            </a:extLst>
          </p:cNvPr>
          <p:cNvPicPr>
            <a:picLocks noChangeAspect="1"/>
          </p:cNvPicPr>
          <p:nvPr/>
        </p:nvPicPr>
        <p:blipFill>
          <a:blip>
            <a:extLst>
              <a:ext uri="{96DAC541-7B7A-43D3-8B79-37D633B846F1}">
                <asvg:svgBlip xmlns:asvg="http://schemas.microsoft.com/office/drawing/2016/SVG/main" r:embed="rId8"/>
              </a:ext>
            </a:extLst>
          </a:blip>
          <a:srcRect/>
          <a:stretch/>
        </p:blipFill>
        <p:spPr>
          <a:xfrm>
            <a:off x="10116405" y="5277054"/>
            <a:ext cx="603120" cy="603120"/>
          </a:xfrm>
          <a:prstGeom prst="rect">
            <a:avLst/>
          </a:prstGeom>
        </p:spPr>
      </p:pic>
      <p:pic>
        <p:nvPicPr>
          <p:cNvPr id="7" name="Graphic 6">
            <a:extLst>
              <a:ext uri="{FF2B5EF4-FFF2-40B4-BE49-F238E27FC236}">
                <a16:creationId xmlns:a16="http://schemas.microsoft.com/office/drawing/2014/main" id="{5E9905D7-F656-5ABD-2E8F-85005D0D11F5}"/>
              </a:ext>
            </a:extLst>
          </p:cNvPr>
          <p:cNvPicPr>
            <a:picLocks noChangeAspect="1"/>
          </p:cNvPicPr>
          <p:nvPr/>
        </p:nvPicPr>
        <p:blipFill>
          <a:blip>
            <a:extLst>
              <a:ext uri="{96DAC541-7B7A-43D3-8B79-37D633B846F1}">
                <asvg:svgBlip xmlns:asvg="http://schemas.microsoft.com/office/drawing/2016/SVG/main" r:embed="rId9"/>
              </a:ext>
            </a:extLst>
          </a:blip>
          <a:srcRect/>
          <a:stretch/>
        </p:blipFill>
        <p:spPr>
          <a:xfrm>
            <a:off x="7956550" y="5256113"/>
            <a:ext cx="603120" cy="603120"/>
          </a:xfrm>
          <a:prstGeom prst="rect">
            <a:avLst/>
          </a:prstGeom>
        </p:spPr>
      </p:pic>
      <p:pic>
        <p:nvPicPr>
          <p:cNvPr id="10" name="Graphic 9" descr="Renovation (House With Sparkles) with solid fill">
            <a:extLst>
              <a:ext uri="{FF2B5EF4-FFF2-40B4-BE49-F238E27FC236}">
                <a16:creationId xmlns:a16="http://schemas.microsoft.com/office/drawing/2014/main" id="{23CEFD66-BAB4-C77B-CB31-984F921B535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766480" y="5256113"/>
            <a:ext cx="603120" cy="603120"/>
          </a:xfrm>
          <a:prstGeom prst="rect">
            <a:avLst/>
          </a:prstGeom>
        </p:spPr>
      </p:pic>
      <p:pic>
        <p:nvPicPr>
          <p:cNvPr id="14" name="Graphic 13" descr="Drama with solid fill">
            <a:extLst>
              <a:ext uri="{FF2B5EF4-FFF2-40B4-BE49-F238E27FC236}">
                <a16:creationId xmlns:a16="http://schemas.microsoft.com/office/drawing/2014/main" id="{CEE11663-D420-800C-8686-DA1EA6845AE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632330" y="5256113"/>
            <a:ext cx="603120" cy="603120"/>
          </a:xfrm>
          <a:prstGeom prst="rect">
            <a:avLst/>
          </a:prstGeom>
        </p:spPr>
      </p:pic>
      <p:pic>
        <p:nvPicPr>
          <p:cNvPr id="17" name="Graphic 16" descr="Hurdle with solid fill">
            <a:extLst>
              <a:ext uri="{FF2B5EF4-FFF2-40B4-BE49-F238E27FC236}">
                <a16:creationId xmlns:a16="http://schemas.microsoft.com/office/drawing/2014/main" id="{B50964A0-799C-823B-2AC3-EB632AB3250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472475" y="5230713"/>
            <a:ext cx="603120" cy="603120"/>
          </a:xfrm>
          <a:prstGeom prst="rect">
            <a:avLst/>
          </a:prstGeom>
        </p:spPr>
      </p:pic>
    </p:spTree>
    <p:extLst>
      <p:ext uri="{BB962C8B-B14F-4D97-AF65-F5344CB8AC3E}">
        <p14:creationId xmlns:p14="http://schemas.microsoft.com/office/powerpoint/2010/main" val="1647997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6" grpId="0" animBg="1"/>
      <p:bldP spid="21" grpId="0" animBg="1"/>
      <p:bldP spid="22" grpId="0" animBg="1"/>
      <p:bldP spid="23" grpId="0" animBg="1"/>
      <p:bldP spid="26" grpId="0"/>
      <p:bldP spid="28" grpId="0"/>
      <p:bldP spid="30" grpId="0"/>
      <p:bldP spid="32" grpId="0"/>
      <p:bldP spid="3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latin typeface="Open sans" panose="020B0606030504020204" pitchFamily="34" charset="0"/>
                <a:ea typeface="Open sans" panose="020B0606030504020204" pitchFamily="34" charset="0"/>
                <a:cs typeface="Open sans" panose="020B0606030504020204" pitchFamily="34" charset="0"/>
              </a:rPr>
              <a:t>Popularity of careers and subjects</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8" name="Rectangle 7">
            <a:extLst>
              <a:ext uri="{FF2B5EF4-FFF2-40B4-BE49-F238E27FC236}">
                <a16:creationId xmlns:a16="http://schemas.microsoft.com/office/drawing/2014/main" id="{646E42C3-E346-99D6-7724-872E2E340FFB}"/>
              </a:ext>
            </a:extLst>
          </p:cNvPr>
          <p:cNvSpPr/>
          <p:nvPr/>
        </p:nvSpPr>
        <p:spPr>
          <a:xfrm>
            <a:off x="871780" y="2005917"/>
            <a:ext cx="1800000" cy="3960000"/>
          </a:xfrm>
          <a:prstGeom prst="rect">
            <a:avLst/>
          </a:prstGeom>
          <a:solidFill>
            <a:srgbClr val="FF699F"/>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9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E0F607D9-9FF4-8BD2-C1A0-9433386DA653}"/>
              </a:ext>
            </a:extLst>
          </p:cNvPr>
          <p:cNvSpPr/>
          <p:nvPr/>
        </p:nvSpPr>
        <p:spPr>
          <a:xfrm>
            <a:off x="3033890" y="2365917"/>
            <a:ext cx="1800000" cy="3600000"/>
          </a:xfrm>
          <a:prstGeom prst="rect">
            <a:avLst/>
          </a:prstGeom>
          <a:solidFill>
            <a:srgbClr val="FF790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9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867ABB69-A114-FA16-F469-C005C68A3886}"/>
              </a:ext>
            </a:extLst>
          </p:cNvPr>
          <p:cNvSpPr/>
          <p:nvPr/>
        </p:nvSpPr>
        <p:spPr>
          <a:xfrm>
            <a:off x="5196000" y="2725917"/>
            <a:ext cx="1800000" cy="3240000"/>
          </a:xfrm>
          <a:prstGeom prst="rect">
            <a:avLst/>
          </a:prstGeom>
          <a:solidFill>
            <a:srgbClr val="FFC000"/>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9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ectangle 21">
            <a:extLst>
              <a:ext uri="{FF2B5EF4-FFF2-40B4-BE49-F238E27FC236}">
                <a16:creationId xmlns:a16="http://schemas.microsoft.com/office/drawing/2014/main" id="{F96C5731-D92B-9449-B83E-242095B90E6F}"/>
              </a:ext>
            </a:extLst>
          </p:cNvPr>
          <p:cNvSpPr/>
          <p:nvPr/>
        </p:nvSpPr>
        <p:spPr>
          <a:xfrm>
            <a:off x="7358110" y="3085917"/>
            <a:ext cx="1800000" cy="2880000"/>
          </a:xfrm>
          <a:prstGeom prst="rect">
            <a:avLst/>
          </a:prstGeom>
          <a:solidFill>
            <a:srgbClr val="33CC99"/>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9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Rectangle 22">
            <a:extLst>
              <a:ext uri="{FF2B5EF4-FFF2-40B4-BE49-F238E27FC236}">
                <a16:creationId xmlns:a16="http://schemas.microsoft.com/office/drawing/2014/main" id="{38EBC29C-2ADE-D775-2553-6E260ED58577}"/>
              </a:ext>
            </a:extLst>
          </p:cNvPr>
          <p:cNvSpPr/>
          <p:nvPr/>
        </p:nvSpPr>
        <p:spPr>
          <a:xfrm>
            <a:off x="9520220" y="3445917"/>
            <a:ext cx="1800000" cy="2520000"/>
          </a:xfrm>
          <a:prstGeom prst="rect">
            <a:avLst/>
          </a:prstGeom>
          <a:solidFill>
            <a:srgbClr val="4BC7C8"/>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9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TextBox 25">
            <a:extLst>
              <a:ext uri="{FF2B5EF4-FFF2-40B4-BE49-F238E27FC236}">
                <a16:creationId xmlns:a16="http://schemas.microsoft.com/office/drawing/2014/main" id="{4156604D-39D2-E120-F3E7-868A9A29CD5E}"/>
              </a:ext>
            </a:extLst>
          </p:cNvPr>
          <p:cNvSpPr txBox="1"/>
          <p:nvPr/>
        </p:nvSpPr>
        <p:spPr>
          <a:xfrm>
            <a:off x="9520220" y="3445917"/>
            <a:ext cx="1800000" cy="2507578"/>
          </a:xfrm>
          <a:prstGeom prst="rect">
            <a:avLst/>
          </a:prstGeom>
          <a:noFill/>
        </p:spPr>
        <p:txBody>
          <a:bodyPr wrap="square" rtlCol="0" anchor="ctr" anchorCtr="0">
            <a:no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GB" sz="1900" b="1" i="0" u="none" strike="noStrike" kern="120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Business and management</a:t>
            </a:r>
          </a:p>
        </p:txBody>
      </p:sp>
      <p:sp>
        <p:nvSpPr>
          <p:cNvPr id="28" name="TextBox 27">
            <a:extLst>
              <a:ext uri="{FF2B5EF4-FFF2-40B4-BE49-F238E27FC236}">
                <a16:creationId xmlns:a16="http://schemas.microsoft.com/office/drawing/2014/main" id="{75ECA13A-ADD9-4A5F-D3FC-A0DCFCF2F10C}"/>
              </a:ext>
            </a:extLst>
          </p:cNvPr>
          <p:cNvSpPr txBox="1"/>
          <p:nvPr/>
        </p:nvSpPr>
        <p:spPr>
          <a:xfrm>
            <a:off x="7358110" y="3092529"/>
            <a:ext cx="1800000" cy="2860966"/>
          </a:xfrm>
          <a:prstGeom prst="rect">
            <a:avLst/>
          </a:prstGeom>
          <a:noFill/>
        </p:spPr>
        <p:txBody>
          <a:bodyPr wrap="square" rtlCol="0" anchor="ctr" anchorCtr="0">
            <a:no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GB" sz="1900" b="1" i="0" u="none" strike="noStrike" kern="120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Mathematics</a:t>
            </a:r>
          </a:p>
        </p:txBody>
      </p:sp>
      <p:sp>
        <p:nvSpPr>
          <p:cNvPr id="30" name="TextBox 29">
            <a:extLst>
              <a:ext uri="{FF2B5EF4-FFF2-40B4-BE49-F238E27FC236}">
                <a16:creationId xmlns:a16="http://schemas.microsoft.com/office/drawing/2014/main" id="{8FCB1B7E-1DA7-BCB2-642B-F0CF78A8164D}"/>
              </a:ext>
            </a:extLst>
          </p:cNvPr>
          <p:cNvSpPr txBox="1"/>
          <p:nvPr/>
        </p:nvSpPr>
        <p:spPr>
          <a:xfrm>
            <a:off x="5196000" y="2725916"/>
            <a:ext cx="1800000" cy="3227579"/>
          </a:xfrm>
          <a:prstGeom prst="rect">
            <a:avLst/>
          </a:prstGeom>
          <a:noFill/>
        </p:spPr>
        <p:txBody>
          <a:bodyPr wrap="square" rtlCol="0" anchor="ctr" anchorCtr="0">
            <a:no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GB" sz="1900" b="1" i="0" u="none" strike="noStrike" kern="120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Law and legal studies</a:t>
            </a:r>
          </a:p>
        </p:txBody>
      </p:sp>
      <p:sp>
        <p:nvSpPr>
          <p:cNvPr id="32" name="TextBox 31">
            <a:extLst>
              <a:ext uri="{FF2B5EF4-FFF2-40B4-BE49-F238E27FC236}">
                <a16:creationId xmlns:a16="http://schemas.microsoft.com/office/drawing/2014/main" id="{3248B504-71BF-2C49-3E27-CCBC1B7DBC51}"/>
              </a:ext>
            </a:extLst>
          </p:cNvPr>
          <p:cNvSpPr txBox="1"/>
          <p:nvPr/>
        </p:nvSpPr>
        <p:spPr>
          <a:xfrm>
            <a:off x="3033890" y="2365917"/>
            <a:ext cx="1800000" cy="3600000"/>
          </a:xfrm>
          <a:prstGeom prst="rect">
            <a:avLst/>
          </a:prstGeom>
          <a:noFill/>
        </p:spPr>
        <p:txBody>
          <a:bodyPr wrap="square" rtlCol="0" anchor="ctr" anchorCtr="0">
            <a:no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GB" sz="1900" b="1" i="0" u="none" strike="noStrike" kern="120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Criminology</a:t>
            </a:r>
          </a:p>
        </p:txBody>
      </p:sp>
      <p:sp>
        <p:nvSpPr>
          <p:cNvPr id="33" name="TextBox 32">
            <a:extLst>
              <a:ext uri="{FF2B5EF4-FFF2-40B4-BE49-F238E27FC236}">
                <a16:creationId xmlns:a16="http://schemas.microsoft.com/office/drawing/2014/main" id="{F380393D-B9B7-51E8-14D0-973CCC4EB665}"/>
              </a:ext>
            </a:extLst>
          </p:cNvPr>
          <p:cNvSpPr txBox="1"/>
          <p:nvPr/>
        </p:nvSpPr>
        <p:spPr>
          <a:xfrm>
            <a:off x="871780" y="2005915"/>
            <a:ext cx="1800000" cy="3947581"/>
          </a:xfrm>
          <a:prstGeom prst="rect">
            <a:avLst/>
          </a:prstGeom>
          <a:noFill/>
        </p:spPr>
        <p:txBody>
          <a:bodyPr wrap="square" rtlCol="0" anchor="ctr" anchorCtr="0">
            <a:no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GB" sz="1900" b="1" i="0" u="none" strike="noStrike" kern="120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Psychology</a:t>
            </a:r>
          </a:p>
        </p:txBody>
      </p:sp>
      <p:sp>
        <p:nvSpPr>
          <p:cNvPr id="2" name="TextBox 1">
            <a:extLst>
              <a:ext uri="{FF2B5EF4-FFF2-40B4-BE49-F238E27FC236}">
                <a16:creationId xmlns:a16="http://schemas.microsoft.com/office/drawing/2014/main" id="{1EEA9BCA-B3F5-E074-3191-2DB6C498354B}"/>
              </a:ext>
            </a:extLst>
          </p:cNvPr>
          <p:cNvSpPr txBox="1"/>
          <p:nvPr/>
        </p:nvSpPr>
        <p:spPr>
          <a:xfrm>
            <a:off x="185355" y="904503"/>
            <a:ext cx="11825991" cy="1053878"/>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1800"/>
              </a:spcAft>
              <a:buClrTx/>
              <a:buSzTx/>
              <a:buFontTx/>
              <a:buNone/>
              <a:tabLst/>
              <a:defRPr/>
            </a:pP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In </a:t>
            </a:r>
            <a:r>
              <a:rPr kumimoji="0" lang="en-GB" sz="2200" b="1" i="0" u="none" strike="noStrike" kern="1200" cap="none" spc="0" normalizeH="0" baseline="0" noProof="0" dirty="0">
                <a:ln>
                  <a:noFill/>
                </a:ln>
                <a:solidFill>
                  <a:prstClr val="black"/>
                </a:solidFill>
                <a:effectLst/>
                <a:uLnTx/>
                <a:uFillTx/>
                <a:latin typeface="Open Sans" panose="020B0606030504020204"/>
                <a:ea typeface="+mn-ea"/>
                <a:cs typeface="+mn-cs"/>
              </a:rPr>
              <a:t>2024-2025</a:t>
            </a: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 what do you think were the top five most favourited </a:t>
            </a:r>
            <a:r>
              <a:rPr kumimoji="0" lang="en-GB" sz="2200" b="1" i="0" u="none" strike="noStrike" kern="1200" cap="none" spc="0" normalizeH="0" baseline="0" noProof="0" dirty="0">
                <a:ln>
                  <a:noFill/>
                </a:ln>
                <a:solidFill>
                  <a:prstClr val="black"/>
                </a:solidFill>
                <a:effectLst/>
                <a:uLnTx/>
                <a:uFillTx/>
                <a:latin typeface="Open Sans" panose="020B0606030504020204"/>
                <a:ea typeface="+mn-ea"/>
                <a:cs typeface="+mn-cs"/>
              </a:rPr>
              <a:t>subject</a:t>
            </a: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 </a:t>
            </a:r>
            <a:r>
              <a:rPr kumimoji="0" lang="en-GB" sz="2200" b="1" i="0" u="none" strike="noStrike" kern="1200" cap="none" spc="0" normalizeH="0" baseline="0" noProof="0" dirty="0">
                <a:ln>
                  <a:noFill/>
                </a:ln>
                <a:solidFill>
                  <a:prstClr val="black"/>
                </a:solidFill>
                <a:effectLst/>
                <a:uLnTx/>
                <a:uFillTx/>
                <a:latin typeface="Open Sans" panose="020B0606030504020204"/>
                <a:ea typeface="+mn-ea"/>
                <a:cs typeface="+mn-cs"/>
              </a:rPr>
              <a:t>profiles</a:t>
            </a: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 in Unifrog’s Subjects library? </a:t>
            </a:r>
            <a:r>
              <a:rPr kumimoji="0" lang="en-GB" sz="2200" b="0" i="1" u="none" strike="noStrike" kern="1200" cap="none" spc="0" normalizeH="0" baseline="0" noProof="0" dirty="0">
                <a:ln>
                  <a:noFill/>
                </a:ln>
                <a:solidFill>
                  <a:prstClr val="black"/>
                </a:solidFill>
                <a:effectLst/>
                <a:uLnTx/>
                <a:uFillTx/>
                <a:latin typeface="Open Sans" panose="020B0606030504020204"/>
                <a:ea typeface="+mn-ea"/>
                <a:cs typeface="+mn-cs"/>
              </a:rPr>
              <a:t>Write down your predictions now!</a:t>
            </a:r>
            <a:endPar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endParaRPr>
          </a:p>
        </p:txBody>
      </p:sp>
      <p:pic>
        <p:nvPicPr>
          <p:cNvPr id="3" name="Graphic 2" descr="Badge 1 with solid fill">
            <a:extLst>
              <a:ext uri="{FF2B5EF4-FFF2-40B4-BE49-F238E27FC236}">
                <a16:creationId xmlns:a16="http://schemas.microsoft.com/office/drawing/2014/main" id="{C7B66861-DEE3-C6F7-33EE-C0829E05639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98757" y="2042342"/>
            <a:ext cx="546046" cy="546046"/>
          </a:xfrm>
          <a:prstGeom prst="rect">
            <a:avLst/>
          </a:prstGeom>
        </p:spPr>
      </p:pic>
      <p:pic>
        <p:nvPicPr>
          <p:cNvPr id="6" name="Graphic 5" descr="Badge 4 with solid fill">
            <a:extLst>
              <a:ext uri="{FF2B5EF4-FFF2-40B4-BE49-F238E27FC236}">
                <a16:creationId xmlns:a16="http://schemas.microsoft.com/office/drawing/2014/main" id="{257073D4-4E6E-C572-8320-C1F701AC210D}"/>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971782" y="3092529"/>
            <a:ext cx="547200" cy="547200"/>
          </a:xfrm>
          <a:prstGeom prst="rect">
            <a:avLst/>
          </a:prstGeom>
        </p:spPr>
      </p:pic>
      <p:pic>
        <p:nvPicPr>
          <p:cNvPr id="7" name="Graphic 6" descr="Badge with solid fill">
            <a:extLst>
              <a:ext uri="{FF2B5EF4-FFF2-40B4-BE49-F238E27FC236}">
                <a16:creationId xmlns:a16="http://schemas.microsoft.com/office/drawing/2014/main" id="{03FBD6CF-8995-4EEB-8919-F1AFF1BC4D4C}"/>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660290" y="2389294"/>
            <a:ext cx="547200" cy="547200"/>
          </a:xfrm>
          <a:prstGeom prst="rect">
            <a:avLst/>
          </a:prstGeom>
        </p:spPr>
      </p:pic>
      <p:pic>
        <p:nvPicPr>
          <p:cNvPr id="9" name="Graphic 8" descr="Badge 3 with solid fill">
            <a:extLst>
              <a:ext uri="{FF2B5EF4-FFF2-40B4-BE49-F238E27FC236}">
                <a16:creationId xmlns:a16="http://schemas.microsoft.com/office/drawing/2014/main" id="{F9215732-B6B2-2F94-66DC-6C6A7877F025}"/>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822400" y="2735145"/>
            <a:ext cx="547200" cy="547200"/>
          </a:xfrm>
          <a:prstGeom prst="rect">
            <a:avLst/>
          </a:prstGeom>
        </p:spPr>
      </p:pic>
      <p:pic>
        <p:nvPicPr>
          <p:cNvPr id="10" name="Graphic 9" descr="Badge 5 with solid fill">
            <a:extLst>
              <a:ext uri="{FF2B5EF4-FFF2-40B4-BE49-F238E27FC236}">
                <a16:creationId xmlns:a16="http://schemas.microsoft.com/office/drawing/2014/main" id="{90E14A48-C1CE-508F-3095-B86C59EC4FC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146620" y="3452032"/>
            <a:ext cx="547200" cy="547200"/>
          </a:xfrm>
          <a:prstGeom prst="rect">
            <a:avLst/>
          </a:prstGeom>
        </p:spPr>
      </p:pic>
      <p:pic>
        <p:nvPicPr>
          <p:cNvPr id="11" name="Graphic 10" descr="Bar graph with upward trend with solid fill">
            <a:extLst>
              <a:ext uri="{FF2B5EF4-FFF2-40B4-BE49-F238E27FC236}">
                <a16:creationId xmlns:a16="http://schemas.microsoft.com/office/drawing/2014/main" id="{765FEE15-DD24-8055-EA7F-F4390E341B86}"/>
              </a:ext>
            </a:extLst>
          </p:cNvPr>
          <p:cNvPicPr>
            <a:picLocks noChangeAspect="1"/>
          </p:cNvPicPr>
          <p:nvPr/>
        </p:nvPicPr>
        <p:blipFill>
          <a:blip>
            <a:extLst>
              <a:ext uri="{96DAC541-7B7A-43D3-8B79-37D633B846F1}">
                <asvg:svgBlip xmlns:asvg="http://schemas.microsoft.com/office/drawing/2016/SVG/main" r:embed="rId8"/>
              </a:ext>
            </a:extLst>
          </a:blip>
          <a:srcRect/>
          <a:stretch/>
        </p:blipFill>
        <p:spPr>
          <a:xfrm>
            <a:off x="10116405" y="5290501"/>
            <a:ext cx="603120" cy="603120"/>
          </a:xfrm>
          <a:prstGeom prst="rect">
            <a:avLst/>
          </a:prstGeom>
        </p:spPr>
      </p:pic>
      <p:pic>
        <p:nvPicPr>
          <p:cNvPr id="12" name="Graphic 11">
            <a:extLst>
              <a:ext uri="{FF2B5EF4-FFF2-40B4-BE49-F238E27FC236}">
                <a16:creationId xmlns:a16="http://schemas.microsoft.com/office/drawing/2014/main" id="{03B6492A-5544-B590-A006-68CA7523F47D}"/>
              </a:ext>
            </a:extLst>
          </p:cNvPr>
          <p:cNvPicPr>
            <a:picLocks noChangeAspect="1"/>
          </p:cNvPicPr>
          <p:nvPr/>
        </p:nvPicPr>
        <p:blipFill>
          <a:blip>
            <a:extLst>
              <a:ext uri="{96DAC541-7B7A-43D3-8B79-37D633B846F1}">
                <asvg:svgBlip xmlns:asvg="http://schemas.microsoft.com/office/drawing/2016/SVG/main" r:embed="rId9"/>
              </a:ext>
            </a:extLst>
          </a:blip>
          <a:srcRect/>
          <a:stretch/>
        </p:blipFill>
        <p:spPr>
          <a:xfrm>
            <a:off x="7956550" y="5256113"/>
            <a:ext cx="603120" cy="603120"/>
          </a:xfrm>
          <a:prstGeom prst="rect">
            <a:avLst/>
          </a:prstGeom>
        </p:spPr>
      </p:pic>
      <p:pic>
        <p:nvPicPr>
          <p:cNvPr id="13" name="Graphic 12">
            <a:extLst>
              <a:ext uri="{FF2B5EF4-FFF2-40B4-BE49-F238E27FC236}">
                <a16:creationId xmlns:a16="http://schemas.microsoft.com/office/drawing/2014/main" id="{515DFED8-9EEC-096F-F767-02D5A156E6F6}"/>
              </a:ext>
            </a:extLst>
          </p:cNvPr>
          <p:cNvPicPr>
            <a:picLocks noChangeAspect="1"/>
          </p:cNvPicPr>
          <p:nvPr/>
        </p:nvPicPr>
        <p:blipFill>
          <a:blip>
            <a:extLst>
              <a:ext uri="{96DAC541-7B7A-43D3-8B79-37D633B846F1}">
                <asvg:svgBlip xmlns:asvg="http://schemas.microsoft.com/office/drawing/2016/SVG/main" r:embed="rId10"/>
              </a:ext>
            </a:extLst>
          </a:blip>
          <a:srcRect/>
          <a:stretch/>
        </p:blipFill>
        <p:spPr>
          <a:xfrm>
            <a:off x="5766480" y="5256113"/>
            <a:ext cx="603120" cy="603120"/>
          </a:xfrm>
          <a:prstGeom prst="rect">
            <a:avLst/>
          </a:prstGeom>
        </p:spPr>
      </p:pic>
      <p:pic>
        <p:nvPicPr>
          <p:cNvPr id="14" name="Graphic 13">
            <a:extLst>
              <a:ext uri="{FF2B5EF4-FFF2-40B4-BE49-F238E27FC236}">
                <a16:creationId xmlns:a16="http://schemas.microsoft.com/office/drawing/2014/main" id="{5C3426F7-9830-4650-8683-3ECBE54B6D36}"/>
              </a:ext>
            </a:extLst>
          </p:cNvPr>
          <p:cNvPicPr>
            <a:picLocks noChangeAspect="1"/>
          </p:cNvPicPr>
          <p:nvPr/>
        </p:nvPicPr>
        <p:blipFill>
          <a:blip>
            <a:extLst>
              <a:ext uri="{96DAC541-7B7A-43D3-8B79-37D633B846F1}">
                <asvg:svgBlip xmlns:asvg="http://schemas.microsoft.com/office/drawing/2016/SVG/main" r:embed="rId11"/>
              </a:ext>
            </a:extLst>
          </a:blip>
          <a:srcRect/>
          <a:stretch/>
        </p:blipFill>
        <p:spPr>
          <a:xfrm>
            <a:off x="3632330" y="5256113"/>
            <a:ext cx="603120" cy="603120"/>
          </a:xfrm>
          <a:prstGeom prst="rect">
            <a:avLst/>
          </a:prstGeom>
        </p:spPr>
      </p:pic>
      <p:pic>
        <p:nvPicPr>
          <p:cNvPr id="15" name="Graphic 14">
            <a:extLst>
              <a:ext uri="{FF2B5EF4-FFF2-40B4-BE49-F238E27FC236}">
                <a16:creationId xmlns:a16="http://schemas.microsoft.com/office/drawing/2014/main" id="{4E119EF4-4C7E-6E51-C78A-2980537E0318}"/>
              </a:ext>
            </a:extLst>
          </p:cNvPr>
          <p:cNvPicPr>
            <a:picLocks noChangeAspect="1"/>
          </p:cNvPicPr>
          <p:nvPr/>
        </p:nvPicPr>
        <p:blipFill>
          <a:blip>
            <a:extLst>
              <a:ext uri="{96DAC541-7B7A-43D3-8B79-37D633B846F1}">
                <asvg:svgBlip xmlns:asvg="http://schemas.microsoft.com/office/drawing/2016/SVG/main" r:embed="rId12"/>
              </a:ext>
            </a:extLst>
          </a:blip>
          <a:srcRect/>
          <a:stretch/>
        </p:blipFill>
        <p:spPr>
          <a:xfrm>
            <a:off x="1472475" y="5230713"/>
            <a:ext cx="603120" cy="603120"/>
          </a:xfrm>
          <a:prstGeom prst="rect">
            <a:avLst/>
          </a:prstGeom>
        </p:spPr>
      </p:pic>
    </p:spTree>
    <p:extLst>
      <p:ext uri="{BB962C8B-B14F-4D97-AF65-F5344CB8AC3E}">
        <p14:creationId xmlns:p14="http://schemas.microsoft.com/office/powerpoint/2010/main" val="3197153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6" grpId="0" animBg="1"/>
      <p:bldP spid="21" grpId="0" animBg="1"/>
      <p:bldP spid="22" grpId="0" animBg="1"/>
      <p:bldP spid="23" grpId="0" animBg="1"/>
      <p:bldP spid="26" grpId="0"/>
      <p:bldP spid="28" grpId="0"/>
      <p:bldP spid="30" grpId="0"/>
      <p:bldP spid="32" grpId="0"/>
      <p:bldP spid="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latin typeface="Open sans" panose="020B0606030504020204" pitchFamily="34" charset="0"/>
                <a:ea typeface="Open sans" panose="020B0606030504020204" pitchFamily="34" charset="0"/>
                <a:cs typeface="Open sans" panose="020B0606030504020204" pitchFamily="34" charset="0"/>
              </a:rPr>
              <a:t>Popularity of careers and subjects</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6B4978A5-2FA4-B28B-5DD9-BC24FF1F348E}"/>
              </a:ext>
            </a:extLst>
          </p:cNvPr>
          <p:cNvSpPr txBox="1"/>
          <p:nvPr/>
        </p:nvSpPr>
        <p:spPr>
          <a:xfrm>
            <a:off x="185355" y="1240882"/>
            <a:ext cx="11825991" cy="1129158"/>
          </a:xfrm>
          <a:prstGeom prst="rect">
            <a:avLst/>
          </a:prstGeom>
          <a:solidFill>
            <a:srgbClr val="FFF2CC"/>
          </a:solidFill>
          <a:ln w="19050">
            <a:solidFill>
              <a:schemeClr val="tx1"/>
            </a:solidFill>
          </a:ln>
        </p:spPr>
        <p:txBody>
          <a:bodyPr wrap="square" rtlCol="0" anchor="ctr" anchorCtr="0">
            <a:noAutofit/>
          </a:bodyPr>
          <a:lstStyle/>
          <a:p>
            <a:pPr marL="936000" lvl="2">
              <a:lnSpc>
                <a:spcPct val="150000"/>
              </a:lnSpc>
              <a:spcAft>
                <a:spcPts val="1800"/>
              </a:spcAft>
              <a:defRPr/>
            </a:pPr>
            <a:r>
              <a:rPr lang="en-GB" sz="2200" dirty="0">
                <a:solidFill>
                  <a:prstClr val="black"/>
                </a:solidFill>
                <a:latin typeface="Open Sans" panose="020B0606030504020204"/>
              </a:rPr>
              <a:t>What do you think will be the most popular </a:t>
            </a:r>
            <a:r>
              <a:rPr lang="en-GB" sz="2200" b="1" dirty="0">
                <a:solidFill>
                  <a:prstClr val="black"/>
                </a:solidFill>
                <a:latin typeface="Open Sans" panose="020B0606030504020204"/>
              </a:rPr>
              <a:t>careers</a:t>
            </a:r>
            <a:r>
              <a:rPr lang="en-GB" sz="2200" dirty="0">
                <a:solidFill>
                  <a:prstClr val="black"/>
                </a:solidFill>
                <a:latin typeface="Open Sans" panose="020B0606030504020204"/>
              </a:rPr>
              <a:t> and </a:t>
            </a:r>
            <a:r>
              <a:rPr lang="en-GB" sz="2200" b="1" dirty="0">
                <a:solidFill>
                  <a:prstClr val="black"/>
                </a:solidFill>
                <a:latin typeface="Open Sans" panose="020B0606030504020204"/>
              </a:rPr>
              <a:t>subjects</a:t>
            </a:r>
            <a:r>
              <a:rPr lang="en-GB" sz="2200" dirty="0">
                <a:solidFill>
                  <a:prstClr val="black"/>
                </a:solidFill>
                <a:latin typeface="Open Sans" panose="020B0606030504020204"/>
              </a:rPr>
              <a:t> in the </a:t>
            </a:r>
            <a:r>
              <a:rPr lang="en-GB" sz="2200" b="1" dirty="0">
                <a:solidFill>
                  <a:prstClr val="black"/>
                </a:solidFill>
                <a:latin typeface="Open Sans" panose="020B0606030504020204"/>
              </a:rPr>
              <a:t>future</a:t>
            </a:r>
            <a:r>
              <a:rPr lang="en-GB" sz="2200" dirty="0">
                <a:solidFill>
                  <a:prstClr val="black"/>
                </a:solidFill>
                <a:latin typeface="Open Sans" panose="020B0606030504020204"/>
              </a:rPr>
              <a:t>?</a:t>
            </a:r>
          </a:p>
        </p:txBody>
      </p:sp>
      <p:sp>
        <p:nvSpPr>
          <p:cNvPr id="2" name="Rectangle 1">
            <a:extLst>
              <a:ext uri="{FF2B5EF4-FFF2-40B4-BE49-F238E27FC236}">
                <a16:creationId xmlns:a16="http://schemas.microsoft.com/office/drawing/2014/main" id="{B84B7206-6E99-F554-1054-8BDF86206905}"/>
              </a:ext>
            </a:extLst>
          </p:cNvPr>
          <p:cNvSpPr/>
          <p:nvPr/>
        </p:nvSpPr>
        <p:spPr>
          <a:xfrm>
            <a:off x="1253230" y="2935866"/>
            <a:ext cx="4083279" cy="2693769"/>
          </a:xfrm>
          <a:prstGeom prst="rect">
            <a:avLst/>
          </a:prstGeom>
          <a:solidFill>
            <a:srgbClr val="FFBDD5"/>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tIns="396000" rtlCol="0" anchor="ctr"/>
          <a:lstStyle/>
          <a:p>
            <a:pPr algn="ctr">
              <a:lnSpc>
                <a:spcPct val="150000"/>
              </a:lnSpc>
            </a:pPr>
            <a:r>
              <a:rPr lang="en-GB" sz="2200" i="1" dirty="0">
                <a:solidFill>
                  <a:schemeClr val="tx1"/>
                </a:solidFill>
                <a:latin typeface="Open Sans" panose="020B0606030504020204" pitchFamily="34" charset="0"/>
                <a:ea typeface="Open Sans" panose="020B0606030504020204" pitchFamily="34" charset="0"/>
                <a:cs typeface="Open Sans" panose="020B0606030504020204" pitchFamily="34" charset="0"/>
              </a:rPr>
              <a:t>In 2040, I think the most popular </a:t>
            </a:r>
            <a:r>
              <a:rPr lang="en-GB" sz="22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career</a:t>
            </a:r>
            <a:r>
              <a:rPr lang="en-GB" sz="2200" i="1" dirty="0">
                <a:solidFill>
                  <a:schemeClr val="tx1"/>
                </a:solidFill>
                <a:latin typeface="Open Sans" panose="020B0606030504020204" pitchFamily="34" charset="0"/>
                <a:ea typeface="Open Sans" panose="020B0606030504020204" pitchFamily="34" charset="0"/>
                <a:cs typeface="Open Sans" panose="020B0606030504020204" pitchFamily="34" charset="0"/>
              </a:rPr>
              <a:t> will be ____________ because….</a:t>
            </a:r>
          </a:p>
        </p:txBody>
      </p:sp>
      <p:sp>
        <p:nvSpPr>
          <p:cNvPr id="3" name="Rectangle 2">
            <a:extLst>
              <a:ext uri="{FF2B5EF4-FFF2-40B4-BE49-F238E27FC236}">
                <a16:creationId xmlns:a16="http://schemas.microsoft.com/office/drawing/2014/main" id="{EA6C58AE-495D-E999-6490-3E0A4D321F5A}"/>
              </a:ext>
            </a:extLst>
          </p:cNvPr>
          <p:cNvSpPr/>
          <p:nvPr/>
        </p:nvSpPr>
        <p:spPr>
          <a:xfrm>
            <a:off x="6855491" y="2935866"/>
            <a:ext cx="4083279" cy="2693769"/>
          </a:xfrm>
          <a:prstGeom prst="rect">
            <a:avLst/>
          </a:prstGeom>
          <a:solidFill>
            <a:srgbClr val="FFC999"/>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tIns="396000" rtlCol="0" anchor="ctr"/>
          <a:lstStyle/>
          <a:p>
            <a:pPr algn="ctr">
              <a:lnSpc>
                <a:spcPct val="150000"/>
              </a:lnSpc>
            </a:pPr>
            <a:r>
              <a:rPr lang="en-GB" sz="2200" i="1" dirty="0">
                <a:solidFill>
                  <a:schemeClr val="tx1"/>
                </a:solidFill>
                <a:latin typeface="Open Sans" panose="020B0606030504020204" pitchFamily="34" charset="0"/>
                <a:ea typeface="Open Sans" panose="020B0606030504020204" pitchFamily="34" charset="0"/>
                <a:cs typeface="Open Sans" panose="020B0606030504020204" pitchFamily="34" charset="0"/>
              </a:rPr>
              <a:t>In 2040, I think the most popular </a:t>
            </a:r>
            <a:r>
              <a:rPr lang="en-GB" sz="2200" b="1" i="1" dirty="0">
                <a:solidFill>
                  <a:schemeClr val="tx1"/>
                </a:solidFill>
                <a:latin typeface="Open Sans" panose="020B0606030504020204" pitchFamily="34" charset="0"/>
                <a:ea typeface="Open Sans" panose="020B0606030504020204" pitchFamily="34" charset="0"/>
                <a:cs typeface="Open Sans" panose="020B0606030504020204" pitchFamily="34" charset="0"/>
              </a:rPr>
              <a:t>subject</a:t>
            </a:r>
            <a:r>
              <a:rPr lang="en-GB" sz="2200" i="1" dirty="0">
                <a:solidFill>
                  <a:schemeClr val="tx1"/>
                </a:solidFill>
                <a:latin typeface="Open Sans" panose="020B0606030504020204" pitchFamily="34" charset="0"/>
                <a:ea typeface="Open Sans" panose="020B0606030504020204" pitchFamily="34" charset="0"/>
                <a:cs typeface="Open Sans" panose="020B0606030504020204" pitchFamily="34" charset="0"/>
              </a:rPr>
              <a:t> will be ____________ because….</a:t>
            </a:r>
          </a:p>
        </p:txBody>
      </p:sp>
      <p:pic>
        <p:nvPicPr>
          <p:cNvPr id="9" name="Graphic 8" descr="Books with solid fill">
            <a:extLst>
              <a:ext uri="{FF2B5EF4-FFF2-40B4-BE49-F238E27FC236}">
                <a16:creationId xmlns:a16="http://schemas.microsoft.com/office/drawing/2014/main" id="{F48ABE89-66AB-BE39-C263-963DB49A78C0}"/>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439930" y="2689604"/>
            <a:ext cx="914400" cy="914400"/>
          </a:xfrm>
          <a:prstGeom prst="rect">
            <a:avLst/>
          </a:prstGeom>
        </p:spPr>
      </p:pic>
      <p:pic>
        <p:nvPicPr>
          <p:cNvPr id="11" name="Graphic 10" descr="Briefcase with solid fill">
            <a:extLst>
              <a:ext uri="{FF2B5EF4-FFF2-40B4-BE49-F238E27FC236}">
                <a16:creationId xmlns:a16="http://schemas.microsoft.com/office/drawing/2014/main" id="{3FBB1446-6DF5-D85B-D9BE-EC6FA442CFB7}"/>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37669" y="2652533"/>
            <a:ext cx="914400" cy="914400"/>
          </a:xfrm>
          <a:prstGeom prst="rect">
            <a:avLst/>
          </a:prstGeom>
        </p:spPr>
      </p:pic>
      <p:pic>
        <p:nvPicPr>
          <p:cNvPr id="13" name="Graphic 12">
            <a:extLst>
              <a:ext uri="{FF2B5EF4-FFF2-40B4-BE49-F238E27FC236}">
                <a16:creationId xmlns:a16="http://schemas.microsoft.com/office/drawing/2014/main" id="{CE516421-E076-0038-C9F2-C5C4B1E7577D}"/>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252332" y="1348908"/>
            <a:ext cx="914399" cy="914399"/>
          </a:xfrm>
          <a:prstGeom prst="rect">
            <a:avLst/>
          </a:prstGeom>
        </p:spPr>
      </p:pic>
    </p:spTree>
    <p:extLst>
      <p:ext uri="{BB962C8B-B14F-4D97-AF65-F5344CB8AC3E}">
        <p14:creationId xmlns:p14="http://schemas.microsoft.com/office/powerpoint/2010/main" val="2775424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Using the Unifrog Careers library (10 mins)</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6E8E9999-05BC-C406-6FCA-E040C9A5C008}"/>
              </a:ext>
            </a:extLst>
          </p:cNvPr>
          <p:cNvSpPr txBox="1"/>
          <p:nvPr/>
        </p:nvSpPr>
        <p:spPr>
          <a:xfrm>
            <a:off x="216357" y="927490"/>
            <a:ext cx="5219541" cy="3290388"/>
          </a:xfrm>
          <a:prstGeom prst="rect">
            <a:avLst/>
          </a:prstGeom>
          <a:noFill/>
        </p:spPr>
        <p:txBody>
          <a:bodyPr wrap="square" rtlCol="0">
            <a:spAutoFit/>
          </a:bodyPr>
          <a:lstStyle/>
          <a:p>
            <a:pPr marL="342900" marR="0" lvl="0" indent="-342900" algn="l" defTabSz="914400" rtl="0" eaLnBrk="1" fontAlgn="auto" latinLnBrk="0" hangingPunct="1">
              <a:lnSpc>
                <a:spcPct val="150000"/>
              </a:lnSpc>
              <a:spcBef>
                <a:spcPts val="0"/>
              </a:spcBef>
              <a:spcAft>
                <a:spcPts val="80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Log in to your Unifrog account and go to the </a:t>
            </a:r>
            <a:r>
              <a:rPr kumimoji="0" lang="en-GB" sz="2200" b="1" i="0" u="none" strike="noStrike" kern="1200" cap="none" spc="0" normalizeH="0" baseline="0" noProof="0" dirty="0">
                <a:ln>
                  <a:noFill/>
                </a:ln>
                <a:solidFill>
                  <a:prstClr val="black"/>
                </a:solidFill>
                <a:effectLst/>
                <a:uLnTx/>
                <a:uFillTx/>
                <a:latin typeface="Open Sans" panose="020B0606030504020204"/>
                <a:ea typeface="+mn-ea"/>
                <a:cs typeface="+mn-cs"/>
              </a:rPr>
              <a:t>Careers library</a:t>
            </a:r>
            <a:r>
              <a:rPr kumimoji="0" lang="en-GB" sz="2200" i="0" u="none" strike="noStrike" kern="1200" cap="none" spc="0" normalizeH="0" baseline="0" noProof="0" dirty="0">
                <a:ln>
                  <a:noFill/>
                </a:ln>
                <a:solidFill>
                  <a:prstClr val="black"/>
                </a:solidFill>
                <a:effectLst/>
                <a:uLnTx/>
                <a:uFillTx/>
                <a:latin typeface="Open Sans" panose="020B0606030504020204"/>
                <a:ea typeface="+mn-ea"/>
                <a:cs typeface="+mn-cs"/>
              </a:rPr>
              <a:t>.</a:t>
            </a:r>
          </a:p>
          <a:p>
            <a:pPr marL="342900" marR="0" lvl="0" indent="-342900" algn="l" defTabSz="914400" rtl="0" eaLnBrk="1" fontAlgn="auto" latinLnBrk="0" hangingPunct="1">
              <a:lnSpc>
                <a:spcPct val="150000"/>
              </a:lnSpc>
              <a:spcBef>
                <a:spcPts val="0"/>
              </a:spcBef>
              <a:spcAft>
                <a:spcPts val="800"/>
              </a:spcAft>
              <a:buClrTx/>
              <a:buSzTx/>
              <a:buFont typeface="Arial" panose="020B0604020202020204" pitchFamily="34" charset="0"/>
              <a:buChar char="•"/>
              <a:tabLst/>
              <a:defRPr/>
            </a:pPr>
            <a:r>
              <a:rPr lang="en-GB" sz="2200" dirty="0">
                <a:solidFill>
                  <a:prstClr val="black"/>
                </a:solidFill>
                <a:latin typeface="Open Sans" panose="020B0606030504020204"/>
              </a:rPr>
              <a:t>Search for the ‘</a:t>
            </a:r>
            <a:r>
              <a:rPr lang="en-GB" sz="2200" b="1" dirty="0">
                <a:solidFill>
                  <a:prstClr val="black"/>
                </a:solidFill>
                <a:latin typeface="Open Sans" panose="020B0606030504020204"/>
              </a:rPr>
              <a:t>Computer games developer</a:t>
            </a:r>
            <a:r>
              <a:rPr lang="en-GB" sz="2200" dirty="0">
                <a:solidFill>
                  <a:prstClr val="black"/>
                </a:solidFill>
                <a:latin typeface="Open Sans" panose="020B0606030504020204"/>
              </a:rPr>
              <a:t>’ profile.</a:t>
            </a:r>
          </a:p>
          <a:p>
            <a:pPr marL="342900" marR="0" lvl="0" indent="-342900" algn="l" defTabSz="914400" rtl="0" eaLnBrk="1" fontAlgn="auto" latinLnBrk="0" hangingPunct="1">
              <a:lnSpc>
                <a:spcPct val="150000"/>
              </a:lnSpc>
              <a:spcBef>
                <a:spcPts val="0"/>
              </a:spcBef>
              <a:spcAft>
                <a:spcPts val="800"/>
              </a:spcAft>
              <a:buClrTx/>
              <a:buSzTx/>
              <a:buFont typeface="Arial" panose="020B0604020202020204" pitchFamily="34" charset="0"/>
              <a:buChar char="•"/>
              <a:tabLst/>
              <a:defRPr/>
            </a:pPr>
            <a:r>
              <a:rPr lang="en-GB" sz="2200" dirty="0">
                <a:solidFill>
                  <a:prstClr val="black"/>
                </a:solidFill>
                <a:latin typeface="Open Sans" panose="020B0606030504020204"/>
              </a:rPr>
              <a:t>Read the profile and get ready to answer questions about the career.</a:t>
            </a:r>
          </a:p>
        </p:txBody>
      </p:sp>
      <p:grpSp>
        <p:nvGrpSpPr>
          <p:cNvPr id="19" name="Group 18">
            <a:extLst>
              <a:ext uri="{FF2B5EF4-FFF2-40B4-BE49-F238E27FC236}">
                <a16:creationId xmlns:a16="http://schemas.microsoft.com/office/drawing/2014/main" id="{79791E3F-8984-4E1C-E6D2-33F6C7E90CC8}"/>
              </a:ext>
            </a:extLst>
          </p:cNvPr>
          <p:cNvGrpSpPr/>
          <p:nvPr/>
        </p:nvGrpSpPr>
        <p:grpSpPr>
          <a:xfrm>
            <a:off x="5544680" y="1813263"/>
            <a:ext cx="6221202" cy="1552538"/>
            <a:chOff x="6297047" y="1357674"/>
            <a:chExt cx="6221202" cy="1552538"/>
          </a:xfrm>
        </p:grpSpPr>
        <p:pic>
          <p:nvPicPr>
            <p:cNvPr id="3" name="Picture 2">
              <a:extLst>
                <a:ext uri="{FF2B5EF4-FFF2-40B4-BE49-F238E27FC236}">
                  <a16:creationId xmlns:a16="http://schemas.microsoft.com/office/drawing/2014/main" id="{5A8ED518-6097-5956-6909-8701DD86427D}"/>
                </a:ext>
              </a:extLst>
            </p:cNvPr>
            <p:cNvPicPr>
              <a:picLocks noChangeAspect="1"/>
            </p:cNvPicPr>
            <p:nvPr/>
          </p:nvPicPr>
          <p:blipFill>
            <a:blip r:embed="rId3"/>
            <a:stretch>
              <a:fillRect/>
            </a:stretch>
          </p:blipFill>
          <p:spPr>
            <a:xfrm>
              <a:off x="6297047" y="1357674"/>
              <a:ext cx="6221202" cy="1436079"/>
            </a:xfrm>
            <a:prstGeom prst="rect">
              <a:avLst/>
            </a:prstGeom>
            <a:ln>
              <a:noFill/>
            </a:ln>
            <a:effectLst>
              <a:outerShdw blurRad="292100" dist="139700" dir="2700000" algn="tl" rotWithShape="0">
                <a:srgbClr val="333333">
                  <a:alpha val="65000"/>
                </a:srgbClr>
              </a:outerShdw>
            </a:effectLst>
          </p:spPr>
        </p:pic>
        <p:pic>
          <p:nvPicPr>
            <p:cNvPr id="15" name="Graphic 14" descr="Cursor with solid fill">
              <a:extLst>
                <a:ext uri="{FF2B5EF4-FFF2-40B4-BE49-F238E27FC236}">
                  <a16:creationId xmlns:a16="http://schemas.microsoft.com/office/drawing/2014/main" id="{B0C1BE51-DD70-B4C9-D559-256EBACEBDF3}"/>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173288">
              <a:off x="6911566" y="2453952"/>
              <a:ext cx="456260" cy="456260"/>
            </a:xfrm>
            <a:prstGeom prst="rect">
              <a:avLst/>
            </a:prstGeom>
          </p:spPr>
        </p:pic>
      </p:grpSp>
      <p:pic>
        <p:nvPicPr>
          <p:cNvPr id="5" name="Picture 4">
            <a:extLst>
              <a:ext uri="{FF2B5EF4-FFF2-40B4-BE49-F238E27FC236}">
                <a16:creationId xmlns:a16="http://schemas.microsoft.com/office/drawing/2014/main" id="{D527C7EB-0ABC-9CC1-E655-E2B9425DF99D}"/>
              </a:ext>
            </a:extLst>
          </p:cNvPr>
          <p:cNvPicPr>
            <a:picLocks noChangeAspect="1"/>
          </p:cNvPicPr>
          <p:nvPr/>
        </p:nvPicPr>
        <p:blipFill>
          <a:blip r:embed="rId5"/>
          <a:stretch>
            <a:fillRect/>
          </a:stretch>
        </p:blipFill>
        <p:spPr>
          <a:xfrm>
            <a:off x="6291778" y="1568119"/>
            <a:ext cx="4618223" cy="2009904"/>
          </a:xfrm>
          <a:prstGeom prst="rect">
            <a:avLst/>
          </a:prstGeom>
          <a:ln>
            <a:noFill/>
          </a:ln>
          <a:effectLst>
            <a:outerShdw blurRad="292100" dist="139700" dir="2700000" algn="tl" rotWithShape="0">
              <a:srgbClr val="333333">
                <a:alpha val="65000"/>
              </a:srgbClr>
            </a:outerShdw>
          </a:effectLst>
        </p:spPr>
      </p:pic>
      <p:sp>
        <p:nvSpPr>
          <p:cNvPr id="12" name="TextBox 11">
            <a:extLst>
              <a:ext uri="{FF2B5EF4-FFF2-40B4-BE49-F238E27FC236}">
                <a16:creationId xmlns:a16="http://schemas.microsoft.com/office/drawing/2014/main" id="{902DFA49-CBCB-14AC-C7D2-E2145FD32C55}"/>
              </a:ext>
            </a:extLst>
          </p:cNvPr>
          <p:cNvSpPr txBox="1"/>
          <p:nvPr/>
        </p:nvSpPr>
        <p:spPr>
          <a:xfrm>
            <a:off x="6492226" y="2534971"/>
            <a:ext cx="3975100" cy="369332"/>
          </a:xfrm>
          <a:prstGeom prst="rect">
            <a:avLst/>
          </a:prstGeom>
          <a:noFill/>
        </p:spPr>
        <p:txBody>
          <a:bodyPr wrap="square" rtlCol="0">
            <a:spAutoFit/>
          </a:bodyPr>
          <a:lstStyle/>
          <a:p>
            <a:r>
              <a:rPr lang="en-GB" dirty="0">
                <a:latin typeface="Open Sans" panose="020B0606030504020204" pitchFamily="34" charset="0"/>
                <a:ea typeface="Open Sans" panose="020B0606030504020204" pitchFamily="34" charset="0"/>
                <a:cs typeface="Open Sans" panose="020B0606030504020204" pitchFamily="34" charset="0"/>
              </a:rPr>
              <a:t>Computer games developer</a:t>
            </a:r>
          </a:p>
        </p:txBody>
      </p:sp>
      <p:sp>
        <p:nvSpPr>
          <p:cNvPr id="20" name="TextBox 19">
            <a:extLst>
              <a:ext uri="{FF2B5EF4-FFF2-40B4-BE49-F238E27FC236}">
                <a16:creationId xmlns:a16="http://schemas.microsoft.com/office/drawing/2014/main" id="{65AB0853-27EA-F5C2-DAE8-8770F79F8AE0}"/>
              </a:ext>
            </a:extLst>
          </p:cNvPr>
          <p:cNvSpPr txBox="1"/>
          <p:nvPr/>
        </p:nvSpPr>
        <p:spPr>
          <a:xfrm>
            <a:off x="426117" y="4279744"/>
            <a:ext cx="11339765" cy="1640940"/>
          </a:xfrm>
          <a:prstGeom prst="roundRect">
            <a:avLst>
              <a:gd name="adj" fmla="val 0"/>
            </a:avLst>
          </a:prstGeom>
          <a:solidFill>
            <a:srgbClr val="E8E9FE"/>
          </a:solidFill>
          <a:ln w="28575">
            <a:solidFill>
              <a:srgbClr val="9BA0FB"/>
            </a:solidFill>
          </a:ln>
        </p:spPr>
        <p:txBody>
          <a:bodyPr wrap="square" anchor="ctr" anchorCtr="0">
            <a:noAutofit/>
          </a:bodyPr>
          <a:lstStyle/>
          <a:p>
            <a:pPr lvl="2">
              <a:lnSpc>
                <a:spcPct val="150000"/>
              </a:lnSpc>
              <a:defRPr/>
            </a:pPr>
            <a:r>
              <a:rPr lang="en-GB" sz="2000" dirty="0">
                <a:solidFill>
                  <a:prstClr val="black"/>
                </a:solidFill>
                <a:latin typeface="Open Sans" panose="020B0606030504020204" pitchFamily="34" charset="0"/>
                <a:ea typeface="Open Sans" panose="020B0606030504020204" pitchFamily="34" charset="0"/>
                <a:cs typeface="Open Sans" panose="020B0606030504020204" pitchFamily="34" charset="0"/>
              </a:rPr>
              <a:t>This is an example of a relatively ‘new’ career that has seen a lot of </a:t>
            </a:r>
            <a:r>
              <a:rPr lang="en-GB" sz="2000" b="1" dirty="0">
                <a:solidFill>
                  <a:prstClr val="black"/>
                </a:solidFill>
                <a:latin typeface="Open Sans" panose="020B0606030504020204" pitchFamily="34" charset="0"/>
                <a:ea typeface="Open Sans" panose="020B0606030504020204" pitchFamily="34" charset="0"/>
                <a:cs typeface="Open Sans" panose="020B0606030504020204" pitchFamily="34" charset="0"/>
              </a:rPr>
              <a:t>growth</a:t>
            </a:r>
            <a:r>
              <a:rPr lang="en-GB" sz="2000" dirty="0">
                <a:solidFill>
                  <a:prstClr val="black"/>
                </a:solidFill>
                <a:latin typeface="Open Sans" panose="020B0606030504020204" pitchFamily="34" charset="0"/>
                <a:ea typeface="Open Sans" panose="020B0606030504020204" pitchFamily="34" charset="0"/>
                <a:cs typeface="Open Sans" panose="020B0606030504020204" pitchFamily="34" charset="0"/>
              </a:rPr>
              <a:t>. This means there are many more computer games developers than there used to be, and it’s predicted there will be even more in the future.</a:t>
            </a:r>
          </a:p>
        </p:txBody>
      </p:sp>
      <p:pic>
        <p:nvPicPr>
          <p:cNvPr id="16" name="Graphic 15" descr="Cursor with solid fill">
            <a:extLst>
              <a:ext uri="{FF2B5EF4-FFF2-40B4-BE49-F238E27FC236}">
                <a16:creationId xmlns:a16="http://schemas.microsoft.com/office/drawing/2014/main" id="{E1F3D5E7-27CB-F3F4-D949-DBC37585D54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173288">
            <a:off x="6781204" y="3250141"/>
            <a:ext cx="456260" cy="456260"/>
          </a:xfrm>
          <a:prstGeom prst="rect">
            <a:avLst/>
          </a:prstGeom>
        </p:spPr>
      </p:pic>
      <p:pic>
        <p:nvPicPr>
          <p:cNvPr id="11" name="Picture 10">
            <a:hlinkClick r:id="rId6"/>
            <a:extLst>
              <a:ext uri="{FF2B5EF4-FFF2-40B4-BE49-F238E27FC236}">
                <a16:creationId xmlns:a16="http://schemas.microsoft.com/office/drawing/2014/main" id="{06B24078-1AE1-5F16-F5F6-662B4EC42831}"/>
              </a:ext>
            </a:extLst>
          </p:cNvPr>
          <p:cNvPicPr>
            <a:picLocks noChangeAspect="1"/>
          </p:cNvPicPr>
          <p:nvPr/>
        </p:nvPicPr>
        <p:blipFill>
          <a:blip r:embed="rId7"/>
          <a:stretch>
            <a:fillRect/>
          </a:stretch>
        </p:blipFill>
        <p:spPr>
          <a:xfrm>
            <a:off x="7229978" y="1162952"/>
            <a:ext cx="3020908" cy="2820237"/>
          </a:xfrm>
          <a:prstGeom prst="rect">
            <a:avLst/>
          </a:prstGeom>
          <a:ln>
            <a:noFill/>
          </a:ln>
          <a:effectLst>
            <a:outerShdw blurRad="292100" dist="139700" dir="2700000" algn="tl" rotWithShape="0">
              <a:srgbClr val="333333">
                <a:alpha val="65000"/>
              </a:srgbClr>
            </a:outerShdw>
          </a:effectLst>
        </p:spPr>
      </p:pic>
      <p:pic>
        <p:nvPicPr>
          <p:cNvPr id="21" name="Graphic 20" descr="Cursor with solid fill">
            <a:extLst>
              <a:ext uri="{FF2B5EF4-FFF2-40B4-BE49-F238E27FC236}">
                <a16:creationId xmlns:a16="http://schemas.microsoft.com/office/drawing/2014/main" id="{4E445295-87C8-F936-970C-3F81DAC92E36}"/>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173288">
            <a:off x="8289746" y="3702808"/>
            <a:ext cx="456260" cy="456260"/>
          </a:xfrm>
          <a:prstGeom prst="rect">
            <a:avLst/>
          </a:prstGeom>
        </p:spPr>
      </p:pic>
      <p:pic>
        <p:nvPicPr>
          <p:cNvPr id="23" name="Graphic 22" descr="Information with solid fill">
            <a:extLst>
              <a:ext uri="{FF2B5EF4-FFF2-40B4-BE49-F238E27FC236}">
                <a16:creationId xmlns:a16="http://schemas.microsoft.com/office/drawing/2014/main" id="{B56C697E-C873-75ED-51D7-D8104DE9C6AB}"/>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82237" y="4643014"/>
            <a:ext cx="914400" cy="914400"/>
          </a:xfrm>
          <a:prstGeom prst="rect">
            <a:avLst/>
          </a:prstGeom>
        </p:spPr>
      </p:pic>
    </p:spTree>
    <p:extLst>
      <p:ext uri="{BB962C8B-B14F-4D97-AF65-F5344CB8AC3E}">
        <p14:creationId xmlns:p14="http://schemas.microsoft.com/office/powerpoint/2010/main" val="1056443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19"/>
                                        </p:tgtEl>
                                        <p:attrNameLst>
                                          <p:attrName>style.visibility</p:attrName>
                                        </p:attrNameLst>
                                      </p:cBhvr>
                                      <p:to>
                                        <p:strVal val="hidden"/>
                                      </p:to>
                                    </p:set>
                                  </p:childTnLst>
                                </p:cTn>
                              </p:par>
                              <p:par>
                                <p:cTn id="9" presetID="1" presetClass="entr" presetSubtype="0" fill="hold"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0"/>
                                  </p:stCondLst>
                                  <p:iterate type="lt">
                                    <p:tmAbs val="100"/>
                                  </p:iterate>
                                  <p:childTnLst>
                                    <p:set>
                                      <p:cBhvr>
                                        <p:cTn id="13" dur="1" fill="hold">
                                          <p:stCondLst>
                                            <p:cond delay="0"/>
                                          </p:stCondLst>
                                        </p:cTn>
                                        <p:tgtEl>
                                          <p:spTgt spid="12"/>
                                        </p:tgtEl>
                                        <p:attrNameLst>
                                          <p:attrName>style.visibility</p:attrName>
                                        </p:attrNameLst>
                                      </p:cBhvr>
                                      <p:to>
                                        <p:strVal val="visible"/>
                                      </p:to>
                                    </p:set>
                                  </p:childTnLst>
                                </p:cTn>
                              </p:par>
                            </p:childTnLst>
                          </p:cTn>
                        </p:par>
                        <p:par>
                          <p:cTn id="14" fill="hold">
                            <p:stCondLst>
                              <p:cond delay="2101"/>
                            </p:stCondLst>
                            <p:childTnLst>
                              <p:par>
                                <p:cTn id="15" presetID="1" presetClass="entr" presetSubtype="0" fill="hold" nodeType="after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nodeType="clickEffect">
                                  <p:stCondLst>
                                    <p:cond delay="0"/>
                                  </p:stCondLst>
                                  <p:childTnLst>
                                    <p:set>
                                      <p:cBhvr>
                                        <p:cTn id="20" dur="1" fill="hold">
                                          <p:stCondLst>
                                            <p:cond delay="0"/>
                                          </p:stCondLst>
                                        </p:cTn>
                                        <p:tgtEl>
                                          <p:spTgt spid="5"/>
                                        </p:tgtEl>
                                        <p:attrNameLst>
                                          <p:attrName>style.visibility</p:attrName>
                                        </p:attrNameLst>
                                      </p:cBhvr>
                                      <p:to>
                                        <p:strVal val="hidden"/>
                                      </p:to>
                                    </p:set>
                                  </p:childTnLst>
                                </p:cTn>
                              </p:par>
                              <p:par>
                                <p:cTn id="21" presetID="1" presetClass="exit" presetSubtype="0" fill="hold" grpId="1" nodeType="withEffect">
                                  <p:stCondLst>
                                    <p:cond delay="0"/>
                                  </p:stCondLst>
                                  <p:iterate type="lt">
                                    <p:tmAbs val="0"/>
                                  </p:iterate>
                                  <p:childTnLst>
                                    <p:set>
                                      <p:cBhvr>
                                        <p:cTn id="22" dur="1" fill="hold">
                                          <p:stCondLst>
                                            <p:cond delay="0"/>
                                          </p:stCondLst>
                                        </p:cTn>
                                        <p:tgtEl>
                                          <p:spTgt spid="12"/>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16"/>
                                        </p:tgtEl>
                                        <p:attrNameLst>
                                          <p:attrName>style.visibility</p:attrName>
                                        </p:attrNameLst>
                                      </p:cBhvr>
                                      <p:to>
                                        <p:strVal val="hidden"/>
                                      </p:to>
                                    </p:set>
                                  </p:childTnLst>
                                </p:cTn>
                              </p:par>
                              <p:par>
                                <p:cTn id="25" presetID="1" presetClass="entr" presetSubtype="0" fill="hold" nodeType="with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2" grpId="1"/>
      <p:bldP spid="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Using the Unifrog Careers library </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2" name="TextBox 1">
            <a:extLst>
              <a:ext uri="{FF2B5EF4-FFF2-40B4-BE49-F238E27FC236}">
                <a16:creationId xmlns:a16="http://schemas.microsoft.com/office/drawing/2014/main" id="{3BA731F3-8F68-FAFB-6AD7-856446819831}"/>
              </a:ext>
            </a:extLst>
          </p:cNvPr>
          <p:cNvSpPr txBox="1"/>
          <p:nvPr/>
        </p:nvSpPr>
        <p:spPr>
          <a:xfrm>
            <a:off x="984422" y="1372373"/>
            <a:ext cx="5292683" cy="1915433"/>
          </a:xfrm>
          <a:prstGeom prst="rect">
            <a:avLst/>
          </a:prstGeom>
          <a:solidFill>
            <a:srgbClr val="ECDFF5"/>
          </a:solidFill>
          <a:ln w="28575">
            <a:solidFill>
              <a:schemeClr val="bg1">
                <a:lumMod val="50000"/>
              </a:schemeClr>
            </a:solidFill>
          </a:ln>
        </p:spPr>
        <p:txBody>
          <a:bodyPr wrap="square" rtlCol="0" anchor="ctr" anchorCtr="0">
            <a:noAutofit/>
          </a:bodyPr>
          <a:lstStyle/>
          <a:p>
            <a:pPr marL="457200" marR="0" lvl="0" indent="-457200" algn="l" defTabSz="914400" rtl="0" eaLnBrk="1" fontAlgn="auto" latinLnBrk="0" hangingPunct="1">
              <a:lnSpc>
                <a:spcPct val="150000"/>
              </a:lnSpc>
              <a:spcBef>
                <a:spcPts val="0"/>
              </a:spcBef>
              <a:spcAft>
                <a:spcPts val="800"/>
              </a:spcAft>
              <a:buClrTx/>
              <a:buSzTx/>
              <a:buFont typeface="+mj-lt"/>
              <a:buAutoNum type="arabicPeriod"/>
              <a:tabLst/>
              <a:defRPr/>
            </a:pPr>
            <a:r>
              <a:rPr lang="en-GB" sz="2200" dirty="0">
                <a:solidFill>
                  <a:prstClr val="black"/>
                </a:solidFill>
                <a:latin typeface="Open Sans" panose="020B0606030504020204"/>
              </a:rPr>
              <a:t>Select one of the </a:t>
            </a:r>
            <a:r>
              <a:rPr lang="en-GB" sz="2200" b="1" dirty="0">
                <a:solidFill>
                  <a:prstClr val="black"/>
                </a:solidFill>
                <a:latin typeface="Open Sans" panose="020B0606030504020204"/>
              </a:rPr>
              <a:t>skills</a:t>
            </a:r>
            <a:r>
              <a:rPr lang="en-GB" sz="2200" dirty="0">
                <a:solidFill>
                  <a:prstClr val="black"/>
                </a:solidFill>
                <a:latin typeface="Open Sans" panose="020B0606030504020204"/>
              </a:rPr>
              <a:t> and explain why you think it’s important for a computer games developer.</a:t>
            </a:r>
          </a:p>
        </p:txBody>
      </p:sp>
      <p:pic>
        <p:nvPicPr>
          <p:cNvPr id="7" name="Picture 6">
            <a:extLst>
              <a:ext uri="{FF2B5EF4-FFF2-40B4-BE49-F238E27FC236}">
                <a16:creationId xmlns:a16="http://schemas.microsoft.com/office/drawing/2014/main" id="{4D969291-4C98-A68E-C2DC-1591AF9818A1}"/>
              </a:ext>
            </a:extLst>
          </p:cNvPr>
          <p:cNvPicPr>
            <a:picLocks noChangeAspect="1"/>
          </p:cNvPicPr>
          <p:nvPr/>
        </p:nvPicPr>
        <p:blipFill>
          <a:blip r:embed="rId3"/>
          <a:stretch>
            <a:fillRect/>
          </a:stretch>
        </p:blipFill>
        <p:spPr>
          <a:xfrm>
            <a:off x="7269738" y="1083796"/>
            <a:ext cx="3678764" cy="2409157"/>
          </a:xfrm>
          <a:prstGeom prst="rect">
            <a:avLst/>
          </a:prstGeom>
          <a:ln>
            <a:noFill/>
          </a:ln>
          <a:effectLst>
            <a:outerShdw blurRad="292100" dist="139700" dir="2700000" algn="tl" rotWithShape="0">
              <a:srgbClr val="333333">
                <a:alpha val="65000"/>
              </a:srgbClr>
            </a:outerShdw>
          </a:effectLst>
        </p:spPr>
      </p:pic>
      <p:pic>
        <p:nvPicPr>
          <p:cNvPr id="5" name="Graphic 4" descr="Lightbulb and gear with solid fill">
            <a:extLst>
              <a:ext uri="{FF2B5EF4-FFF2-40B4-BE49-F238E27FC236}">
                <a16:creationId xmlns:a16="http://schemas.microsoft.com/office/drawing/2014/main" id="{D3B2803B-17A1-7424-1617-E871C0FAA6D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6133" y="2408735"/>
            <a:ext cx="914400" cy="914400"/>
          </a:xfrm>
          <a:prstGeom prst="rect">
            <a:avLst/>
          </a:prstGeom>
        </p:spPr>
      </p:pic>
    </p:spTree>
    <p:extLst>
      <p:ext uri="{BB962C8B-B14F-4D97-AF65-F5344CB8AC3E}">
        <p14:creationId xmlns:p14="http://schemas.microsoft.com/office/powerpoint/2010/main" val="2932457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Using the Unifrog Careers library </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2" name="TextBox 1">
            <a:extLst>
              <a:ext uri="{FF2B5EF4-FFF2-40B4-BE49-F238E27FC236}">
                <a16:creationId xmlns:a16="http://schemas.microsoft.com/office/drawing/2014/main" id="{3BA731F3-8F68-FAFB-6AD7-856446819831}"/>
              </a:ext>
            </a:extLst>
          </p:cNvPr>
          <p:cNvSpPr txBox="1"/>
          <p:nvPr/>
        </p:nvSpPr>
        <p:spPr>
          <a:xfrm>
            <a:off x="984422" y="1372373"/>
            <a:ext cx="5292683" cy="1915433"/>
          </a:xfrm>
          <a:prstGeom prst="rect">
            <a:avLst/>
          </a:prstGeom>
          <a:solidFill>
            <a:srgbClr val="ECDFF5"/>
          </a:solidFill>
          <a:ln w="28575">
            <a:solidFill>
              <a:schemeClr val="bg1">
                <a:lumMod val="50000"/>
              </a:schemeClr>
            </a:solidFill>
          </a:ln>
        </p:spPr>
        <p:txBody>
          <a:bodyPr wrap="square" rtlCol="0" anchor="ctr" anchorCtr="0">
            <a:noAutofit/>
          </a:bodyPr>
          <a:lstStyle/>
          <a:p>
            <a:pPr marL="457200" marR="0" lvl="0" indent="-457200" algn="l" defTabSz="914400" rtl="0" eaLnBrk="1" fontAlgn="auto" latinLnBrk="0" hangingPunct="1">
              <a:lnSpc>
                <a:spcPct val="150000"/>
              </a:lnSpc>
              <a:spcBef>
                <a:spcPts val="0"/>
              </a:spcBef>
              <a:spcAft>
                <a:spcPts val="800"/>
              </a:spcAft>
              <a:buClrTx/>
              <a:buSzTx/>
              <a:buFont typeface="+mj-lt"/>
              <a:buAutoNum type="arabicPeriod"/>
              <a:tabLst/>
              <a:defRPr/>
            </a:pPr>
            <a:r>
              <a:rPr lang="en-GB" sz="2200" dirty="0">
                <a:solidFill>
                  <a:prstClr val="black"/>
                </a:solidFill>
                <a:latin typeface="Open Sans" panose="020B0606030504020204"/>
              </a:rPr>
              <a:t>Select one of the </a:t>
            </a:r>
            <a:r>
              <a:rPr lang="en-GB" sz="2200" b="1" dirty="0">
                <a:solidFill>
                  <a:prstClr val="black"/>
                </a:solidFill>
                <a:latin typeface="Open Sans" panose="020B0606030504020204"/>
              </a:rPr>
              <a:t>skills</a:t>
            </a:r>
            <a:r>
              <a:rPr lang="en-GB" sz="2200" dirty="0">
                <a:solidFill>
                  <a:prstClr val="black"/>
                </a:solidFill>
                <a:latin typeface="Open Sans" panose="020B0606030504020204"/>
              </a:rPr>
              <a:t> and explain why you think it’s important for a computer games developer.</a:t>
            </a:r>
          </a:p>
        </p:txBody>
      </p:sp>
      <p:sp>
        <p:nvSpPr>
          <p:cNvPr id="13" name="TextBox 12">
            <a:extLst>
              <a:ext uri="{FF2B5EF4-FFF2-40B4-BE49-F238E27FC236}">
                <a16:creationId xmlns:a16="http://schemas.microsoft.com/office/drawing/2014/main" id="{62081A53-27D9-B92D-3366-F03481D0AFD2}"/>
              </a:ext>
            </a:extLst>
          </p:cNvPr>
          <p:cNvSpPr txBox="1"/>
          <p:nvPr/>
        </p:nvSpPr>
        <p:spPr>
          <a:xfrm>
            <a:off x="984422" y="3691971"/>
            <a:ext cx="5292683" cy="1915432"/>
          </a:xfrm>
          <a:prstGeom prst="rect">
            <a:avLst/>
          </a:prstGeom>
          <a:solidFill>
            <a:srgbClr val="C9F0EF"/>
          </a:solidFill>
          <a:ln w="28575">
            <a:solidFill>
              <a:schemeClr val="bg1">
                <a:lumMod val="50000"/>
              </a:schemeClr>
            </a:solidFill>
          </a:ln>
        </p:spPr>
        <p:txBody>
          <a:bodyPr wrap="square" rtlCol="0" anchor="ctr" anchorCtr="0">
            <a:noAutofit/>
          </a:bodyPr>
          <a:lstStyle/>
          <a:p>
            <a:pPr marL="457200" marR="0" lvl="0" indent="-457200" algn="l" defTabSz="914400" rtl="0" eaLnBrk="1" fontAlgn="auto" latinLnBrk="0" hangingPunct="1">
              <a:lnSpc>
                <a:spcPct val="150000"/>
              </a:lnSpc>
              <a:spcBef>
                <a:spcPts val="0"/>
              </a:spcBef>
              <a:spcAft>
                <a:spcPts val="800"/>
              </a:spcAft>
              <a:buClrTx/>
              <a:buSzTx/>
              <a:buFont typeface="+mj-lt"/>
              <a:buAutoNum type="arabicPeriod" startAt="2"/>
              <a:tabLst/>
              <a:defRPr/>
            </a:pPr>
            <a:r>
              <a:rPr lang="en-GB" sz="2200" dirty="0">
                <a:solidFill>
                  <a:prstClr val="black"/>
                </a:solidFill>
                <a:latin typeface="Open Sans" panose="020B0606030504020204"/>
              </a:rPr>
              <a:t>Why do you think there is </a:t>
            </a:r>
            <a:r>
              <a:rPr lang="en-GB" sz="2200" b="1" dirty="0">
                <a:solidFill>
                  <a:prstClr val="black"/>
                </a:solidFill>
                <a:latin typeface="Open Sans" panose="020B0606030504020204"/>
              </a:rPr>
              <a:t>growth</a:t>
            </a:r>
            <a:r>
              <a:rPr lang="en-GB" sz="2200" dirty="0">
                <a:solidFill>
                  <a:prstClr val="black"/>
                </a:solidFill>
                <a:latin typeface="Open Sans" panose="020B0606030504020204"/>
              </a:rPr>
              <a:t> in this career sector?</a:t>
            </a:r>
          </a:p>
        </p:txBody>
      </p:sp>
      <p:pic>
        <p:nvPicPr>
          <p:cNvPr id="5" name="Graphic 4" descr="Lightbulb and gear with solid fill">
            <a:extLst>
              <a:ext uri="{FF2B5EF4-FFF2-40B4-BE49-F238E27FC236}">
                <a16:creationId xmlns:a16="http://schemas.microsoft.com/office/drawing/2014/main" id="{D3B2803B-17A1-7424-1617-E871C0FAA6D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6133" y="2408735"/>
            <a:ext cx="914400" cy="914400"/>
          </a:xfrm>
          <a:prstGeom prst="rect">
            <a:avLst/>
          </a:prstGeom>
        </p:spPr>
      </p:pic>
      <p:pic>
        <p:nvPicPr>
          <p:cNvPr id="8" name="Graphic 7" descr="Upward trend with solid fill">
            <a:extLst>
              <a:ext uri="{FF2B5EF4-FFF2-40B4-BE49-F238E27FC236}">
                <a16:creationId xmlns:a16="http://schemas.microsoft.com/office/drawing/2014/main" id="{A8A83545-B847-2A17-EBFA-BFF66ECCAAD7}"/>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14963" y="4649687"/>
            <a:ext cx="914400" cy="914400"/>
          </a:xfrm>
          <a:prstGeom prst="rect">
            <a:avLst/>
          </a:prstGeom>
        </p:spPr>
      </p:pic>
      <p:pic>
        <p:nvPicPr>
          <p:cNvPr id="9" name="Picture 8">
            <a:extLst>
              <a:ext uri="{FF2B5EF4-FFF2-40B4-BE49-F238E27FC236}">
                <a16:creationId xmlns:a16="http://schemas.microsoft.com/office/drawing/2014/main" id="{B06EBD26-4730-FE3F-8633-153782AFCC45}"/>
              </a:ext>
            </a:extLst>
          </p:cNvPr>
          <p:cNvPicPr>
            <a:picLocks noChangeAspect="1"/>
          </p:cNvPicPr>
          <p:nvPr/>
        </p:nvPicPr>
        <p:blipFill>
          <a:blip r:embed="rId5"/>
          <a:stretch>
            <a:fillRect/>
          </a:stretch>
        </p:blipFill>
        <p:spPr>
          <a:xfrm>
            <a:off x="7269736" y="408472"/>
            <a:ext cx="3678764" cy="2409157"/>
          </a:xfrm>
          <a:prstGeom prst="rect">
            <a:avLst/>
          </a:prstGeom>
          <a:ln>
            <a:noFill/>
          </a:ln>
          <a:effectLst>
            <a:outerShdw blurRad="292100" dist="139700" dir="2700000" algn="tl" rotWithShape="0">
              <a:srgbClr val="333333">
                <a:alpha val="65000"/>
              </a:srgbClr>
            </a:outerShdw>
          </a:effectLst>
        </p:spPr>
      </p:pic>
      <p:pic>
        <p:nvPicPr>
          <p:cNvPr id="6" name="Picture 5">
            <a:extLst>
              <a:ext uri="{FF2B5EF4-FFF2-40B4-BE49-F238E27FC236}">
                <a16:creationId xmlns:a16="http://schemas.microsoft.com/office/drawing/2014/main" id="{E4CE8E8C-C8FB-7233-4B2F-011EA4438582}"/>
              </a:ext>
            </a:extLst>
          </p:cNvPr>
          <p:cNvPicPr>
            <a:picLocks noChangeAspect="1"/>
          </p:cNvPicPr>
          <p:nvPr/>
        </p:nvPicPr>
        <p:blipFill>
          <a:blip r:embed="rId6"/>
          <a:stretch>
            <a:fillRect/>
          </a:stretch>
        </p:blipFill>
        <p:spPr>
          <a:xfrm>
            <a:off x="6465170" y="3151326"/>
            <a:ext cx="4483330" cy="1778091"/>
          </a:xfrm>
          <a:prstGeom prst="rect">
            <a:avLst/>
          </a:prstGeom>
          <a:ln>
            <a:noFill/>
          </a:ln>
          <a:effectLst>
            <a:outerShdw blurRad="292100" dist="139700" dir="2700000" algn="tl" rotWithShape="0">
              <a:srgbClr val="333333">
                <a:alpha val="65000"/>
              </a:srgbClr>
            </a:outerShdw>
          </a:effectLst>
        </p:spPr>
      </p:pic>
      <p:pic>
        <p:nvPicPr>
          <p:cNvPr id="11" name="Picture 10">
            <a:extLst>
              <a:ext uri="{FF2B5EF4-FFF2-40B4-BE49-F238E27FC236}">
                <a16:creationId xmlns:a16="http://schemas.microsoft.com/office/drawing/2014/main" id="{85A123EE-63E3-4D52-E27C-187C962BBE51}"/>
              </a:ext>
            </a:extLst>
          </p:cNvPr>
          <p:cNvPicPr>
            <a:picLocks noChangeAspect="1"/>
          </p:cNvPicPr>
          <p:nvPr/>
        </p:nvPicPr>
        <p:blipFill>
          <a:blip r:embed="rId7"/>
          <a:stretch>
            <a:fillRect/>
          </a:stretch>
        </p:blipFill>
        <p:spPr>
          <a:xfrm>
            <a:off x="8706835" y="4349809"/>
            <a:ext cx="3164052" cy="1513242"/>
          </a:xfrm>
          <a:prstGeom prst="rect">
            <a:avLst/>
          </a:prstGeom>
          <a:ln>
            <a:noFill/>
          </a:ln>
          <a:effectLst>
            <a:outerShdw blurRad="292100" dist="139700" dir="2700000" algn="tl" rotWithShape="0">
              <a:srgbClr val="333333">
                <a:alpha val="65000"/>
              </a:srgbClr>
            </a:outerShdw>
          </a:effectLst>
        </p:spPr>
      </p:pic>
      <p:sp>
        <p:nvSpPr>
          <p:cNvPr id="12" name="TextBox 11">
            <a:extLst>
              <a:ext uri="{FF2B5EF4-FFF2-40B4-BE49-F238E27FC236}">
                <a16:creationId xmlns:a16="http://schemas.microsoft.com/office/drawing/2014/main" id="{39606CA5-1054-7EE9-DEAB-D29ABF9FD314}"/>
              </a:ext>
            </a:extLst>
          </p:cNvPr>
          <p:cNvSpPr txBox="1"/>
          <p:nvPr/>
        </p:nvSpPr>
        <p:spPr>
          <a:xfrm>
            <a:off x="10241404" y="3145073"/>
            <a:ext cx="707096" cy="494954"/>
          </a:xfrm>
          <a:prstGeom prst="rect">
            <a:avLst/>
          </a:prstGeom>
          <a:solidFill>
            <a:srgbClr val="C9F0EF"/>
          </a:solidFill>
          <a:ln w="28575">
            <a:solidFill>
              <a:schemeClr val="bg1">
                <a:lumMod val="50000"/>
              </a:schemeClr>
            </a:solidFill>
          </a:ln>
        </p:spPr>
        <p:txBody>
          <a:bodyPr wrap="square" rtlCol="0"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lang="en-GB" sz="2200" dirty="0">
                <a:solidFill>
                  <a:prstClr val="black"/>
                </a:solidFill>
                <a:latin typeface="Open Sans" panose="020B0606030504020204"/>
              </a:rPr>
              <a:t>UK</a:t>
            </a:r>
          </a:p>
        </p:txBody>
      </p:sp>
      <p:sp>
        <p:nvSpPr>
          <p:cNvPr id="14" name="TextBox 13">
            <a:extLst>
              <a:ext uri="{FF2B5EF4-FFF2-40B4-BE49-F238E27FC236}">
                <a16:creationId xmlns:a16="http://schemas.microsoft.com/office/drawing/2014/main" id="{2D54C2CD-73E8-8238-6199-2E74A3513B23}"/>
              </a:ext>
            </a:extLst>
          </p:cNvPr>
          <p:cNvSpPr txBox="1"/>
          <p:nvPr/>
        </p:nvSpPr>
        <p:spPr>
          <a:xfrm>
            <a:off x="11179832" y="4349809"/>
            <a:ext cx="707096" cy="494954"/>
          </a:xfrm>
          <a:prstGeom prst="rect">
            <a:avLst/>
          </a:prstGeom>
          <a:solidFill>
            <a:srgbClr val="C9F0EF"/>
          </a:solidFill>
          <a:ln w="28575">
            <a:solidFill>
              <a:schemeClr val="bg1">
                <a:lumMod val="50000"/>
              </a:schemeClr>
            </a:solidFill>
          </a:ln>
        </p:spPr>
        <p:txBody>
          <a:bodyPr wrap="square" rtlCol="0"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lang="en-GB" sz="2200" dirty="0">
                <a:solidFill>
                  <a:prstClr val="black"/>
                </a:solidFill>
                <a:latin typeface="Open Sans" panose="020B0606030504020204"/>
              </a:rPr>
              <a:t>US</a:t>
            </a:r>
          </a:p>
        </p:txBody>
      </p:sp>
    </p:spTree>
    <p:extLst>
      <p:ext uri="{BB962C8B-B14F-4D97-AF65-F5344CB8AC3E}">
        <p14:creationId xmlns:p14="http://schemas.microsoft.com/office/powerpoint/2010/main" val="1310704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680688"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Finding out more about careers and the future</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EA246A71-CD86-1E36-E66C-43AB65375B18}"/>
              </a:ext>
            </a:extLst>
          </p:cNvPr>
          <p:cNvSpPr txBox="1"/>
          <p:nvPr/>
        </p:nvSpPr>
        <p:spPr>
          <a:xfrm>
            <a:off x="203278" y="980514"/>
            <a:ext cx="11899822" cy="546047"/>
          </a:xfrm>
          <a:prstGeom prst="rect">
            <a:avLst/>
          </a:prstGeom>
          <a:noFill/>
        </p:spPr>
        <p:txBody>
          <a:bodyPr wrap="square" rtlCol="0">
            <a:spAutoFit/>
          </a:bodyPr>
          <a:lstStyle/>
          <a:p>
            <a:pPr marR="0" lvl="0" algn="l" defTabSz="914400" rtl="0" eaLnBrk="1" fontAlgn="auto" latinLnBrk="0" hangingPunct="1">
              <a:lnSpc>
                <a:spcPct val="150000"/>
              </a:lnSpc>
              <a:spcBef>
                <a:spcPts val="0"/>
              </a:spcBef>
              <a:spcAft>
                <a:spcPts val="1200"/>
              </a:spcAft>
              <a:buClrTx/>
              <a:buSzTx/>
              <a:tabLst/>
              <a:defRPr/>
            </a:pP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After this lesson, you might like to explore other career profiles within the Careers library. </a:t>
            </a:r>
          </a:p>
        </p:txBody>
      </p:sp>
      <p:sp>
        <p:nvSpPr>
          <p:cNvPr id="5" name="TextBox 4">
            <a:extLst>
              <a:ext uri="{FF2B5EF4-FFF2-40B4-BE49-F238E27FC236}">
                <a16:creationId xmlns:a16="http://schemas.microsoft.com/office/drawing/2014/main" id="{9B47AA41-BABF-4D71-36BC-99078F158A18}"/>
              </a:ext>
            </a:extLst>
          </p:cNvPr>
          <p:cNvSpPr txBox="1"/>
          <p:nvPr/>
        </p:nvSpPr>
        <p:spPr>
          <a:xfrm>
            <a:off x="203278" y="1986425"/>
            <a:ext cx="4637075" cy="3392980"/>
          </a:xfrm>
          <a:prstGeom prst="rect">
            <a:avLst/>
          </a:prstGeom>
          <a:noFill/>
        </p:spPr>
        <p:txBody>
          <a:bodyPr wrap="square">
            <a:spAutoFit/>
          </a:bodyPr>
          <a:lstStyle/>
          <a:p>
            <a:pPr marL="342900" marR="0" lvl="0" indent="-342900" algn="l" defTabSz="914400" rtl="0" eaLnBrk="1" fontAlgn="auto" latinLnBrk="0" hangingPunct="1">
              <a:lnSpc>
                <a:spcPct val="150000"/>
              </a:lnSpc>
              <a:spcBef>
                <a:spcPts val="0"/>
              </a:spcBef>
              <a:spcAft>
                <a:spcPts val="2400"/>
              </a:spcAft>
              <a:buClrTx/>
              <a:buSzTx/>
              <a:buFont typeface="Arial" panose="020B0604020202020204" pitchFamily="34" charset="0"/>
              <a:buChar char="•"/>
              <a:tabLst/>
              <a:defRPr/>
            </a:pPr>
            <a:r>
              <a:rPr lang="en-GB" sz="2200" dirty="0">
                <a:solidFill>
                  <a:prstClr val="black"/>
                </a:solidFill>
                <a:latin typeface="Open Sans" panose="020B0606030504020204"/>
              </a:rPr>
              <a:t>Scroll down to ‘</a:t>
            </a:r>
            <a:r>
              <a:rPr lang="en-GB" sz="2200" b="1" dirty="0">
                <a:solidFill>
                  <a:prstClr val="black"/>
                </a:solidFill>
                <a:latin typeface="Open Sans" panose="020B0606030504020204"/>
              </a:rPr>
              <a:t>Labour Market Information (LMI)</a:t>
            </a:r>
            <a:r>
              <a:rPr lang="en-GB" sz="2200" dirty="0">
                <a:solidFill>
                  <a:prstClr val="black"/>
                </a:solidFill>
                <a:latin typeface="Open Sans" panose="020B0606030504020204"/>
              </a:rPr>
              <a:t>’ and look at the </a:t>
            </a:r>
            <a:r>
              <a:rPr lang="en-GB" sz="2200" b="1" dirty="0">
                <a:solidFill>
                  <a:prstClr val="black"/>
                </a:solidFill>
                <a:latin typeface="Open Sans" panose="020B0606030504020204"/>
              </a:rPr>
              <a:t>Growth </a:t>
            </a:r>
            <a:r>
              <a:rPr lang="en-GB" sz="2200" dirty="0">
                <a:solidFill>
                  <a:prstClr val="black"/>
                </a:solidFill>
                <a:latin typeface="Open Sans" panose="020B0606030504020204"/>
              </a:rPr>
              <a:t>section.</a:t>
            </a:r>
          </a:p>
          <a:p>
            <a:pPr marL="342900" marR="0" lvl="0" indent="-342900" algn="l" defTabSz="914400" rtl="0" eaLnBrk="1" fontAlgn="auto" latinLnBrk="0" hangingPunct="1">
              <a:lnSpc>
                <a:spcPct val="150000"/>
              </a:lnSpc>
              <a:spcBef>
                <a:spcPts val="0"/>
              </a:spcBef>
              <a:spcAft>
                <a:spcPts val="2400"/>
              </a:spcAft>
              <a:buClrTx/>
              <a:buSzTx/>
              <a:buFont typeface="Arial" panose="020B0604020202020204" pitchFamily="34" charset="0"/>
              <a:buChar char="•"/>
              <a:tabLst/>
              <a:defRPr/>
            </a:pPr>
            <a:r>
              <a:rPr lang="en-GB" sz="2200" dirty="0">
                <a:solidFill>
                  <a:prstClr val="black"/>
                </a:solidFill>
                <a:latin typeface="Open Sans" panose="020B0606030504020204"/>
              </a:rPr>
              <a:t>You can see how much different careers are predicted to ‘</a:t>
            </a:r>
            <a:r>
              <a:rPr lang="en-GB" sz="2200" b="1" dirty="0">
                <a:solidFill>
                  <a:prstClr val="black"/>
                </a:solidFill>
                <a:latin typeface="Open Sans" panose="020B0606030504020204"/>
              </a:rPr>
              <a:t>grow</a:t>
            </a:r>
            <a:r>
              <a:rPr lang="en-GB" sz="2200" dirty="0">
                <a:solidFill>
                  <a:prstClr val="black"/>
                </a:solidFill>
                <a:latin typeface="Open Sans" panose="020B0606030504020204"/>
              </a:rPr>
              <a:t>’ in the future.</a:t>
            </a:r>
          </a:p>
        </p:txBody>
      </p:sp>
      <p:pic>
        <p:nvPicPr>
          <p:cNvPr id="19" name="Picture 18">
            <a:extLst>
              <a:ext uri="{FF2B5EF4-FFF2-40B4-BE49-F238E27FC236}">
                <a16:creationId xmlns:a16="http://schemas.microsoft.com/office/drawing/2014/main" id="{FD6C11FF-12DE-4F8B-8454-29C1D9F4B9AC}"/>
              </a:ext>
            </a:extLst>
          </p:cNvPr>
          <p:cNvPicPr>
            <a:picLocks noChangeAspect="1"/>
          </p:cNvPicPr>
          <p:nvPr/>
        </p:nvPicPr>
        <p:blipFill rotWithShape="1">
          <a:blip r:embed="rId3"/>
          <a:srcRect l="1316" t="27555" r="67026" b="3053"/>
          <a:stretch/>
        </p:blipFill>
        <p:spPr>
          <a:xfrm>
            <a:off x="4965296" y="1704888"/>
            <a:ext cx="2710292" cy="1371328"/>
          </a:xfrm>
          <a:prstGeom prst="rect">
            <a:avLst/>
          </a:prstGeom>
          <a:ln>
            <a:noFill/>
          </a:ln>
          <a:effectLst>
            <a:outerShdw blurRad="292100" dist="139700" dir="2700000" algn="tl" rotWithShape="0">
              <a:srgbClr val="333333">
                <a:alpha val="65000"/>
              </a:srgbClr>
            </a:outerShdw>
          </a:effectLst>
        </p:spPr>
      </p:pic>
      <p:pic>
        <p:nvPicPr>
          <p:cNvPr id="7" name="Picture 6">
            <a:extLst>
              <a:ext uri="{FF2B5EF4-FFF2-40B4-BE49-F238E27FC236}">
                <a16:creationId xmlns:a16="http://schemas.microsoft.com/office/drawing/2014/main" id="{CCE9724A-FD83-EA50-5A33-EB44ABA26A4D}"/>
              </a:ext>
            </a:extLst>
          </p:cNvPr>
          <p:cNvPicPr>
            <a:picLocks noChangeAspect="1"/>
          </p:cNvPicPr>
          <p:nvPr/>
        </p:nvPicPr>
        <p:blipFill>
          <a:blip r:embed="rId4"/>
          <a:stretch>
            <a:fillRect/>
          </a:stretch>
        </p:blipFill>
        <p:spPr>
          <a:xfrm>
            <a:off x="4965296" y="3202705"/>
            <a:ext cx="2710293" cy="2642656"/>
          </a:xfrm>
          <a:prstGeom prst="rect">
            <a:avLst/>
          </a:prstGeom>
          <a:ln>
            <a:noFill/>
          </a:ln>
          <a:effectLst>
            <a:outerShdw blurRad="292100" dist="139700" dir="2700000" algn="tl" rotWithShape="0">
              <a:srgbClr val="333333">
                <a:alpha val="65000"/>
              </a:srgbClr>
            </a:outerShdw>
          </a:effectLst>
        </p:spPr>
      </p:pic>
      <p:pic>
        <p:nvPicPr>
          <p:cNvPr id="6" name="Picture 5">
            <a:extLst>
              <a:ext uri="{FF2B5EF4-FFF2-40B4-BE49-F238E27FC236}">
                <a16:creationId xmlns:a16="http://schemas.microsoft.com/office/drawing/2014/main" id="{7404CCB9-CD61-DD3B-B058-7BFE3F35AB49}"/>
              </a:ext>
            </a:extLst>
          </p:cNvPr>
          <p:cNvPicPr>
            <a:picLocks noChangeAspect="1"/>
          </p:cNvPicPr>
          <p:nvPr/>
        </p:nvPicPr>
        <p:blipFill>
          <a:blip r:embed="rId5"/>
          <a:stretch>
            <a:fillRect/>
          </a:stretch>
        </p:blipFill>
        <p:spPr>
          <a:xfrm>
            <a:off x="8056450" y="2855578"/>
            <a:ext cx="3804892" cy="166845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916384245"/>
      </p:ext>
    </p:extLst>
  </p:cSld>
  <p:clrMapOvr>
    <a:masterClrMapping/>
  </p:clrMapOvr>
</p:sld>
</file>

<file path=ppt/theme/theme1.xml><?xml version="1.0" encoding="utf-8"?>
<a:theme xmlns:a="http://schemas.openxmlformats.org/drawingml/2006/main" name="Office Theme">
  <a:themeElements>
    <a:clrScheme name="Unifrog trio">
      <a:dk1>
        <a:sysClr val="windowText" lastClr="000000"/>
      </a:dk1>
      <a:lt1>
        <a:sysClr val="window" lastClr="FFFFFF"/>
      </a:lt1>
      <a:dk2>
        <a:srgbClr val="44546A"/>
      </a:dk2>
      <a:lt2>
        <a:srgbClr val="E7E6E6"/>
      </a:lt2>
      <a:accent1>
        <a:srgbClr val="33CC99"/>
      </a:accent1>
      <a:accent2>
        <a:srgbClr val="4BC7C8"/>
      </a:accent2>
      <a:accent3>
        <a:srgbClr val="FF7901"/>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Unifrog trio">
      <a:dk1>
        <a:sysClr val="windowText" lastClr="000000"/>
      </a:dk1>
      <a:lt1>
        <a:sysClr val="window" lastClr="FFFFFF"/>
      </a:lt1>
      <a:dk2>
        <a:srgbClr val="44546A"/>
      </a:dk2>
      <a:lt2>
        <a:srgbClr val="E7E6E6"/>
      </a:lt2>
      <a:accent1>
        <a:srgbClr val="33CC99"/>
      </a:accent1>
      <a:accent2>
        <a:srgbClr val="4BC7C8"/>
      </a:accent2>
      <a:accent3>
        <a:srgbClr val="FF7901"/>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Office Theme">
  <a:themeElements>
    <a:clrScheme name="Unifrog trio">
      <a:dk1>
        <a:sysClr val="windowText" lastClr="000000"/>
      </a:dk1>
      <a:lt1>
        <a:sysClr val="window" lastClr="FFFFFF"/>
      </a:lt1>
      <a:dk2>
        <a:srgbClr val="44546A"/>
      </a:dk2>
      <a:lt2>
        <a:srgbClr val="E7E6E6"/>
      </a:lt2>
      <a:accent1>
        <a:srgbClr val="33CC99"/>
      </a:accent1>
      <a:accent2>
        <a:srgbClr val="4BC7C8"/>
      </a:accent2>
      <a:accent3>
        <a:srgbClr val="FF7901"/>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ac3cd1c-3d30-4aa3-9d6c-31b1c1640ef0" xsi:nil="true"/>
    <lcf76f155ced4ddcb4097134ff3c332f xmlns="3947ffd7-e1e2-4c53-9054-b8d6983d9ba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C9B1A320C7D094F85E868D80F30E951" ma:contentTypeVersion="16" ma:contentTypeDescription="Create a new document." ma:contentTypeScope="" ma:versionID="ea065df8f3e20242aa3bb16dee40d558">
  <xsd:schema xmlns:xsd="http://www.w3.org/2001/XMLSchema" xmlns:xs="http://www.w3.org/2001/XMLSchema" xmlns:p="http://schemas.microsoft.com/office/2006/metadata/properties" xmlns:ns2="5ac3cd1c-3d30-4aa3-9d6c-31b1c1640ef0" xmlns:ns3="3947ffd7-e1e2-4c53-9054-b8d6983d9ba6" targetNamespace="http://schemas.microsoft.com/office/2006/metadata/properties" ma:root="true" ma:fieldsID="3e90bf8c11a41495a9b4c08300fb98a2" ns2:_="" ns3:_="">
    <xsd:import namespace="5ac3cd1c-3d30-4aa3-9d6c-31b1c1640ef0"/>
    <xsd:import namespace="3947ffd7-e1e2-4c53-9054-b8d6983d9ba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3:MediaServiceSearchProperties" minOccurs="0"/>
                <xsd:element ref="ns3:lcf76f155ced4ddcb4097134ff3c332f" minOccurs="0"/>
                <xsd:element ref="ns2:TaxCatchAll"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c3cd1c-3d30-4aa3-9d6c-31b1c1640ef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7ee95269-558d-4beb-8fc8-3aa27569896e}" ma:internalName="TaxCatchAll" ma:showField="CatchAllData" ma:web="5ac3cd1c-3d30-4aa3-9d6c-31b1c1640ef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947ffd7-e1e2-4c53-9054-b8d6983d9ba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b71a1524-f3e6-41df-8974-f4dfb8ac6ffd"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578F506-1805-45B6-A5BC-1BC3DB8C9554}">
  <ds:schemaRefs>
    <ds:schemaRef ds:uri="http://schemas.microsoft.com/office/2006/metadata/properties"/>
    <ds:schemaRef ds:uri="http://schemas.microsoft.com/office/infopath/2007/PartnerControls"/>
    <ds:schemaRef ds:uri="5ac3cd1c-3d30-4aa3-9d6c-31b1c1640ef0"/>
    <ds:schemaRef ds:uri="3947ffd7-e1e2-4c53-9054-b8d6983d9ba6"/>
  </ds:schemaRefs>
</ds:datastoreItem>
</file>

<file path=customXml/itemProps2.xml><?xml version="1.0" encoding="utf-8"?>
<ds:datastoreItem xmlns:ds="http://schemas.openxmlformats.org/officeDocument/2006/customXml" ds:itemID="{67B938D0-0452-46A2-B385-60103FB9171C}">
  <ds:schemaRefs>
    <ds:schemaRef ds:uri="http://schemas.microsoft.com/sharepoint/v3/contenttype/forms"/>
  </ds:schemaRefs>
</ds:datastoreItem>
</file>

<file path=customXml/itemProps3.xml><?xml version="1.0" encoding="utf-8"?>
<ds:datastoreItem xmlns:ds="http://schemas.openxmlformats.org/officeDocument/2006/customXml" ds:itemID="{7D090152-0556-4C27-B791-C4D3822BE7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c3cd1c-3d30-4aa3-9d6c-31b1c1640ef0"/>
    <ds:schemaRef ds:uri="3947ffd7-e1e2-4c53-9054-b8d6983d9b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6502</TotalTime>
  <Words>1813</Words>
  <Application>Microsoft Office PowerPoint</Application>
  <PresentationFormat>Widescreen</PresentationFormat>
  <Paragraphs>185</Paragraphs>
  <Slides>11</Slides>
  <Notes>10</Notes>
  <HiddenSlides>0</HiddenSlides>
  <MMClips>0</MMClips>
  <ScaleCrop>false</ScaleCrop>
  <HeadingPairs>
    <vt:vector size="4" baseType="variant">
      <vt:variant>
        <vt:lpstr>Theme</vt:lpstr>
      </vt:variant>
      <vt:variant>
        <vt:i4>3</vt:i4>
      </vt:variant>
      <vt:variant>
        <vt:lpstr>Slide Titles</vt:lpstr>
      </vt:variant>
      <vt:variant>
        <vt:i4>11</vt:i4>
      </vt:variant>
    </vt:vector>
  </HeadingPairs>
  <TitlesOfParts>
    <vt:vector size="14" baseType="lpstr">
      <vt:lpstr>Office Theme</vt:lpstr>
      <vt:lpstr>3_Office Theme</vt:lpstr>
      <vt:lpstr>4_Office Theme</vt:lpstr>
      <vt:lpstr>PowerPoint Presentation</vt:lpstr>
      <vt:lpstr>The future of careers (5 mins)</vt:lpstr>
      <vt:lpstr>Popularity of careers and subjects (5 mins)</vt:lpstr>
      <vt:lpstr>Popularity of careers and subjects</vt:lpstr>
      <vt:lpstr>Popularity of careers and subjects</vt:lpstr>
      <vt:lpstr>Using the Unifrog Careers library (10 mins)</vt:lpstr>
      <vt:lpstr>Using the Unifrog Careers library </vt:lpstr>
      <vt:lpstr>Using the Unifrog Careers library </vt:lpstr>
      <vt:lpstr>Finding out more about careers and the future</vt:lpstr>
      <vt:lpstr>Preparing for the careers of the future (5 mins)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Adkins</dc:creator>
  <cp:lastModifiedBy>Dominic Smith</cp:lastModifiedBy>
  <cp:revision>558</cp:revision>
  <dcterms:created xsi:type="dcterms:W3CDTF">2021-12-13T14:38:16Z</dcterms:created>
  <dcterms:modified xsi:type="dcterms:W3CDTF">2026-04-27T08:48:48Z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0x010100BC9B1A320C7D094F85E868D80F30E951</vt:lpwstr>
  </property>
</Properties>
</file>