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15"/>
  </p:notesMasterIdLst>
  <p:sldIdLst>
    <p:sldId id="256" r:id="rId6"/>
    <p:sldId id="621" r:id="rId7"/>
    <p:sldId id="780" r:id="rId8"/>
    <p:sldId id="775" r:id="rId9"/>
    <p:sldId id="809" r:id="rId10"/>
    <p:sldId id="810" r:id="rId11"/>
    <p:sldId id="778" r:id="rId12"/>
    <p:sldId id="808" r:id="rId13"/>
    <p:sldId id="4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08C2F381-1777-245C-43F7-FBA3957C2FC2}" name="Kate Garlick" initials="KG" userId="247d839a940f194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bel McDonald" initials="AM" lastIdx="70" clrIdx="0">
    <p:extLst>
      <p:ext uri="{19B8F6BF-5375-455C-9EA6-DF929625EA0E}">
        <p15:presenceInfo xmlns:p15="http://schemas.microsoft.com/office/powerpoint/2012/main" userId="df39f375605b57fc" providerId="Windows Live"/>
      </p:ext>
    </p:extLst>
  </p:cmAuthor>
  <p:cmAuthor id="2" name="Kate Garlick" initials="KG" lastIdx="18" clrIdx="1">
    <p:extLst>
      <p:ext uri="{19B8F6BF-5375-455C-9EA6-DF929625EA0E}">
        <p15:presenceInfo xmlns:p15="http://schemas.microsoft.com/office/powerpoint/2012/main" userId="247d839a940f1946" providerId="Windows Live"/>
      </p:ext>
    </p:extLst>
  </p:cmAuthor>
  <p:cmAuthor id="3" name="Emily Adkins" initials="EA" lastIdx="38" clrIdx="2">
    <p:extLst>
      <p:ext uri="{19B8F6BF-5375-455C-9EA6-DF929625EA0E}">
        <p15:presenceInfo xmlns:p15="http://schemas.microsoft.com/office/powerpoint/2012/main" userId="221ef2226ed968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69F"/>
    <a:srgbClr val="FFD5E4"/>
    <a:srgbClr val="FFEBF2"/>
    <a:srgbClr val="FFE5E5"/>
    <a:srgbClr val="FFCDCD"/>
    <a:srgbClr val="FFA7A7"/>
    <a:srgbClr val="FFF8E5"/>
    <a:srgbClr val="FFEDDD"/>
    <a:srgbClr val="FFE4CC"/>
    <a:srgbClr val="E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7153A-80F4-3D3C-59DE-982F94004C27}" v="1" dt="2026-04-27T08:48:20.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3741" autoAdjust="0"/>
  </p:normalViewPr>
  <p:slideViewPr>
    <p:cSldViewPr snapToGrid="0">
      <p:cViewPr varScale="1">
        <p:scale>
          <a:sx n="85" d="100"/>
          <a:sy n="85" d="100"/>
        </p:scale>
        <p:origin x="64" y="21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AC97-46B4-4203-B359-6F6C3FB6D647}"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460CA-E4DF-44B0-820C-F2AC221EA031}" type="slidenum">
              <a:rPr lang="en-GB" smtClean="0"/>
              <a:t>‹#›</a:t>
            </a:fld>
            <a:endParaRPr lang="en-GB"/>
          </a:p>
        </p:txBody>
      </p:sp>
    </p:spTree>
    <p:extLst>
      <p:ext uri="{BB962C8B-B14F-4D97-AF65-F5344CB8AC3E}">
        <p14:creationId xmlns:p14="http://schemas.microsoft.com/office/powerpoint/2010/main" val="42022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3</a:t>
            </a:fld>
            <a:endParaRPr lang="en-GB"/>
          </a:p>
        </p:txBody>
      </p:sp>
    </p:spTree>
    <p:extLst>
      <p:ext uri="{BB962C8B-B14F-4D97-AF65-F5344CB8AC3E}">
        <p14:creationId xmlns:p14="http://schemas.microsoft.com/office/powerpoint/2010/main" val="174235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Here are additional examples: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Open Sans" panose="020B0606030504020204" pitchFamily="34" charset="0"/>
                <a:ea typeface="Calibri" panose="020F0502020204030204" pitchFamily="34" charset="0"/>
                <a:cs typeface="Times New Roman" panose="02020603050405020304" pitchFamily="18" charset="0"/>
              </a:rPr>
              <a:t>Performing in the school play</a:t>
            </a:r>
            <a:endParaRPr lang="en-GB" sz="12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“I was really nervous to perform my solo in the school play. I spoke to my Drama teacher who suggested some techniques to overcome my stage fright.”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Open Sans" panose="020B0606030504020204" pitchFamily="34" charset="0"/>
                <a:ea typeface="Calibri" panose="020F0502020204030204" pitchFamily="34" charset="0"/>
                <a:cs typeface="Times New Roman" panose="02020603050405020304" pitchFamily="18" charset="0"/>
              </a:rPr>
              <a:t>Baking my sister’s birthday cake</a:t>
            </a:r>
            <a:endParaRPr lang="en-GB" sz="12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“My grandma helped me by buying ingredients and showing me her recipe book. I mostly did it all by myself, but she helped me set the oven to the right temperature and taught me how to check the cake was ready.’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Open Sans" panose="020B0606030504020204" pitchFamily="34" charset="0"/>
                <a:ea typeface="Calibri" panose="020F0502020204030204" pitchFamily="34" charset="0"/>
                <a:cs typeface="Times New Roman" panose="02020603050405020304" pitchFamily="18" charset="0"/>
              </a:rPr>
              <a:t>Singing my first solo at school</a:t>
            </a:r>
            <a:endParaRPr lang="en-GB" sz="12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“My music teacher helped me work on my breath control to hit the really big note in the song I was performing. We had to practice it a lot together, but over time, I became really confident that I could sing it!”</a:t>
            </a:r>
          </a:p>
        </p:txBody>
      </p:sp>
      <p:sp>
        <p:nvSpPr>
          <p:cNvPr id="4" name="Slide Number Placeholder 3"/>
          <p:cNvSpPr>
            <a:spLocks noGrp="1"/>
          </p:cNvSpPr>
          <p:nvPr>
            <p:ph type="sldNum" sz="quarter" idx="5"/>
          </p:nvPr>
        </p:nvSpPr>
        <p:spPr/>
        <p:txBody>
          <a:bodyPr/>
          <a:lstStyle/>
          <a:p>
            <a:fld id="{EF8460CA-E4DF-44B0-820C-F2AC221EA031}" type="slidenum">
              <a:rPr lang="en-GB" smtClean="0"/>
              <a:t>4</a:t>
            </a:fld>
            <a:endParaRPr lang="en-GB"/>
          </a:p>
        </p:txBody>
      </p:sp>
    </p:spTree>
    <p:extLst>
      <p:ext uri="{BB962C8B-B14F-4D97-AF65-F5344CB8AC3E}">
        <p14:creationId xmlns:p14="http://schemas.microsoft.com/office/powerpoint/2010/main" val="7719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endParaRPr lang="en-GB" dirty="0"/>
          </a:p>
        </p:txBody>
      </p:sp>
      <p:sp>
        <p:nvSpPr>
          <p:cNvPr id="4" name="Slide Number Placeholder 3"/>
          <p:cNvSpPr>
            <a:spLocks noGrp="1"/>
          </p:cNvSpPr>
          <p:nvPr>
            <p:ph type="sldNum" sz="quarter" idx="5"/>
          </p:nvPr>
        </p:nvSpPr>
        <p:spPr/>
        <p:txBody>
          <a:bodyPr/>
          <a:lstStyle/>
          <a:p>
            <a:fld id="{EF8460CA-E4DF-44B0-820C-F2AC221EA031}" type="slidenum">
              <a:rPr lang="en-GB" smtClean="0"/>
              <a:t>5</a:t>
            </a:fld>
            <a:endParaRPr lang="en-GB"/>
          </a:p>
        </p:txBody>
      </p:sp>
    </p:spTree>
    <p:extLst>
      <p:ext uri="{BB962C8B-B14F-4D97-AF65-F5344CB8AC3E}">
        <p14:creationId xmlns:p14="http://schemas.microsoft.com/office/powerpoint/2010/main" val="179503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u="sng" dirty="0"/>
          </a:p>
        </p:txBody>
      </p:sp>
      <p:sp>
        <p:nvSpPr>
          <p:cNvPr id="4" name="Slide Number Placeholder 3"/>
          <p:cNvSpPr>
            <a:spLocks noGrp="1"/>
          </p:cNvSpPr>
          <p:nvPr>
            <p:ph type="sldNum" sz="quarter" idx="5"/>
          </p:nvPr>
        </p:nvSpPr>
        <p:spPr/>
        <p:txBody>
          <a:bodyPr/>
          <a:lstStyle/>
          <a:p>
            <a:fld id="{EF8460CA-E4DF-44B0-820C-F2AC221EA031}" type="slidenum">
              <a:rPr lang="en-GB" smtClean="0"/>
              <a:t>6</a:t>
            </a:fld>
            <a:endParaRPr lang="en-GB"/>
          </a:p>
        </p:txBody>
      </p:sp>
    </p:spTree>
    <p:extLst>
      <p:ext uri="{BB962C8B-B14F-4D97-AF65-F5344CB8AC3E}">
        <p14:creationId xmlns:p14="http://schemas.microsoft.com/office/powerpoint/2010/main" val="63007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dirty="0"/>
          </a:p>
          <a:p>
            <a:r>
              <a:rPr lang="en-GB" dirty="0"/>
              <a:t>Remind students to heart Career profiles they like so they can come back and visit them later.</a:t>
            </a:r>
          </a:p>
        </p:txBody>
      </p:sp>
      <p:sp>
        <p:nvSpPr>
          <p:cNvPr id="4" name="Slide Number Placeholder 3"/>
          <p:cNvSpPr>
            <a:spLocks noGrp="1"/>
          </p:cNvSpPr>
          <p:nvPr>
            <p:ph type="sldNum" sz="quarter" idx="5"/>
          </p:nvPr>
        </p:nvSpPr>
        <p:spPr/>
        <p:txBody>
          <a:bodyPr/>
          <a:lstStyle/>
          <a:p>
            <a:fld id="{EF8460CA-E4DF-44B0-820C-F2AC221EA031}" type="slidenum">
              <a:rPr lang="en-GB" smtClean="0"/>
              <a:t>7</a:t>
            </a:fld>
            <a:endParaRPr lang="en-GB"/>
          </a:p>
        </p:txBody>
      </p:sp>
    </p:spTree>
    <p:extLst>
      <p:ext uri="{BB962C8B-B14F-4D97-AF65-F5344CB8AC3E}">
        <p14:creationId xmlns:p14="http://schemas.microsoft.com/office/powerpoint/2010/main" val="67804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b="0" i="1" u="none" dirty="0"/>
          </a:p>
          <a:p>
            <a:r>
              <a:rPr lang="en-GB" b="0" i="0" u="none" dirty="0"/>
              <a:t>If you feel confident, demo the tool by going to Unifrog &gt; Student side &gt; Interests Profile.</a:t>
            </a:r>
          </a:p>
          <a:p>
            <a:endParaRPr lang="en-GB" b="0" i="0" u="none" dirty="0"/>
          </a:p>
          <a:p>
            <a:r>
              <a:rPr lang="en-GB" b="0" i="0" u="none" dirty="0"/>
              <a:t>To follow on from this lesson, you might choose to run the quick task: 15min platform access called ‘Taking the interests profile quiz’. You can find this on the UK Careers Year plan on the ‘Quick task: 15min platform access’ tab under ‘Quizzes’. </a:t>
            </a:r>
          </a:p>
          <a:p>
            <a:br>
              <a:rPr lang="en-GB" b="0" i="0" u="none" dirty="0"/>
            </a:br>
            <a:endParaRPr lang="en-GB" b="0" i="0" u="none" dirty="0"/>
          </a:p>
        </p:txBody>
      </p:sp>
      <p:sp>
        <p:nvSpPr>
          <p:cNvPr id="4" name="Slide Number Placeholder 3"/>
          <p:cNvSpPr>
            <a:spLocks noGrp="1"/>
          </p:cNvSpPr>
          <p:nvPr>
            <p:ph type="sldNum" sz="quarter" idx="5"/>
          </p:nvPr>
        </p:nvSpPr>
        <p:spPr/>
        <p:txBody>
          <a:bodyPr/>
          <a:lstStyle/>
          <a:p>
            <a:fld id="{EF8460CA-E4DF-44B0-820C-F2AC221EA031}" type="slidenum">
              <a:rPr lang="en-GB" smtClean="0"/>
              <a:t>8</a:t>
            </a:fld>
            <a:endParaRPr lang="en-GB"/>
          </a:p>
        </p:txBody>
      </p:sp>
    </p:spTree>
    <p:extLst>
      <p:ext uri="{BB962C8B-B14F-4D97-AF65-F5344CB8AC3E}">
        <p14:creationId xmlns:p14="http://schemas.microsoft.com/office/powerpoint/2010/main" val="176036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 notes:</a:t>
            </a:r>
          </a:p>
          <a:p>
            <a:endParaRPr lang="en-GB" b="0" i="1" u="none" dirty="0"/>
          </a:p>
          <a:p>
            <a:r>
              <a:rPr lang="en-GB" b="0" i="0" u="none" dirty="0"/>
              <a:t>If you feel confident, demo the tool by going to Unifrog &gt; Student side &gt; Activities.</a:t>
            </a:r>
          </a:p>
          <a:p>
            <a:endParaRPr lang="en-GB" b="0" i="0" u="none" dirty="0"/>
          </a:p>
          <a:p>
            <a:r>
              <a:rPr lang="en-GB" b="0" i="0" u="none" dirty="0"/>
              <a:t>The example mirrors the boxes on the Unifrog Activities tool.</a:t>
            </a:r>
            <a:endParaRPr lang="en-GB" b="0" i="0" dirty="0">
              <a:solidFill>
                <a:srgbClr val="999999"/>
              </a:solidFill>
              <a:effectLst/>
              <a:latin typeface="Open Sans" panose="020B0606030504020204" pitchFamily="34" charset="0"/>
            </a:endParaRPr>
          </a:p>
          <a:p>
            <a:pPr algn="l"/>
            <a:endParaRPr lang="en-GB" b="0" i="0" dirty="0">
              <a:solidFill>
                <a:srgbClr val="999999"/>
              </a:solidFill>
              <a:effectLst/>
              <a:latin typeface="Open Sans" panose="020B0606030504020204" pitchFamily="34" charset="0"/>
            </a:endParaRPr>
          </a:p>
          <a:p>
            <a:pPr algn="l"/>
            <a:r>
              <a:rPr lang="en-GB" b="1" i="0" dirty="0">
                <a:solidFill>
                  <a:srgbClr val="999999"/>
                </a:solidFill>
                <a:effectLst/>
                <a:latin typeface="Open Sans" panose="020B0606030504020204" pitchFamily="34" charset="0"/>
              </a:rPr>
              <a:t>Additional information:</a:t>
            </a:r>
          </a:p>
          <a:p>
            <a:pPr algn="l"/>
            <a:endParaRPr lang="en-GB" b="0" i="0" dirty="0">
              <a:solidFill>
                <a:srgbClr val="999999"/>
              </a:solidFill>
              <a:effectLst/>
              <a:latin typeface="Open Sans" panose="020B0606030504020204" pitchFamily="34" charset="0"/>
            </a:endParaRPr>
          </a:p>
          <a:p>
            <a:pPr algn="l"/>
            <a:r>
              <a:rPr lang="en-GB" b="1" i="0" dirty="0">
                <a:solidFill>
                  <a:srgbClr val="999999"/>
                </a:solidFill>
                <a:effectLst/>
                <a:latin typeface="Open Sans" panose="020B0606030504020204" pitchFamily="34" charset="0"/>
              </a:rPr>
              <a:t>Your role: </a:t>
            </a:r>
          </a:p>
          <a:p>
            <a:pPr algn="l"/>
            <a:r>
              <a:rPr lang="en-GB" b="0" i="0" dirty="0">
                <a:solidFill>
                  <a:srgbClr val="999999"/>
                </a:solidFill>
                <a:effectLst/>
                <a:latin typeface="Open Sans" panose="020B0606030504020204" pitchFamily="34" charset="0"/>
              </a:rPr>
              <a:t>This will depend on the specific example. Here are some other examples: Being a good sister, Looking after plants, Lead in the school play, Participant in music concerts.</a:t>
            </a:r>
          </a:p>
          <a:p>
            <a:pPr algn="l"/>
            <a:endParaRPr lang="en-GB" b="0" i="0" dirty="0">
              <a:solidFill>
                <a:srgbClr val="999999"/>
              </a:solidFill>
              <a:effectLst/>
              <a:latin typeface="Open Sans" panose="020B0606030504020204" pitchFamily="34" charset="0"/>
            </a:endParaRPr>
          </a:p>
          <a:p>
            <a:pPr algn="l"/>
            <a:r>
              <a:rPr lang="en-GB" b="1" i="0" dirty="0">
                <a:solidFill>
                  <a:srgbClr val="999999"/>
                </a:solidFill>
                <a:effectLst/>
                <a:latin typeface="Open Sans" panose="020B0606030504020204" pitchFamily="34" charset="0"/>
              </a:rPr>
              <a:t>What type of activity was it?</a:t>
            </a:r>
          </a:p>
          <a:p>
            <a:pPr algn="l"/>
            <a:r>
              <a:rPr lang="en-GB" b="0" i="0" dirty="0">
                <a:solidFill>
                  <a:srgbClr val="999999"/>
                </a:solidFill>
                <a:effectLst/>
                <a:latin typeface="Open Sans" panose="020B0606030504020204" pitchFamily="34" charset="0"/>
              </a:rPr>
              <a:t>Students can use the ‘how to define the different types’ drop-down function within the Activities tool. However, encourage students not to get too hung up about selecting the ‘right’ type as their example may fit into a few types.</a:t>
            </a:r>
          </a:p>
          <a:p>
            <a:pPr algn="l"/>
            <a:endParaRPr lang="en-GB" b="0" i="0" dirty="0">
              <a:solidFill>
                <a:srgbClr val="999999"/>
              </a:solidFill>
              <a:effectLst/>
              <a:latin typeface="Open Sans" panose="020B0606030504020204" pitchFamily="34" charset="0"/>
            </a:endParaRPr>
          </a:p>
          <a:p>
            <a:pPr algn="l"/>
            <a:r>
              <a:rPr lang="en-GB" b="1" i="0" dirty="0">
                <a:solidFill>
                  <a:srgbClr val="999999"/>
                </a:solidFill>
                <a:effectLst/>
                <a:latin typeface="Open Sans" panose="020B0606030504020204" pitchFamily="34" charset="0"/>
              </a:rPr>
              <a:t>Description (and achievements)</a:t>
            </a:r>
          </a:p>
          <a:p>
            <a:r>
              <a:rPr lang="en-GB" b="0" i="0" u="none" dirty="0"/>
              <a:t>Students can use the ‘following these 5 tips’ drop-down function within the Activities tool. Overall students should show measurable impact, be specific, use the present tense only if it’s something they still do and explain the significance of the activity.</a:t>
            </a:r>
          </a:p>
          <a:p>
            <a:endParaRPr lang="en-GB" b="0" i="0" u="none" dirty="0"/>
          </a:p>
          <a:p>
            <a:r>
              <a:rPr lang="en-GB" b="1" i="0" u="none" dirty="0"/>
              <a:t>Skills</a:t>
            </a:r>
          </a:p>
          <a:p>
            <a:r>
              <a:rPr lang="en-GB" b="0" i="0" u="none" dirty="0"/>
              <a:t>Students will have to select a skill from a list including Ready, Writing, Numeracy, Planning / Aiming high, Listening, Speaking, Teamwork, Leadership, Problem-solving, Creativity / Innovation, Independence, Resilience / Staying positive.</a:t>
            </a:r>
          </a:p>
          <a:p>
            <a:endParaRPr lang="en-GB" b="0" i="0" u="none" dirty="0"/>
          </a:p>
          <a:p>
            <a:r>
              <a:rPr lang="en-GB" b="1" i="0" u="none" dirty="0"/>
              <a:t>Date started and Date finished </a:t>
            </a:r>
          </a:p>
          <a:p>
            <a:r>
              <a:rPr lang="en-GB" b="0" i="0" u="none" dirty="0"/>
              <a:t>Students should leave the finished date blank if it’s still ongoing.</a:t>
            </a:r>
          </a:p>
          <a:p>
            <a:endParaRPr lang="en-GB" b="0" i="0" u="none" dirty="0"/>
          </a:p>
          <a:p>
            <a:r>
              <a:rPr lang="en-GB" b="1" i="0" u="none" dirty="0"/>
              <a:t>Referee</a:t>
            </a:r>
            <a:endParaRPr lang="en-GB" b="0" i="0" u="none" dirty="0"/>
          </a:p>
          <a:p>
            <a:r>
              <a:rPr lang="en-GB" b="0" i="0" u="none" dirty="0"/>
              <a:t>This is someone who can confirm that you did this activity. For example, a teacher, parent, coach etc.</a:t>
            </a:r>
          </a:p>
        </p:txBody>
      </p:sp>
      <p:sp>
        <p:nvSpPr>
          <p:cNvPr id="4" name="Slide Number Placeholder 3"/>
          <p:cNvSpPr>
            <a:spLocks noGrp="1"/>
          </p:cNvSpPr>
          <p:nvPr>
            <p:ph type="sldNum" sz="quarter" idx="5"/>
          </p:nvPr>
        </p:nvSpPr>
        <p:spPr/>
        <p:txBody>
          <a:bodyPr/>
          <a:lstStyle/>
          <a:p>
            <a:fld id="{EF8460CA-E4DF-44B0-820C-F2AC221EA031}" type="slidenum">
              <a:rPr lang="en-GB" smtClean="0"/>
              <a:t>9</a:t>
            </a:fld>
            <a:endParaRPr lang="en-GB"/>
          </a:p>
        </p:txBody>
      </p:sp>
    </p:spTree>
    <p:extLst>
      <p:ext uri="{BB962C8B-B14F-4D97-AF65-F5344CB8AC3E}">
        <p14:creationId xmlns:p14="http://schemas.microsoft.com/office/powerpoint/2010/main" val="118898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C19E-6003-405A-A598-FF69F0384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1039A-6193-463B-84BB-4B932160A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AF0C71-6325-4293-8E43-F245DD14860D}"/>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DAD74499-BDB3-4097-9E62-53DB86DFD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94D520-AFEA-4F8F-A8D8-21CE23D44BA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64204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FE77-9662-4B2F-BB26-D327B04F46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95FED-715B-449F-8F23-800E5F9D0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CFEA6-2B01-43E8-BEA3-8CA92CC57A85}"/>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08167B90-6C8E-41BB-A405-EB195BC99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7C8EBF-98A6-4AAF-BB2D-C6408CEB017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44839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E769C-4D08-4C2E-B0D3-8DD3C98C5B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DE806F-B0E8-43A1-BCBB-CF13C123D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B579C-6B3D-4C32-92D0-A60D1B4C2E87}"/>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B978726E-216C-4E7F-8DD6-50DCFAEA8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1157A-9CF1-442D-BACC-54E3584D3563}"/>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0185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2841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2443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72997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36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80830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4107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651463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11975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580-CA97-400A-A099-5758B2FAC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05BA8-6186-41FC-B7CA-12BFFE1930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BDE8AC-7766-490A-814B-9B54DC7C7381}"/>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84502B55-69DA-4EE6-B296-BE8BE95DD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99F90-60AC-4EF6-9798-2FA63A75F1A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313569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671727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00369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50096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0E27-D6E4-476C-B385-7DF3F5EFB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0DDEB3-7D4E-453C-A4B5-31B9C20AB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13186-15C0-4895-9A18-46ADB818F15D}"/>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278B5C9D-0541-4333-98F3-8B6CBE8FB4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250F9-9ACC-4837-86DA-45BB00C70182}"/>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9593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DAB5-2BC4-43FE-AF66-8982C4E21B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1829DF-3D04-45CD-8C47-1D73EEA3C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42241-96D8-4399-B141-6F733D902C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2A9D8E-B321-492D-80B7-AED55AF91AE9}"/>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E1242442-29D8-44C3-BBEA-91656455A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7DC593-8AA7-4F8A-A417-C9946CD2E7F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8569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1B1E-6BBE-4DDB-87B2-5368156161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4E0D30-FD4E-4FB4-B20D-7DDFB2455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8113F-87E3-4249-8E41-60C88AFE1C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3820DD-3351-4F43-A3B4-AD2FC4721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409F19-6CB8-4BD4-A725-F7117C1FE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F6F97D-A223-447A-9B51-A90B45316A0B}"/>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8" name="Footer Placeholder 7">
            <a:extLst>
              <a:ext uri="{FF2B5EF4-FFF2-40B4-BE49-F238E27FC236}">
                <a16:creationId xmlns:a16="http://schemas.microsoft.com/office/drawing/2014/main" id="{930C5A07-CEAF-4AF9-800A-E54067D525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4E3E23-3195-4908-A4DC-AFFCD58D0C1F}"/>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190068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00F4-3C3A-47D2-87F8-4E8E79B2D0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94CC89-262D-4509-9237-1E4F9A633374}"/>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4" name="Footer Placeholder 3">
            <a:extLst>
              <a:ext uri="{FF2B5EF4-FFF2-40B4-BE49-F238E27FC236}">
                <a16:creationId xmlns:a16="http://schemas.microsoft.com/office/drawing/2014/main" id="{0C1720AD-565B-4D21-A9E0-E1642CE79A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9B617B-4BF7-49EF-A6CD-490C96DC6E9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213526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C35D8-4E25-4D5A-9A97-20AD8FBDD8C5}"/>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3" name="Footer Placeholder 2">
            <a:extLst>
              <a:ext uri="{FF2B5EF4-FFF2-40B4-BE49-F238E27FC236}">
                <a16:creationId xmlns:a16="http://schemas.microsoft.com/office/drawing/2014/main" id="{C480AB88-934B-4593-B002-3C507AE007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11A704-7605-4359-8098-A0DFDC3690B0}"/>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74276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85C7-7734-4BFE-8CAF-BBC7E2467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ED9DB6-0AB3-4B2F-ADE8-BF012E3FC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645F5B-371E-4323-8F1F-1751172B5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0E439-C476-43C9-A7AC-6E19033B5963}"/>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79358B25-7C04-4CA9-9A02-A76C5EBE4B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3970FC-30BA-474A-B13F-75C3119611E5}"/>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86131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A9DC-DEBE-48F6-818F-05F0B253E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678859-2157-498A-9C12-17577B37D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7234D3-2AB1-48D3-9D93-E5A75AF1B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4E824-9B50-46D4-8C1C-A741C47444DE}"/>
              </a:ext>
            </a:extLst>
          </p:cNvPr>
          <p:cNvSpPr>
            <a:spLocks noGrp="1"/>
          </p:cNvSpPr>
          <p:nvPr>
            <p:ph type="dt" sz="half" idx="10"/>
          </p:nvPr>
        </p:nvSpPr>
        <p:spPr/>
        <p:txBody>
          <a:bodyPr/>
          <a:lstStyle/>
          <a:p>
            <a:fld id="{AB4B2DD0-4293-4F28-94DA-A75E96E66086}" type="datetimeFigureOut">
              <a:rPr lang="en-GB" smtClean="0"/>
              <a:t>27/04/2026</a:t>
            </a:fld>
            <a:endParaRPr lang="en-GB"/>
          </a:p>
        </p:txBody>
      </p:sp>
      <p:sp>
        <p:nvSpPr>
          <p:cNvPr id="6" name="Footer Placeholder 5">
            <a:extLst>
              <a:ext uri="{FF2B5EF4-FFF2-40B4-BE49-F238E27FC236}">
                <a16:creationId xmlns:a16="http://schemas.microsoft.com/office/drawing/2014/main" id="{0E453A0C-269F-4226-BB6F-7560E32DC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035B6-7314-41A7-942F-DA17E5956DFD}"/>
              </a:ext>
            </a:extLst>
          </p:cNvPr>
          <p:cNvSpPr>
            <a:spLocks noGrp="1"/>
          </p:cNvSpPr>
          <p:nvPr>
            <p:ph type="sldNum" sz="quarter" idx="12"/>
          </p:nvPr>
        </p:nvSpPr>
        <p:spPr/>
        <p:txBody>
          <a:bodyPr/>
          <a:lstStyle/>
          <a:p>
            <a:fld id="{FEE46B58-C15E-4093-B915-2F68D88E18C0}" type="slidenum">
              <a:rPr lang="en-GB" smtClean="0"/>
              <a:t>‹#›</a:t>
            </a:fld>
            <a:endParaRPr lang="en-GB"/>
          </a:p>
        </p:txBody>
      </p:sp>
    </p:spTree>
    <p:extLst>
      <p:ext uri="{BB962C8B-B14F-4D97-AF65-F5344CB8AC3E}">
        <p14:creationId xmlns:p14="http://schemas.microsoft.com/office/powerpoint/2010/main" val="427649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8657C-C0C7-4C76-A1EF-73AA7FBF8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9E9F91-0AB0-4C6D-999A-096BAC695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94D9E0-3275-4C74-8987-5647EE505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B2DD0-4293-4F28-94DA-A75E96E66086}" type="datetimeFigureOut">
              <a:rPr lang="en-GB" smtClean="0"/>
              <a:t>27/04/2026</a:t>
            </a:fld>
            <a:endParaRPr lang="en-GB"/>
          </a:p>
        </p:txBody>
      </p:sp>
      <p:sp>
        <p:nvSpPr>
          <p:cNvPr id="5" name="Footer Placeholder 4">
            <a:extLst>
              <a:ext uri="{FF2B5EF4-FFF2-40B4-BE49-F238E27FC236}">
                <a16:creationId xmlns:a16="http://schemas.microsoft.com/office/drawing/2014/main" id="{0E7983C8-4286-49E6-9DBA-EE1CF6571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0BA1CF-D007-4906-B844-961379DA2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46B58-C15E-4093-B915-2F68D88E18C0}" type="slidenum">
              <a:rPr lang="en-GB" smtClean="0"/>
              <a:t>‹#›</a:t>
            </a:fld>
            <a:endParaRPr lang="en-GB"/>
          </a:p>
        </p:txBody>
      </p:sp>
    </p:spTree>
    <p:extLst>
      <p:ext uri="{BB962C8B-B14F-4D97-AF65-F5344CB8AC3E}">
        <p14:creationId xmlns:p14="http://schemas.microsoft.com/office/powerpoint/2010/main" val="182630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318892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99C96D-E9B1-41A7-82FD-190A1F26198A}"/>
              </a:ext>
            </a:extLst>
          </p:cNvPr>
          <p:cNvSpPr>
            <a:spLocks noGrp="1"/>
          </p:cNvSpPr>
          <p:nvPr>
            <p:ph type="subTitle" idx="1"/>
          </p:nvPr>
        </p:nvSpPr>
        <p:spPr>
          <a:xfrm>
            <a:off x="1524000" y="3055280"/>
            <a:ext cx="9144000" cy="1655762"/>
          </a:xfrm>
        </p:spPr>
        <p:txBody>
          <a:bodyPr>
            <a:normAutofit/>
          </a:bodyPr>
          <a:lstStyle/>
          <a:p>
            <a:pPr algn="l"/>
            <a:r>
              <a:rPr lang="en-GB" sz="56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my interests?</a:t>
            </a:r>
          </a:p>
        </p:txBody>
      </p:sp>
    </p:spTree>
    <p:extLst>
      <p:ext uri="{BB962C8B-B14F-4D97-AF65-F5344CB8AC3E}">
        <p14:creationId xmlns:p14="http://schemas.microsoft.com/office/powerpoint/2010/main" val="184109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Starter: What are you proud of? (7 mins)</a:t>
            </a:r>
          </a:p>
        </p:txBody>
      </p:sp>
      <p:sp>
        <p:nvSpPr>
          <p:cNvPr id="4" name="Rectangle: Rounded Corners 3">
            <a:extLst>
              <a:ext uri="{FF2B5EF4-FFF2-40B4-BE49-F238E27FC236}">
                <a16:creationId xmlns:a16="http://schemas.microsoft.com/office/drawing/2014/main" id="{276C9C98-EFAC-D688-623E-849B6C770735}"/>
              </a:ext>
            </a:extLst>
          </p:cNvPr>
          <p:cNvSpPr/>
          <p:nvPr/>
        </p:nvSpPr>
        <p:spPr>
          <a:xfrm>
            <a:off x="2004060" y="1152309"/>
            <a:ext cx="8183880" cy="1194651"/>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down at least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three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things you’re really proud of.</a:t>
            </a:r>
          </a:p>
          <a:p>
            <a:pPr algn="ctr">
              <a:lnSpc>
                <a:spcPct val="150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the examples to help you. </a:t>
            </a:r>
          </a:p>
        </p:txBody>
      </p:sp>
      <p:pic>
        <p:nvPicPr>
          <p:cNvPr id="24" name="Graphic 23" descr="Trophy">
            <a:extLst>
              <a:ext uri="{FF2B5EF4-FFF2-40B4-BE49-F238E27FC236}">
                <a16:creationId xmlns:a16="http://schemas.microsoft.com/office/drawing/2014/main" id="{1DEB4CEA-D252-D25E-91D3-3C6867DB563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7543" y="1341120"/>
            <a:ext cx="914400" cy="914400"/>
          </a:xfrm>
          <a:prstGeom prst="rect">
            <a:avLst/>
          </a:prstGeom>
        </p:spPr>
      </p:pic>
      <p:pic>
        <p:nvPicPr>
          <p:cNvPr id="26" name="Graphic 25" descr="Ribbon">
            <a:extLst>
              <a:ext uri="{FF2B5EF4-FFF2-40B4-BE49-F238E27FC236}">
                <a16:creationId xmlns:a16="http://schemas.microsoft.com/office/drawing/2014/main" id="{3AD3A598-C591-11B5-119F-CC0E0F787C4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35960" y="1308240"/>
            <a:ext cx="914400" cy="914400"/>
          </a:xfrm>
          <a:prstGeom prst="rect">
            <a:avLst/>
          </a:prstGeom>
        </p:spPr>
      </p:pic>
      <p:sp>
        <p:nvSpPr>
          <p:cNvPr id="27" name="TextBox 26">
            <a:extLst>
              <a:ext uri="{FF2B5EF4-FFF2-40B4-BE49-F238E27FC236}">
                <a16:creationId xmlns:a16="http://schemas.microsoft.com/office/drawing/2014/main" id="{451FC6EC-B0DE-C9E3-5E30-A75093E48F28}"/>
              </a:ext>
            </a:extLst>
          </p:cNvPr>
          <p:cNvSpPr txBox="1"/>
          <p:nvPr/>
        </p:nvSpPr>
        <p:spPr>
          <a:xfrm>
            <a:off x="606490" y="3159438"/>
            <a:ext cx="2667062" cy="936667"/>
          </a:xfrm>
          <a:prstGeom prst="rect">
            <a:avLst/>
          </a:prstGeom>
          <a:solidFill>
            <a:srgbClr val="C9F0EF"/>
          </a:solidFill>
        </p:spPr>
        <p:txBody>
          <a:bodyPr wrap="square" rtlCol="0">
            <a:spAutoFit/>
          </a:bodyPr>
          <a:lstStyle/>
          <a:p>
            <a:pPr algn="ctr">
              <a:lnSpc>
                <a:spcPct val="13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Performing in the school play</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75E30AFE-8199-876C-DE9D-4EE2374C6944}"/>
              </a:ext>
            </a:extLst>
          </p:cNvPr>
          <p:cNvSpPr txBox="1"/>
          <p:nvPr/>
        </p:nvSpPr>
        <p:spPr>
          <a:xfrm>
            <a:off x="3435034" y="3159438"/>
            <a:ext cx="2667062" cy="936667"/>
          </a:xfrm>
          <a:prstGeom prst="rect">
            <a:avLst/>
          </a:prstGeom>
          <a:solidFill>
            <a:srgbClr val="C9F0EF"/>
          </a:solidFill>
        </p:spPr>
        <p:txBody>
          <a:bodyPr wrap="square" rtlCol="0">
            <a:spAutoFit/>
          </a:bodyPr>
          <a:lstStyle/>
          <a:p>
            <a:pPr algn="ctr">
              <a:lnSpc>
                <a:spcPct val="13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Baking my sister’s birthday cake</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650B0E80-4B3E-B6E3-2F72-CADFB6B29A4B}"/>
              </a:ext>
            </a:extLst>
          </p:cNvPr>
          <p:cNvSpPr txBox="1"/>
          <p:nvPr/>
        </p:nvSpPr>
        <p:spPr>
          <a:xfrm>
            <a:off x="6269674" y="3159438"/>
            <a:ext cx="2667062" cy="936667"/>
          </a:xfrm>
          <a:prstGeom prst="rect">
            <a:avLst/>
          </a:prstGeom>
          <a:solidFill>
            <a:srgbClr val="C9F0EF"/>
          </a:solidFill>
        </p:spPr>
        <p:txBody>
          <a:bodyPr wrap="square" rtlCol="0">
            <a:spAutoFit/>
          </a:bodyPr>
          <a:lstStyle/>
          <a:p>
            <a:pPr algn="ctr">
              <a:lnSpc>
                <a:spcPct val="13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Winnin</a:t>
            </a:r>
            <a:r>
              <a:rPr lang="en-GB" sz="2200" kern="100" dirty="0">
                <a:latin typeface="Open Sans" panose="020B0606030504020204" pitchFamily="34" charset="0"/>
                <a:ea typeface="Calibri" panose="020F0502020204030204" pitchFamily="34" charset="0"/>
                <a:cs typeface="Times New Roman" panose="02020603050405020304" pitchFamily="18" charset="0"/>
              </a:rPr>
              <a:t>g 100m in Sports Day</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7BDA3C77-250F-4749-A67A-652CEBA6BFC2}"/>
              </a:ext>
            </a:extLst>
          </p:cNvPr>
          <p:cNvSpPr txBox="1"/>
          <p:nvPr/>
        </p:nvSpPr>
        <p:spPr>
          <a:xfrm>
            <a:off x="9110410" y="3159438"/>
            <a:ext cx="2667062" cy="936667"/>
          </a:xfrm>
          <a:prstGeom prst="rect">
            <a:avLst/>
          </a:prstGeom>
          <a:solidFill>
            <a:srgbClr val="C9F0EF"/>
          </a:solidFill>
        </p:spPr>
        <p:txBody>
          <a:bodyPr wrap="square" rtlCol="0">
            <a:spAutoFit/>
          </a:bodyPr>
          <a:lstStyle/>
          <a:p>
            <a:pPr algn="ctr">
              <a:lnSpc>
                <a:spcPct val="13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Singing my first solo at school</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7212DE59-7A88-D38B-4168-9AFF500C7FA2}"/>
              </a:ext>
            </a:extLst>
          </p:cNvPr>
          <p:cNvSpPr txBox="1"/>
          <p:nvPr/>
        </p:nvSpPr>
        <p:spPr>
          <a:xfrm>
            <a:off x="606490" y="4866318"/>
            <a:ext cx="2667062" cy="936667"/>
          </a:xfrm>
          <a:prstGeom prst="rect">
            <a:avLst/>
          </a:prstGeom>
          <a:solidFill>
            <a:srgbClr val="C9F0EF"/>
          </a:solidFill>
        </p:spPr>
        <p:txBody>
          <a:bodyPr wrap="square" rtlCol="0">
            <a:spAutoFit/>
          </a:bodyPr>
          <a:lstStyle/>
          <a:p>
            <a:pPr algn="ctr">
              <a:lnSpc>
                <a:spcPct val="130000"/>
              </a:lnSpc>
              <a:spcAft>
                <a:spcPts val="800"/>
              </a:spcAft>
            </a:pPr>
            <a:r>
              <a:rPr lang="en-GB" sz="2200" kern="100" dirty="0">
                <a:latin typeface="Open Sans" panose="020B0606030504020204" pitchFamily="34" charset="0"/>
                <a:ea typeface="Calibri" panose="020F0502020204030204" pitchFamily="34" charset="0"/>
                <a:cs typeface="Times New Roman" panose="02020603050405020304" pitchFamily="18" charset="0"/>
              </a:rPr>
              <a:t>Being awarded a certificate in Art</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50D453AA-5788-76BE-1385-761C86479005}"/>
              </a:ext>
            </a:extLst>
          </p:cNvPr>
          <p:cNvSpPr txBox="1"/>
          <p:nvPr/>
        </p:nvSpPr>
        <p:spPr>
          <a:xfrm>
            <a:off x="3435034" y="4866318"/>
            <a:ext cx="2667062" cy="936667"/>
          </a:xfrm>
          <a:prstGeom prst="rect">
            <a:avLst/>
          </a:prstGeom>
          <a:solidFill>
            <a:srgbClr val="C9F0EF"/>
          </a:solidFill>
        </p:spPr>
        <p:txBody>
          <a:bodyPr wrap="square" rtlCol="0">
            <a:spAutoFit/>
          </a:bodyPr>
          <a:lstStyle/>
          <a:p>
            <a:pPr algn="ctr">
              <a:lnSpc>
                <a:spcPct val="13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Ma</a:t>
            </a:r>
            <a:r>
              <a:rPr lang="en-GB" sz="2200" kern="100" dirty="0">
                <a:latin typeface="Open Sans" panose="020B0606030504020204" pitchFamily="34" charset="0"/>
                <a:ea typeface="Calibri" panose="020F0502020204030204" pitchFamily="34" charset="0"/>
                <a:cs typeface="Times New Roman" panose="02020603050405020304" pitchFamily="18" charset="0"/>
              </a:rPr>
              <a:t>king friends at a new school</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B7A4E86C-8CCE-61E3-6F73-3ABCE8B3391B}"/>
              </a:ext>
            </a:extLst>
          </p:cNvPr>
          <p:cNvSpPr txBox="1"/>
          <p:nvPr/>
        </p:nvSpPr>
        <p:spPr>
          <a:xfrm>
            <a:off x="6269674" y="4866318"/>
            <a:ext cx="2667062" cy="936667"/>
          </a:xfrm>
          <a:prstGeom prst="rect">
            <a:avLst/>
          </a:prstGeom>
          <a:solidFill>
            <a:srgbClr val="C9F0EF"/>
          </a:solidFill>
        </p:spPr>
        <p:txBody>
          <a:bodyPr wrap="square" rtlCol="0">
            <a:spAutoFit/>
          </a:bodyPr>
          <a:lstStyle/>
          <a:p>
            <a:pPr algn="ctr">
              <a:lnSpc>
                <a:spcPct val="13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Growing plants from seeds</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BE0B0412-B9B4-9097-A060-5E779677F277}"/>
              </a:ext>
            </a:extLst>
          </p:cNvPr>
          <p:cNvSpPr txBox="1"/>
          <p:nvPr/>
        </p:nvSpPr>
        <p:spPr>
          <a:xfrm>
            <a:off x="9110410" y="4866318"/>
            <a:ext cx="2667062" cy="936667"/>
          </a:xfrm>
          <a:prstGeom prst="rect">
            <a:avLst/>
          </a:prstGeom>
          <a:solidFill>
            <a:srgbClr val="C9F0EF"/>
          </a:solidFill>
        </p:spPr>
        <p:txBody>
          <a:bodyPr wrap="square" rtlCol="0">
            <a:spAutoFit/>
          </a:bodyPr>
          <a:lstStyle/>
          <a:p>
            <a:pPr algn="ctr">
              <a:lnSpc>
                <a:spcPct val="13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Learning how to code </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6" name="Graphic 35" descr="Drama">
            <a:extLst>
              <a:ext uri="{FF2B5EF4-FFF2-40B4-BE49-F238E27FC236}">
                <a16:creationId xmlns:a16="http://schemas.microsoft.com/office/drawing/2014/main" id="{92C222C1-76D9-AD92-CC12-B76D9DD496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3520" y="2496960"/>
            <a:ext cx="855840" cy="855840"/>
          </a:xfrm>
          <a:prstGeom prst="rect">
            <a:avLst/>
          </a:prstGeom>
        </p:spPr>
      </p:pic>
      <p:pic>
        <p:nvPicPr>
          <p:cNvPr id="38" name="Graphic 37" descr="Cake">
            <a:extLst>
              <a:ext uri="{FF2B5EF4-FFF2-40B4-BE49-F238E27FC236}">
                <a16:creationId xmlns:a16="http://schemas.microsoft.com/office/drawing/2014/main" id="{8CA2F13E-A114-C174-0C12-94FBC4FAD3D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264800" y="2418360"/>
            <a:ext cx="855840" cy="855840"/>
          </a:xfrm>
          <a:prstGeom prst="rect">
            <a:avLst/>
          </a:prstGeom>
        </p:spPr>
      </p:pic>
      <p:pic>
        <p:nvPicPr>
          <p:cNvPr id="39" name="Graphic 38" descr="Run">
            <a:extLst>
              <a:ext uri="{FF2B5EF4-FFF2-40B4-BE49-F238E27FC236}">
                <a16:creationId xmlns:a16="http://schemas.microsoft.com/office/drawing/2014/main" id="{B0B52E93-7782-A35E-1908-3B6A90F14B7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175640" y="2418360"/>
            <a:ext cx="855840" cy="855840"/>
          </a:xfrm>
          <a:prstGeom prst="rect">
            <a:avLst/>
          </a:prstGeom>
        </p:spPr>
      </p:pic>
      <p:pic>
        <p:nvPicPr>
          <p:cNvPr id="40" name="Graphic 39" descr="Microphone">
            <a:extLst>
              <a:ext uri="{FF2B5EF4-FFF2-40B4-BE49-F238E27FC236}">
                <a16:creationId xmlns:a16="http://schemas.microsoft.com/office/drawing/2014/main" id="{C257E6A4-C9B0-0E8B-8880-400BDB96F95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025520" y="2433600"/>
            <a:ext cx="855840" cy="855840"/>
          </a:xfrm>
          <a:prstGeom prst="rect">
            <a:avLst/>
          </a:prstGeom>
        </p:spPr>
      </p:pic>
      <p:pic>
        <p:nvPicPr>
          <p:cNvPr id="41" name="Graphic 40" descr="Diploma">
            <a:extLst>
              <a:ext uri="{FF2B5EF4-FFF2-40B4-BE49-F238E27FC236}">
                <a16:creationId xmlns:a16="http://schemas.microsoft.com/office/drawing/2014/main" id="{78B94AE7-3B41-3AB7-A118-75D4C71EA35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430160" y="4199262"/>
            <a:ext cx="855840" cy="855840"/>
          </a:xfrm>
          <a:prstGeom prst="rect">
            <a:avLst/>
          </a:prstGeom>
        </p:spPr>
      </p:pic>
      <p:pic>
        <p:nvPicPr>
          <p:cNvPr id="42" name="Graphic 41" descr="Dance">
            <a:extLst>
              <a:ext uri="{FF2B5EF4-FFF2-40B4-BE49-F238E27FC236}">
                <a16:creationId xmlns:a16="http://schemas.microsoft.com/office/drawing/2014/main" id="{6DF39D13-53D3-6D83-8393-ADD65CDA151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10520" y="4094760"/>
            <a:ext cx="855840" cy="855840"/>
          </a:xfrm>
          <a:prstGeom prst="rect">
            <a:avLst/>
          </a:prstGeom>
        </p:spPr>
      </p:pic>
      <p:pic>
        <p:nvPicPr>
          <p:cNvPr id="43" name="Graphic 42" descr="Watering pot">
            <a:extLst>
              <a:ext uri="{FF2B5EF4-FFF2-40B4-BE49-F238E27FC236}">
                <a16:creationId xmlns:a16="http://schemas.microsoft.com/office/drawing/2014/main" id="{91F85EF7-080C-619E-F16E-535C5C8F9F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160400" y="4140480"/>
            <a:ext cx="855840" cy="855840"/>
          </a:xfrm>
          <a:prstGeom prst="rect">
            <a:avLst/>
          </a:prstGeom>
        </p:spPr>
      </p:pic>
      <p:pic>
        <p:nvPicPr>
          <p:cNvPr id="44" name="Graphic 43" descr="Web design">
            <a:extLst>
              <a:ext uri="{FF2B5EF4-FFF2-40B4-BE49-F238E27FC236}">
                <a16:creationId xmlns:a16="http://schemas.microsoft.com/office/drawing/2014/main" id="{6E28C729-F90A-C2F8-F3F1-B0CF0F5DEA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025520" y="4147011"/>
            <a:ext cx="855840" cy="855840"/>
          </a:xfrm>
          <a:prstGeom prst="rect">
            <a:avLst/>
          </a:prstGeom>
        </p:spPr>
      </p:pic>
    </p:spTree>
    <p:extLst>
      <p:ext uri="{BB962C8B-B14F-4D97-AF65-F5344CB8AC3E}">
        <p14:creationId xmlns:p14="http://schemas.microsoft.com/office/powerpoint/2010/main" val="172126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Starter: What are you proud of? (7 mins)</a:t>
            </a:r>
          </a:p>
        </p:txBody>
      </p:sp>
      <p:sp>
        <p:nvSpPr>
          <p:cNvPr id="29" name="TextBox 28">
            <a:extLst>
              <a:ext uri="{FF2B5EF4-FFF2-40B4-BE49-F238E27FC236}">
                <a16:creationId xmlns:a16="http://schemas.microsoft.com/office/drawing/2014/main" id="{650B0E80-4B3E-B6E3-2F72-CADFB6B29A4B}"/>
              </a:ext>
            </a:extLst>
          </p:cNvPr>
          <p:cNvSpPr txBox="1"/>
          <p:nvPr/>
        </p:nvSpPr>
        <p:spPr>
          <a:xfrm>
            <a:off x="3702050" y="3007038"/>
            <a:ext cx="4622800" cy="496546"/>
          </a:xfrm>
          <a:prstGeom prst="rect">
            <a:avLst/>
          </a:prstGeom>
          <a:solidFill>
            <a:srgbClr val="C9F0EF"/>
          </a:solidFill>
        </p:spPr>
        <p:txBody>
          <a:bodyPr wrap="square" rtlCol="0">
            <a:spAutoFit/>
          </a:bodyPr>
          <a:lstStyle/>
          <a:p>
            <a:pPr algn="ctr">
              <a:lnSpc>
                <a:spcPct val="130000"/>
              </a:lnSpc>
              <a:spcAft>
                <a:spcPts val="800"/>
              </a:spcAft>
            </a:pPr>
            <a:r>
              <a:rPr lang="en-GB" sz="2200" kern="100" dirty="0">
                <a:effectLst/>
                <a:latin typeface="Open Sans" panose="020B0606030504020204" pitchFamily="34" charset="0"/>
                <a:ea typeface="Calibri" panose="020F0502020204030204" pitchFamily="34" charset="0"/>
                <a:cs typeface="Times New Roman" panose="02020603050405020304" pitchFamily="18" charset="0"/>
              </a:rPr>
              <a:t>Winnin</a:t>
            </a:r>
            <a:r>
              <a:rPr lang="en-GB" sz="2200" kern="100" dirty="0">
                <a:latin typeface="Open Sans" panose="020B0606030504020204" pitchFamily="34" charset="0"/>
                <a:ea typeface="Calibri" panose="020F0502020204030204" pitchFamily="34" charset="0"/>
                <a:cs typeface="Times New Roman" panose="02020603050405020304" pitchFamily="18" charset="0"/>
              </a:rPr>
              <a:t>g 100m in Sports Day</a:t>
            </a:r>
            <a:endParaRPr lang="en-GB"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 name="Graphic 38" descr="Run">
            <a:extLst>
              <a:ext uri="{FF2B5EF4-FFF2-40B4-BE49-F238E27FC236}">
                <a16:creationId xmlns:a16="http://schemas.microsoft.com/office/drawing/2014/main" id="{B0B52E93-7782-A35E-1908-3B6A90F14B7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549900" y="2278660"/>
            <a:ext cx="855840" cy="855840"/>
          </a:xfrm>
          <a:prstGeom prst="rect">
            <a:avLst/>
          </a:prstGeom>
        </p:spPr>
      </p:pic>
      <p:sp>
        <p:nvSpPr>
          <p:cNvPr id="2" name="Rectangle: Rounded Corners 1">
            <a:extLst>
              <a:ext uri="{FF2B5EF4-FFF2-40B4-BE49-F238E27FC236}">
                <a16:creationId xmlns:a16="http://schemas.microsoft.com/office/drawing/2014/main" id="{30BC50AE-3643-129A-F019-4295F2BEC6D1}"/>
              </a:ext>
            </a:extLst>
          </p:cNvPr>
          <p:cNvSpPr/>
          <p:nvPr/>
        </p:nvSpPr>
        <p:spPr>
          <a:xfrm>
            <a:off x="482600" y="1092437"/>
            <a:ext cx="11061700" cy="1104663"/>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Pick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one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achievement and write who helped you.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Explain</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what they did to help.</a:t>
            </a:r>
          </a:p>
          <a:p>
            <a:pPr algn="ctr">
              <a:lnSpc>
                <a:spcPct val="125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the example as a guide.</a:t>
            </a:r>
          </a:p>
        </p:txBody>
      </p:sp>
      <p:sp>
        <p:nvSpPr>
          <p:cNvPr id="7" name="TextBox 6">
            <a:extLst>
              <a:ext uri="{FF2B5EF4-FFF2-40B4-BE49-F238E27FC236}">
                <a16:creationId xmlns:a16="http://schemas.microsoft.com/office/drawing/2014/main" id="{E6794614-2B24-40E1-F32C-E54462C21E55}"/>
              </a:ext>
            </a:extLst>
          </p:cNvPr>
          <p:cNvSpPr txBox="1"/>
          <p:nvPr/>
        </p:nvSpPr>
        <p:spPr>
          <a:xfrm>
            <a:off x="1016000" y="3591238"/>
            <a:ext cx="9994900" cy="1375505"/>
          </a:xfrm>
          <a:prstGeom prst="rect">
            <a:avLst/>
          </a:prstGeom>
          <a:solidFill>
            <a:srgbClr val="E8F8F8"/>
          </a:solidFill>
        </p:spPr>
        <p:txBody>
          <a:bodyPr wrap="square" rtlCol="0">
            <a:spAutoFit/>
          </a:bodyPr>
          <a:lstStyle/>
          <a:p>
            <a:pPr lvl="1" algn="ctr">
              <a:lnSpc>
                <a:spcPct val="130000"/>
              </a:lnSpc>
            </a:pPr>
            <a:r>
              <a:rPr lang="en-GB" sz="2200" dirty="0">
                <a:latin typeface="Open Sans" panose="020B0606030504020204" pitchFamily="34" charset="0"/>
                <a:ea typeface="Open Sans" panose="020B0606030504020204" pitchFamily="34" charset="0"/>
                <a:cs typeface="Open Sans" panose="020B0606030504020204" pitchFamily="34" charset="0"/>
              </a:rPr>
              <a:t>“My dad helped me practice for the 100m sprint on sports day. Every night, we would go and practice in the park. He would time me and give me tips on how to improve my running technique.”</a:t>
            </a:r>
          </a:p>
        </p:txBody>
      </p:sp>
      <p:sp>
        <p:nvSpPr>
          <p:cNvPr id="10" name="Rectangle: Rounded Corners 9">
            <a:extLst>
              <a:ext uri="{FF2B5EF4-FFF2-40B4-BE49-F238E27FC236}">
                <a16:creationId xmlns:a16="http://schemas.microsoft.com/office/drawing/2014/main" id="{F16A6A10-555D-C1C4-E26D-334D0E5F2B2A}"/>
              </a:ext>
            </a:extLst>
          </p:cNvPr>
          <p:cNvSpPr/>
          <p:nvPr/>
        </p:nvSpPr>
        <p:spPr>
          <a:xfrm>
            <a:off x="1352550" y="5131037"/>
            <a:ext cx="9321800" cy="723663"/>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If you have time, repeat this exercise for another achievement.</a:t>
            </a:r>
          </a:p>
        </p:txBody>
      </p:sp>
    </p:spTree>
    <p:extLst>
      <p:ext uri="{BB962C8B-B14F-4D97-AF65-F5344CB8AC3E}">
        <p14:creationId xmlns:p14="http://schemas.microsoft.com/office/powerpoint/2010/main" val="106363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prstClr val="black"/>
                </a:solidFill>
                <a:latin typeface="Open Sans" panose="020B0606030504020204"/>
              </a:rPr>
              <a:t>Career connections (10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 name="Rectangle: Rounded Corners 2">
            <a:extLst>
              <a:ext uri="{FF2B5EF4-FFF2-40B4-BE49-F238E27FC236}">
                <a16:creationId xmlns:a16="http://schemas.microsoft.com/office/drawing/2014/main" id="{9DC64B9A-5CF5-DF15-82DA-9AB5C0207128}"/>
              </a:ext>
            </a:extLst>
          </p:cNvPr>
          <p:cNvSpPr/>
          <p:nvPr/>
        </p:nvSpPr>
        <p:spPr>
          <a:xfrm>
            <a:off x="328773" y="1037691"/>
            <a:ext cx="11649867" cy="1266598"/>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Look at your interests collage. Identify and write down at least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three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keywords.</a:t>
            </a:r>
          </a:p>
          <a:p>
            <a:pPr algn="ctr">
              <a:lnSpc>
                <a:spcPct val="125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the example to help</a:t>
            </a:r>
          </a:p>
        </p:txBody>
      </p:sp>
      <p:sp>
        <p:nvSpPr>
          <p:cNvPr id="14" name="TextBox 13">
            <a:extLst>
              <a:ext uri="{FF2B5EF4-FFF2-40B4-BE49-F238E27FC236}">
                <a16:creationId xmlns:a16="http://schemas.microsoft.com/office/drawing/2014/main" id="{CA8029B9-6197-D7E4-943B-9F31398B7BDA}"/>
              </a:ext>
            </a:extLst>
          </p:cNvPr>
          <p:cNvSpPr txBox="1"/>
          <p:nvPr/>
        </p:nvSpPr>
        <p:spPr>
          <a:xfrm>
            <a:off x="7978460" y="271357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Art</a:t>
            </a:r>
          </a:p>
        </p:txBody>
      </p:sp>
      <p:sp>
        <p:nvSpPr>
          <p:cNvPr id="16" name="TextBox 15">
            <a:extLst>
              <a:ext uri="{FF2B5EF4-FFF2-40B4-BE49-F238E27FC236}">
                <a16:creationId xmlns:a16="http://schemas.microsoft.com/office/drawing/2014/main" id="{BA8F39CC-064F-6B98-5525-BAC420DE02C7}"/>
              </a:ext>
            </a:extLst>
          </p:cNvPr>
          <p:cNvSpPr txBox="1"/>
          <p:nvPr/>
        </p:nvSpPr>
        <p:spPr>
          <a:xfrm>
            <a:off x="7978460" y="334603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Buildings</a:t>
            </a:r>
          </a:p>
        </p:txBody>
      </p:sp>
      <p:sp>
        <p:nvSpPr>
          <p:cNvPr id="17" name="TextBox 16">
            <a:extLst>
              <a:ext uri="{FF2B5EF4-FFF2-40B4-BE49-F238E27FC236}">
                <a16:creationId xmlns:a16="http://schemas.microsoft.com/office/drawing/2014/main" id="{9F91AA16-095D-7AEE-D6AF-93D6233A8819}"/>
              </a:ext>
            </a:extLst>
          </p:cNvPr>
          <p:cNvSpPr txBox="1"/>
          <p:nvPr/>
        </p:nvSpPr>
        <p:spPr>
          <a:xfrm>
            <a:off x="7978460" y="397849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18" name="TextBox 17">
            <a:extLst>
              <a:ext uri="{FF2B5EF4-FFF2-40B4-BE49-F238E27FC236}">
                <a16:creationId xmlns:a16="http://schemas.microsoft.com/office/drawing/2014/main" id="{6149B72D-84EB-A0A4-C163-59E8820A31A2}"/>
              </a:ext>
            </a:extLst>
          </p:cNvPr>
          <p:cNvSpPr txBox="1"/>
          <p:nvPr/>
        </p:nvSpPr>
        <p:spPr>
          <a:xfrm>
            <a:off x="7978460" y="461095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Creative</a:t>
            </a:r>
          </a:p>
        </p:txBody>
      </p:sp>
      <p:sp>
        <p:nvSpPr>
          <p:cNvPr id="19" name="TextBox 18">
            <a:extLst>
              <a:ext uri="{FF2B5EF4-FFF2-40B4-BE49-F238E27FC236}">
                <a16:creationId xmlns:a16="http://schemas.microsoft.com/office/drawing/2014/main" id="{326F07DB-DF53-2390-D649-4D10E6247AD8}"/>
              </a:ext>
            </a:extLst>
          </p:cNvPr>
          <p:cNvSpPr txBox="1"/>
          <p:nvPr/>
        </p:nvSpPr>
        <p:spPr>
          <a:xfrm>
            <a:off x="7978460" y="524341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Math</a:t>
            </a:r>
          </a:p>
        </p:txBody>
      </p:sp>
      <p:pic>
        <p:nvPicPr>
          <p:cNvPr id="2" name="Picture 1">
            <a:extLst>
              <a:ext uri="{FF2B5EF4-FFF2-40B4-BE49-F238E27FC236}">
                <a16:creationId xmlns:a16="http://schemas.microsoft.com/office/drawing/2014/main" id="{BC0E58D4-0DBF-C89D-E63B-1F58A16DC780}"/>
              </a:ext>
            </a:extLst>
          </p:cNvPr>
          <p:cNvPicPr>
            <a:picLocks noChangeAspect="1"/>
          </p:cNvPicPr>
          <p:nvPr/>
        </p:nvPicPr>
        <p:blipFill>
          <a:blip r:embed="rId4"/>
          <a:stretch>
            <a:fillRect/>
          </a:stretch>
        </p:blipFill>
        <p:spPr>
          <a:xfrm>
            <a:off x="550360" y="2435757"/>
            <a:ext cx="6124760" cy="3388854"/>
          </a:xfrm>
          <a:prstGeom prst="rect">
            <a:avLst/>
          </a:prstGeom>
          <a:ln>
            <a:noFill/>
          </a:ln>
          <a:effectLst>
            <a:outerShdw blurRad="292100" dist="139700" dir="2700000" algn="tl" rotWithShape="0">
              <a:srgbClr val="333333">
                <a:alpha val="65000"/>
              </a:srgbClr>
            </a:outerShdw>
          </a:effectLst>
        </p:spPr>
      </p:pic>
      <p:pic>
        <p:nvPicPr>
          <p:cNvPr id="4" name="Graphic 3" descr="Line arrow Counter clockwise curve">
            <a:extLst>
              <a:ext uri="{FF2B5EF4-FFF2-40B4-BE49-F238E27FC236}">
                <a16:creationId xmlns:a16="http://schemas.microsoft.com/office/drawing/2014/main" id="{F7BC2697-BECB-392E-A136-C5ED8956B1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891300" flipH="1" flipV="1">
            <a:off x="6811918" y="3715344"/>
            <a:ext cx="929861" cy="814710"/>
          </a:xfrm>
          <a:prstGeom prst="rect">
            <a:avLst/>
          </a:prstGeom>
        </p:spPr>
      </p:pic>
    </p:spTree>
    <p:extLst>
      <p:ext uri="{BB962C8B-B14F-4D97-AF65-F5344CB8AC3E}">
        <p14:creationId xmlns:p14="http://schemas.microsoft.com/office/powerpoint/2010/main" val="337379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Career connections (10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 name="Rectangle: Rounded Corners 2">
            <a:extLst>
              <a:ext uri="{FF2B5EF4-FFF2-40B4-BE49-F238E27FC236}">
                <a16:creationId xmlns:a16="http://schemas.microsoft.com/office/drawing/2014/main" id="{9DC64B9A-5CF5-DF15-82DA-9AB5C0207128}"/>
              </a:ext>
            </a:extLst>
          </p:cNvPr>
          <p:cNvSpPr/>
          <p:nvPr/>
        </p:nvSpPr>
        <p:spPr>
          <a:xfrm>
            <a:off x="328773" y="1037691"/>
            <a:ext cx="7295037" cy="1294029"/>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Next, log in to the Unifrog Careers library and search by any of these keywords.</a:t>
            </a:r>
          </a:p>
        </p:txBody>
      </p:sp>
      <p:sp>
        <p:nvSpPr>
          <p:cNvPr id="2" name="TextBox 1">
            <a:extLst>
              <a:ext uri="{FF2B5EF4-FFF2-40B4-BE49-F238E27FC236}">
                <a16:creationId xmlns:a16="http://schemas.microsoft.com/office/drawing/2014/main" id="{D542E70D-95AB-37E8-9A96-1D03F51BAADD}"/>
              </a:ext>
            </a:extLst>
          </p:cNvPr>
          <p:cNvSpPr txBox="1"/>
          <p:nvPr/>
        </p:nvSpPr>
        <p:spPr>
          <a:xfrm>
            <a:off x="777560" y="265642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Art</a:t>
            </a:r>
          </a:p>
        </p:txBody>
      </p:sp>
      <p:sp>
        <p:nvSpPr>
          <p:cNvPr id="4" name="TextBox 3">
            <a:extLst>
              <a:ext uri="{FF2B5EF4-FFF2-40B4-BE49-F238E27FC236}">
                <a16:creationId xmlns:a16="http://schemas.microsoft.com/office/drawing/2014/main" id="{6B184668-1FBF-33CB-9C47-80AB92623628}"/>
              </a:ext>
            </a:extLst>
          </p:cNvPr>
          <p:cNvSpPr txBox="1"/>
          <p:nvPr/>
        </p:nvSpPr>
        <p:spPr>
          <a:xfrm>
            <a:off x="777560" y="328888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Buildings</a:t>
            </a:r>
          </a:p>
        </p:txBody>
      </p:sp>
      <p:sp>
        <p:nvSpPr>
          <p:cNvPr id="6" name="TextBox 5">
            <a:extLst>
              <a:ext uri="{FF2B5EF4-FFF2-40B4-BE49-F238E27FC236}">
                <a16:creationId xmlns:a16="http://schemas.microsoft.com/office/drawing/2014/main" id="{85C6F459-6FBF-2C4F-E644-722EBFE5B135}"/>
              </a:ext>
            </a:extLst>
          </p:cNvPr>
          <p:cNvSpPr txBox="1"/>
          <p:nvPr/>
        </p:nvSpPr>
        <p:spPr>
          <a:xfrm>
            <a:off x="777560" y="392134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7" name="TextBox 6">
            <a:extLst>
              <a:ext uri="{FF2B5EF4-FFF2-40B4-BE49-F238E27FC236}">
                <a16:creationId xmlns:a16="http://schemas.microsoft.com/office/drawing/2014/main" id="{B61B52F0-D895-2F64-52E7-DD7E4D23F504}"/>
              </a:ext>
            </a:extLst>
          </p:cNvPr>
          <p:cNvSpPr txBox="1"/>
          <p:nvPr/>
        </p:nvSpPr>
        <p:spPr>
          <a:xfrm>
            <a:off x="777560" y="455380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Creative</a:t>
            </a:r>
          </a:p>
        </p:txBody>
      </p:sp>
      <p:sp>
        <p:nvSpPr>
          <p:cNvPr id="8" name="TextBox 7">
            <a:extLst>
              <a:ext uri="{FF2B5EF4-FFF2-40B4-BE49-F238E27FC236}">
                <a16:creationId xmlns:a16="http://schemas.microsoft.com/office/drawing/2014/main" id="{BA1A5B07-917A-89D4-4A75-9C2F1A895F7B}"/>
              </a:ext>
            </a:extLst>
          </p:cNvPr>
          <p:cNvSpPr txBox="1"/>
          <p:nvPr/>
        </p:nvSpPr>
        <p:spPr>
          <a:xfrm>
            <a:off x="777560" y="5186265"/>
            <a:ext cx="2906830" cy="430887"/>
          </a:xfrm>
          <a:prstGeom prst="rect">
            <a:avLst/>
          </a:prstGeom>
          <a:solidFill>
            <a:schemeClr val="accent2">
              <a:lumMod val="40000"/>
              <a:lumOff val="60000"/>
            </a:schemeClr>
          </a:solidFill>
        </p:spPr>
        <p:txBody>
          <a:bodyPr wrap="square">
            <a:spAutoFit/>
          </a:bodyPr>
          <a:lstStyle/>
          <a:p>
            <a:pPr algn="ctr"/>
            <a:r>
              <a:rPr lang="en-GB" sz="2200" b="1" dirty="0">
                <a:latin typeface="Open Sans" panose="020B0606030504020204" pitchFamily="34" charset="0"/>
                <a:ea typeface="Open Sans" panose="020B0606030504020204" pitchFamily="34" charset="0"/>
                <a:cs typeface="Open Sans" panose="020B0606030504020204" pitchFamily="34" charset="0"/>
              </a:rPr>
              <a:t>Math</a:t>
            </a:r>
          </a:p>
        </p:txBody>
      </p:sp>
      <p:pic>
        <p:nvPicPr>
          <p:cNvPr id="10" name="Picture 9">
            <a:extLst>
              <a:ext uri="{FF2B5EF4-FFF2-40B4-BE49-F238E27FC236}">
                <a16:creationId xmlns:a16="http://schemas.microsoft.com/office/drawing/2014/main" id="{888642A1-B9BE-4118-4E8D-48865C3D5E2D}"/>
              </a:ext>
            </a:extLst>
          </p:cNvPr>
          <p:cNvPicPr>
            <a:picLocks noChangeAspect="1"/>
          </p:cNvPicPr>
          <p:nvPr/>
        </p:nvPicPr>
        <p:blipFill>
          <a:blip r:embed="rId4"/>
          <a:stretch>
            <a:fillRect/>
          </a:stretch>
        </p:blipFill>
        <p:spPr>
          <a:xfrm>
            <a:off x="3981391" y="2434590"/>
            <a:ext cx="3505259" cy="179157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22A6E98-CD14-74F5-12AE-FAB02F0B02DB}"/>
              </a:ext>
            </a:extLst>
          </p:cNvPr>
          <p:cNvPicPr>
            <a:picLocks noChangeAspect="1"/>
          </p:cNvPicPr>
          <p:nvPr/>
        </p:nvPicPr>
        <p:blipFill rotWithShape="1">
          <a:blip r:embed="rId5"/>
          <a:srcRect t="8002" b="38001"/>
          <a:stretch/>
        </p:blipFill>
        <p:spPr>
          <a:xfrm>
            <a:off x="3964849" y="4446269"/>
            <a:ext cx="3530781" cy="1337311"/>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ED7867B6-9691-6AE4-2CE8-196383671B88}"/>
              </a:ext>
            </a:extLst>
          </p:cNvPr>
          <p:cNvPicPr>
            <a:picLocks noChangeAspect="1"/>
          </p:cNvPicPr>
          <p:nvPr/>
        </p:nvPicPr>
        <p:blipFill>
          <a:blip r:embed="rId6"/>
          <a:stretch>
            <a:fillRect/>
          </a:stretch>
        </p:blipFill>
        <p:spPr>
          <a:xfrm>
            <a:off x="7863841" y="1091936"/>
            <a:ext cx="4082642" cy="4634494"/>
          </a:xfrm>
          <a:prstGeom prst="rect">
            <a:avLst/>
          </a:prstGeom>
          <a:ln>
            <a:noFill/>
          </a:ln>
          <a:effectLst>
            <a:outerShdw blurRad="292100" dist="139700" dir="2700000" algn="tl" rotWithShape="0">
              <a:srgbClr val="333333">
                <a:alpha val="65000"/>
              </a:srgbClr>
            </a:outerShdw>
          </a:effectLst>
        </p:spPr>
      </p:pic>
      <p:pic>
        <p:nvPicPr>
          <p:cNvPr id="15" name="Graphic 14" descr="Cursor">
            <a:extLst>
              <a:ext uri="{FF2B5EF4-FFF2-40B4-BE49-F238E27FC236}">
                <a16:creationId xmlns:a16="http://schemas.microsoft.com/office/drawing/2014/main" id="{BAE56A29-899D-3B85-481A-222EC1D529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05663" y="3751448"/>
            <a:ext cx="512544" cy="512544"/>
          </a:xfrm>
          <a:prstGeom prst="rect">
            <a:avLst/>
          </a:prstGeom>
        </p:spPr>
      </p:pic>
    </p:spTree>
    <p:extLst>
      <p:ext uri="{BB962C8B-B14F-4D97-AF65-F5344CB8AC3E}">
        <p14:creationId xmlns:p14="http://schemas.microsoft.com/office/powerpoint/2010/main" val="4275813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prstClr val="black"/>
                </a:solidFill>
                <a:latin typeface="Open Sans" panose="020B0606030504020204"/>
              </a:rPr>
              <a:t>Career connections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 name="Rectangle: Rounded Corners 2">
            <a:extLst>
              <a:ext uri="{FF2B5EF4-FFF2-40B4-BE49-F238E27FC236}">
                <a16:creationId xmlns:a16="http://schemas.microsoft.com/office/drawing/2014/main" id="{9DC64B9A-5CF5-DF15-82DA-9AB5C0207128}"/>
              </a:ext>
            </a:extLst>
          </p:cNvPr>
          <p:cNvSpPr/>
          <p:nvPr/>
        </p:nvSpPr>
        <p:spPr>
          <a:xfrm>
            <a:off x="328773" y="1037690"/>
            <a:ext cx="4231797" cy="4677310"/>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25000"/>
              </a:lnSpc>
              <a:buFont typeface="Arial" panose="020B0604020202020204" pitchFamily="34" charset="0"/>
              <a:buChar char="•"/>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Use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 filter function to search for careers that interest you. </a:t>
            </a:r>
          </a:p>
          <a:p>
            <a:pPr marL="342900" indent="-342900">
              <a:lnSpc>
                <a:spcPct val="125000"/>
              </a:lnSpc>
              <a:buFont typeface="Arial" panose="020B0604020202020204" pitchFamily="34" charset="0"/>
              <a:buChar char="•"/>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5000"/>
              </a:lnSpc>
              <a:buFont typeface="Arial" panose="020B0604020202020204" pitchFamily="34" charset="0"/>
              <a:buChar char="•"/>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on the profile and read the information.</a:t>
            </a:r>
          </a:p>
          <a:p>
            <a:pPr marL="342900" indent="-342900">
              <a:lnSpc>
                <a:spcPct val="125000"/>
              </a:lnSpc>
              <a:buFont typeface="Arial" panose="020B0604020202020204" pitchFamily="34" charset="0"/>
              <a:buChar char="•"/>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5000"/>
              </a:lnSpc>
              <a:buFont typeface="Arial" panose="020B0604020202020204" pitchFamily="34" charset="0"/>
              <a:buChar char="•"/>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Write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down at least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three</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things that match the interests you have.</a:t>
            </a:r>
          </a:p>
        </p:txBody>
      </p:sp>
      <p:sp>
        <p:nvSpPr>
          <p:cNvPr id="4" name="TextBox 3">
            <a:extLst>
              <a:ext uri="{FF2B5EF4-FFF2-40B4-BE49-F238E27FC236}">
                <a16:creationId xmlns:a16="http://schemas.microsoft.com/office/drawing/2014/main" id="{575039E0-00B3-E19B-425F-86FAEE91FEBF}"/>
              </a:ext>
            </a:extLst>
          </p:cNvPr>
          <p:cNvSpPr txBox="1"/>
          <p:nvPr/>
        </p:nvSpPr>
        <p:spPr>
          <a:xfrm>
            <a:off x="7696159" y="1258817"/>
            <a:ext cx="4132326" cy="3187796"/>
          </a:xfrm>
          <a:prstGeom prst="rect">
            <a:avLst/>
          </a:prstGeom>
          <a:noFill/>
        </p:spPr>
        <p:txBody>
          <a:bodyPr wrap="square">
            <a:spAutoFit/>
          </a:bodyPr>
          <a:lstStyle/>
          <a:p>
            <a:pPr>
              <a:lnSpc>
                <a:spcPct val="150000"/>
              </a:lnSpc>
              <a:spcAft>
                <a:spcPts val="800"/>
              </a:spcAft>
            </a:pPr>
            <a:r>
              <a:rPr lang="en-GB" sz="2200" b="1" kern="100" dirty="0">
                <a:effectLst/>
                <a:latin typeface="Open Sans" panose="020B0606030504020204" pitchFamily="34" charset="0"/>
                <a:ea typeface="Open Sans" panose="020B0606030504020204" pitchFamily="34" charset="0"/>
                <a:cs typeface="Open Sans" panose="020B0606030504020204" pitchFamily="34" charset="0"/>
              </a:rPr>
              <a:t>Example: Interior designer</a:t>
            </a:r>
            <a:endParaRPr lang="en-GB" sz="22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50000"/>
              </a:lnSpc>
              <a:buFont typeface="+mj-lt"/>
              <a:buAutoNum type="arabicPeriod"/>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Uses practical skills</a:t>
            </a:r>
          </a:p>
          <a:p>
            <a:pPr marL="342900" lvl="0" indent="-342900">
              <a:lnSpc>
                <a:spcPct val="150000"/>
              </a:lnSpc>
              <a:buFont typeface="+mj-lt"/>
              <a:buAutoNum type="arabicPeriod"/>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Creates sketches and detailed drawings</a:t>
            </a:r>
          </a:p>
          <a:p>
            <a:pPr marL="342900" lvl="0" indent="-342900">
              <a:lnSpc>
                <a:spcPct val="150000"/>
              </a:lnSpc>
              <a:buFont typeface="+mj-lt"/>
              <a:buAutoNum type="arabicPeriod"/>
            </a:pPr>
            <a:r>
              <a:rPr lang="en-GB" sz="2200" kern="100" dirty="0">
                <a:latin typeface="Open Sans" panose="020B0606030504020204" pitchFamily="34" charset="0"/>
                <a:ea typeface="Open Sans" panose="020B0606030504020204" pitchFamily="34" charset="0"/>
                <a:cs typeface="Open Sans" panose="020B0606030504020204" pitchFamily="34" charset="0"/>
              </a:rPr>
              <a:t>Entry is through courses in art or design</a:t>
            </a:r>
            <a:endParaRPr lang="en-GB" sz="2200" kern="1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C495E367-752C-12ED-3B04-B197107C5DFC}"/>
              </a:ext>
            </a:extLst>
          </p:cNvPr>
          <p:cNvPicPr>
            <a:picLocks noChangeAspect="1"/>
          </p:cNvPicPr>
          <p:nvPr/>
        </p:nvPicPr>
        <p:blipFill>
          <a:blip r:embed="rId4"/>
          <a:stretch>
            <a:fillRect/>
          </a:stretch>
        </p:blipFill>
        <p:spPr>
          <a:xfrm>
            <a:off x="4730680" y="503410"/>
            <a:ext cx="2565020" cy="5303030"/>
          </a:xfrm>
          <a:prstGeom prst="rect">
            <a:avLst/>
          </a:prstGeom>
          <a:ln>
            <a:noFill/>
          </a:ln>
          <a:effectLst>
            <a:outerShdw blurRad="292100" dist="139700" dir="2700000" algn="tl" rotWithShape="0">
              <a:srgbClr val="333333">
                <a:alpha val="65000"/>
              </a:srgbClr>
            </a:outerShdw>
          </a:effectLst>
        </p:spPr>
      </p:pic>
      <p:pic>
        <p:nvPicPr>
          <p:cNvPr id="8" name="Graphic 7" descr="Line arrow Counter clockwise curve">
            <a:extLst>
              <a:ext uri="{FF2B5EF4-FFF2-40B4-BE49-F238E27FC236}">
                <a16:creationId xmlns:a16="http://schemas.microsoft.com/office/drawing/2014/main" id="{86F0C659-5AAB-F00F-42CB-DB8BDC41DC4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891300" flipH="1" flipV="1">
            <a:off x="6763793" y="2598814"/>
            <a:ext cx="929861" cy="814710"/>
          </a:xfrm>
          <a:prstGeom prst="rect">
            <a:avLst/>
          </a:prstGeom>
        </p:spPr>
      </p:pic>
    </p:spTree>
    <p:extLst>
      <p:ext uri="{BB962C8B-B14F-4D97-AF65-F5344CB8AC3E}">
        <p14:creationId xmlns:p14="http://schemas.microsoft.com/office/powerpoint/2010/main" val="14937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Independent learning (1 min)</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14" name="TextBox 13">
            <a:extLst>
              <a:ext uri="{FF2B5EF4-FFF2-40B4-BE49-F238E27FC236}">
                <a16:creationId xmlns:a16="http://schemas.microsoft.com/office/drawing/2014/main" id="{E0432E87-40A4-208F-D3BB-8A1E8C6E61AE}"/>
              </a:ext>
            </a:extLst>
          </p:cNvPr>
          <p:cNvSpPr txBox="1"/>
          <p:nvPr/>
        </p:nvSpPr>
        <p:spPr>
          <a:xfrm>
            <a:off x="391020" y="1128470"/>
            <a:ext cx="6370388" cy="4711290"/>
          </a:xfrm>
          <a:prstGeom prst="rect">
            <a:avLst/>
          </a:prstGeom>
          <a:noFill/>
        </p:spPr>
        <p:txBody>
          <a:bodyPr wrap="square">
            <a:spAutoFit/>
          </a:bodyPr>
          <a:lstStyle/>
          <a:p>
            <a:pPr>
              <a:lnSpc>
                <a:spcPct val="150000"/>
              </a:lnSpc>
              <a:spcAft>
                <a:spcPts val="800"/>
              </a:spcAft>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In your spare time,</a:t>
            </a:r>
            <a:r>
              <a:rPr lang="en-GB" sz="2200" kern="100" dirty="0">
                <a:effectLst/>
                <a:latin typeface="Open Sans" panose="020B0606030504020204" pitchFamily="34" charset="0"/>
                <a:ea typeface="Open Sans" panose="020B0606030504020204" pitchFamily="34" charset="0"/>
                <a:cs typeface="Open Sans" panose="020B0606030504020204" pitchFamily="34" charset="0"/>
              </a:rPr>
              <a:t> complete the </a:t>
            </a:r>
            <a:r>
              <a:rPr lang="en-GB" sz="2200" b="1" kern="100" dirty="0">
                <a:effectLst/>
                <a:latin typeface="Open Sans" panose="020B0606030504020204" pitchFamily="34" charset="0"/>
                <a:ea typeface="Open Sans" panose="020B0606030504020204" pitchFamily="34" charset="0"/>
                <a:cs typeface="Open Sans" panose="020B0606030504020204" pitchFamily="34" charset="0"/>
              </a:rPr>
              <a:t>Unifrog Interests profile.</a:t>
            </a:r>
            <a:r>
              <a:rPr lang="en-GB" sz="2200" kern="100" dirty="0">
                <a:effectLst/>
                <a:latin typeface="Open Sans" panose="020B0606030504020204" pitchFamily="34" charset="0"/>
                <a:ea typeface="Open Sans" panose="020B0606030504020204" pitchFamily="34" charset="0"/>
                <a:cs typeface="Open Sans" panose="020B0606030504020204" pitchFamily="34" charset="0"/>
              </a:rPr>
              <a:t> You’ll find out which of the six Holland codes you match: Realistic, Investigative, Artistic, Social, Enterprising and Conventional.</a:t>
            </a:r>
          </a:p>
          <a:p>
            <a:pPr>
              <a:lnSpc>
                <a:spcPct val="150000"/>
              </a:lnSpc>
              <a:spcAft>
                <a:spcPts val="800"/>
              </a:spcAft>
            </a:pPr>
            <a:r>
              <a:rPr lang="en-GB" sz="2200" kern="100" dirty="0">
                <a:effectLst/>
                <a:latin typeface="Open Sans" panose="020B0606030504020204" pitchFamily="34" charset="0"/>
                <a:ea typeface="Open Sans" panose="020B0606030504020204" pitchFamily="34" charset="0"/>
                <a:cs typeface="Open Sans" panose="020B0606030504020204" pitchFamily="34" charset="0"/>
              </a:rPr>
              <a:t>Each type represents different work environments and activities that people might enjoy. Use this to help discover careers that match your interests.</a:t>
            </a:r>
          </a:p>
        </p:txBody>
      </p:sp>
      <p:pic>
        <p:nvPicPr>
          <p:cNvPr id="3" name="Picture 2">
            <a:extLst>
              <a:ext uri="{FF2B5EF4-FFF2-40B4-BE49-F238E27FC236}">
                <a16:creationId xmlns:a16="http://schemas.microsoft.com/office/drawing/2014/main" id="{F82F155F-EAAD-E6B0-E28C-740A7A7BCB85}"/>
              </a:ext>
            </a:extLst>
          </p:cNvPr>
          <p:cNvPicPr>
            <a:picLocks noChangeAspect="1"/>
          </p:cNvPicPr>
          <p:nvPr/>
        </p:nvPicPr>
        <p:blipFill>
          <a:blip r:embed="rId4"/>
          <a:stretch>
            <a:fillRect/>
          </a:stretch>
        </p:blipFill>
        <p:spPr>
          <a:xfrm>
            <a:off x="8085220" y="382600"/>
            <a:ext cx="2242233" cy="108947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3318C97-7C11-36DB-A6FE-46E872F76E29}"/>
              </a:ext>
            </a:extLst>
          </p:cNvPr>
          <p:cNvPicPr>
            <a:picLocks noChangeAspect="1"/>
          </p:cNvPicPr>
          <p:nvPr/>
        </p:nvPicPr>
        <p:blipFill>
          <a:blip r:embed="rId5"/>
          <a:stretch>
            <a:fillRect/>
          </a:stretch>
        </p:blipFill>
        <p:spPr>
          <a:xfrm>
            <a:off x="6891688" y="1670294"/>
            <a:ext cx="4885014" cy="234790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97B2A92-6736-5031-4BDE-C8EAEC0CF0FC}"/>
              </a:ext>
            </a:extLst>
          </p:cNvPr>
          <p:cNvPicPr>
            <a:picLocks noChangeAspect="1"/>
          </p:cNvPicPr>
          <p:nvPr/>
        </p:nvPicPr>
        <p:blipFill>
          <a:blip r:embed="rId6"/>
          <a:stretch>
            <a:fillRect/>
          </a:stretch>
        </p:blipFill>
        <p:spPr>
          <a:xfrm>
            <a:off x="7758965" y="4216547"/>
            <a:ext cx="3281122" cy="16163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63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A645BE-D473-44E5-89AC-0088F5962239}"/>
              </a:ext>
            </a:extLst>
          </p:cNvPr>
          <p:cNvSpPr txBox="1"/>
          <p:nvPr/>
        </p:nvSpPr>
        <p:spPr>
          <a:xfrm>
            <a:off x="224117" y="393511"/>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noProof="0" dirty="0">
                <a:solidFill>
                  <a:prstClr val="black"/>
                </a:solidFill>
                <a:latin typeface="Open Sans" panose="020B0606030504020204"/>
              </a:rPr>
              <a:t>Plenary: recording your achievements (7 mins)</a:t>
            </a:r>
            <a:endPar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endParaRPr>
          </a:p>
        </p:txBody>
      </p:sp>
      <p:sp>
        <p:nvSpPr>
          <p:cNvPr id="3" name="TextBox 2">
            <a:extLst>
              <a:ext uri="{FF2B5EF4-FFF2-40B4-BE49-F238E27FC236}">
                <a16:creationId xmlns:a16="http://schemas.microsoft.com/office/drawing/2014/main" id="{CA42098B-0BAC-513B-143E-50876AFC921D}"/>
              </a:ext>
            </a:extLst>
          </p:cNvPr>
          <p:cNvSpPr txBox="1"/>
          <p:nvPr/>
        </p:nvSpPr>
        <p:spPr>
          <a:xfrm>
            <a:off x="4052237" y="1106360"/>
            <a:ext cx="7700209" cy="4792017"/>
          </a:xfrm>
          <a:prstGeom prst="rect">
            <a:avLst/>
          </a:prstGeom>
          <a:solidFill>
            <a:srgbClr val="FFD5E4"/>
          </a:solidFill>
          <a:ln w="28575">
            <a:solidFill>
              <a:srgbClr val="DA669F"/>
            </a:solidFill>
          </a:ln>
        </p:spPr>
        <p:txBody>
          <a:bodyPr wrap="square">
            <a:spAutoFit/>
          </a:bodyPr>
          <a:lstStyle/>
          <a:p>
            <a:pPr>
              <a:lnSpc>
                <a:spcPct val="120000"/>
              </a:lnSpc>
              <a:spcAft>
                <a:spcPts val="800"/>
              </a:spcAft>
            </a:pP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Your role:</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 Designed art project</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Activity type:</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 Independent Academic Work</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Description:</a:t>
            </a:r>
            <a:r>
              <a:rPr lang="en-GB" sz="1900" b="1" kern="100" dirty="0">
                <a:latin typeface="Calibri" panose="020F0502020204030204" pitchFamily="34" charset="0"/>
                <a:ea typeface="Calibri" panose="020F0502020204030204" pitchFamily="34" charset="0"/>
                <a:cs typeface="Times New Roman" panose="02020603050405020304" pitchFamily="18" charset="0"/>
              </a:rPr>
              <a:t> </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I created a 3D model of an imaginary island. I sketched my island design on paper. Then, I used modelling clay to create the basic shape and left it to dry.</a:t>
            </a:r>
            <a:r>
              <a:rPr lang="en-GB" sz="1900" kern="100" dirty="0">
                <a:latin typeface="Calibri" panose="020F0502020204030204" pitchFamily="34" charset="0"/>
                <a:ea typeface="Calibri" panose="020F0502020204030204" pitchFamily="34" charset="0"/>
                <a:cs typeface="Times New Roman" panose="02020603050405020304" pitchFamily="18" charset="0"/>
              </a:rPr>
              <a:t> </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I used acrylic paints to add colour. I used fake grass and moss. I added additional structures such as trees, houses, boats, animals and bridges. I was awarded an academic excellence award in Art and Design for my model, and it is on display in the Art building.</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Select skills:</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 Creativity </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Date started </a:t>
            </a:r>
            <a:r>
              <a:rPr lang="en-GB" sz="1900" b="1" kern="100" dirty="0">
                <a:latin typeface="Open Sans" panose="020B0606030504020204" pitchFamily="34" charset="0"/>
                <a:ea typeface="Calibri" panose="020F0502020204030204" pitchFamily="34" charset="0"/>
                <a:cs typeface="Times New Roman" panose="02020603050405020304" pitchFamily="18" charset="0"/>
              </a:rPr>
              <a:t>/ </a:t>
            </a: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finished:</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 January 2023 – April 2023</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GB" sz="1900" b="1" kern="100" dirty="0">
                <a:effectLst/>
                <a:latin typeface="Open Sans" panose="020B0606030504020204" pitchFamily="34" charset="0"/>
                <a:ea typeface="Calibri" panose="020F0502020204030204" pitchFamily="34" charset="0"/>
                <a:cs typeface="Times New Roman" panose="02020603050405020304" pitchFamily="18" charset="0"/>
              </a:rPr>
              <a:t>Referee</a:t>
            </a:r>
            <a:r>
              <a:rPr lang="en-GB" sz="1900" kern="100" dirty="0">
                <a:effectLst/>
                <a:latin typeface="Open Sans" panose="020B0606030504020204" pitchFamily="34" charset="0"/>
                <a:ea typeface="Calibri" panose="020F0502020204030204" pitchFamily="34" charset="0"/>
                <a:cs typeface="Times New Roman" panose="02020603050405020304" pitchFamily="18" charset="0"/>
              </a:rPr>
              <a:t>: Miss McDonald</a:t>
            </a:r>
            <a:endParaRPr lang="en-GB"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382CC6DA-D695-7951-F67F-44D7862DFEEA}"/>
              </a:ext>
            </a:extLst>
          </p:cNvPr>
          <p:cNvSpPr/>
          <p:nvPr/>
        </p:nvSpPr>
        <p:spPr>
          <a:xfrm>
            <a:off x="290272" y="1153194"/>
            <a:ext cx="3559834" cy="4677310"/>
          </a:xfrm>
          <a:prstGeom prst="roundRect">
            <a:avLst/>
          </a:prstGeom>
          <a:noFill/>
          <a:ln w="38100">
            <a:solidFill>
              <a:srgbClr val="60D1C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GB" sz="2000" b="1"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Activities task:</a:t>
            </a:r>
          </a:p>
          <a:p>
            <a:pPr marL="342900" lvl="0" indent="-342900">
              <a:lnSpc>
                <a:spcPct val="150000"/>
              </a:lnSpc>
              <a:buFont typeface="Symbol" panose="05050102010706020507" pitchFamily="18" charset="2"/>
              <a:buChar char=""/>
            </a:pPr>
            <a:r>
              <a:rPr lang="en-GB"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Log on to Unifrog.</a:t>
            </a:r>
          </a:p>
          <a:p>
            <a:pPr marL="342900" lvl="0" indent="-342900">
              <a:lnSpc>
                <a:spcPct val="150000"/>
              </a:lnSpc>
              <a:buFont typeface="Symbol" panose="05050102010706020507" pitchFamily="18" charset="2"/>
              <a:buChar char=""/>
            </a:pPr>
            <a:r>
              <a:rPr lang="en-GB"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Go to ‘Activities’.</a:t>
            </a:r>
          </a:p>
          <a:p>
            <a:pPr marL="342900" lvl="0" indent="-342900">
              <a:lnSpc>
                <a:spcPct val="150000"/>
              </a:lnSpc>
              <a:spcAft>
                <a:spcPts val="800"/>
              </a:spcAft>
              <a:buFont typeface="Symbol" panose="05050102010706020507" pitchFamily="18" charset="2"/>
              <a:buChar char=""/>
            </a:pPr>
            <a:r>
              <a:rPr lang="en-GB"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Press Add an activity</a:t>
            </a:r>
          </a:p>
          <a:p>
            <a:pPr marL="342900" lvl="0" indent="-342900">
              <a:lnSpc>
                <a:spcPct val="150000"/>
              </a:lnSpc>
              <a:spcAft>
                <a:spcPts val="800"/>
              </a:spcAft>
              <a:buFont typeface="Symbol" panose="05050102010706020507" pitchFamily="18" charset="2"/>
              <a:buChar char=""/>
            </a:pPr>
            <a:r>
              <a:rPr lang="en-GB"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Choose one thing you wrote down in this lesson to add to the tool.</a:t>
            </a:r>
          </a:p>
          <a:p>
            <a:pPr>
              <a:lnSpc>
                <a:spcPct val="150000"/>
              </a:lnSpc>
              <a:spcAft>
                <a:spcPts val="800"/>
              </a:spcAft>
            </a:pPr>
            <a:r>
              <a:rPr lang="en-GB" sz="2000" kern="100" dirty="0">
                <a:solidFill>
                  <a:schemeClr val="tx1"/>
                </a:solidFill>
                <a:latin typeface="Open Sans" panose="020B0606030504020204" pitchFamily="34" charset="0"/>
                <a:ea typeface="Open Sans" panose="020B0606030504020204" pitchFamily="34" charset="0"/>
                <a:cs typeface="Open Sans" panose="020B0606030504020204" pitchFamily="34" charset="0"/>
              </a:rPr>
              <a:t>Use the example to help.</a:t>
            </a:r>
          </a:p>
        </p:txBody>
      </p:sp>
      <p:pic>
        <p:nvPicPr>
          <p:cNvPr id="6" name="Picture 5">
            <a:extLst>
              <a:ext uri="{FF2B5EF4-FFF2-40B4-BE49-F238E27FC236}">
                <a16:creationId xmlns:a16="http://schemas.microsoft.com/office/drawing/2014/main" id="{9A21B880-EABE-A4BE-6D03-8F558FACB81F}"/>
              </a:ext>
            </a:extLst>
          </p:cNvPr>
          <p:cNvPicPr>
            <a:picLocks noChangeAspect="1"/>
          </p:cNvPicPr>
          <p:nvPr/>
        </p:nvPicPr>
        <p:blipFill rotWithShape="1">
          <a:blip r:embed="rId4"/>
          <a:srcRect l="2510" t="8659" r="62165" b="68483"/>
          <a:stretch/>
        </p:blipFill>
        <p:spPr>
          <a:xfrm>
            <a:off x="10245130" y="385505"/>
            <a:ext cx="1477478" cy="4740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96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16313"/>
      </p:ext>
    </p:extLst>
  </p:cSld>
  <p:clrMapOvr>
    <a:masterClrMapping/>
  </p:clrMapOvr>
</p:sld>
</file>

<file path=ppt/theme/theme1.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59B32B-52CB-47E5-B26B-F5A111C93218}">
  <ds:schemaRefs>
    <ds:schemaRef ds:uri="http://schemas.microsoft.com/sharepoint/v3/contenttype/forms"/>
  </ds:schemaRefs>
</ds:datastoreItem>
</file>

<file path=customXml/itemProps2.xml><?xml version="1.0" encoding="utf-8"?>
<ds:datastoreItem xmlns:ds="http://schemas.openxmlformats.org/officeDocument/2006/customXml" ds:itemID="{D17D6987-2236-44D4-829B-0CDD62E1B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C765DD-13F5-42BF-B5A8-D921DAC8ED16}">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docProps/app.xml><?xml version="1.0" encoding="utf-8"?>
<Properties xmlns="http://schemas.openxmlformats.org/officeDocument/2006/extended-properties" xmlns:vt="http://schemas.openxmlformats.org/officeDocument/2006/docPropsVTypes">
  <TotalTime>4319</TotalTime>
  <Words>1398</Words>
  <Application>Microsoft Office PowerPoint</Application>
  <PresentationFormat>Widescreen</PresentationFormat>
  <Paragraphs>166</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Nash</dc:creator>
  <cp:lastModifiedBy>Dominic Smith</cp:lastModifiedBy>
  <cp:revision>225</cp:revision>
  <dcterms:created xsi:type="dcterms:W3CDTF">2021-12-13T14:38:16Z</dcterms:created>
  <dcterms:modified xsi:type="dcterms:W3CDTF">2026-04-27T08:48:27Z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