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2" r:id="rId5"/>
    <p:sldMasterId id="2147483684" r:id="rId6"/>
    <p:sldMasterId id="2147483696" r:id="rId7"/>
    <p:sldMasterId id="2147483708" r:id="rId8"/>
  </p:sldMasterIdLst>
  <p:notesMasterIdLst>
    <p:notesMasterId r:id="rId29"/>
  </p:notesMasterIdLst>
  <p:sldIdLst>
    <p:sldId id="746" r:id="rId9"/>
    <p:sldId id="540" r:id="rId10"/>
    <p:sldId id="795" r:id="rId11"/>
    <p:sldId id="782" r:id="rId12"/>
    <p:sldId id="787" r:id="rId13"/>
    <p:sldId id="788" r:id="rId14"/>
    <p:sldId id="789" r:id="rId15"/>
    <p:sldId id="796" r:id="rId16"/>
    <p:sldId id="790" r:id="rId17"/>
    <p:sldId id="798" r:id="rId18"/>
    <p:sldId id="791" r:id="rId19"/>
    <p:sldId id="799" r:id="rId20"/>
    <p:sldId id="792" r:id="rId21"/>
    <p:sldId id="800" r:id="rId22"/>
    <p:sldId id="793" r:id="rId23"/>
    <p:sldId id="801" r:id="rId24"/>
    <p:sldId id="807" r:id="rId25"/>
    <p:sldId id="496" r:id="rId26"/>
    <p:sldId id="794" r:id="rId27"/>
    <p:sldId id="300" r:id="rId28"/>
  </p:sldIdLst>
  <p:sldSz cx="12192000" cy="6858000"/>
  <p:notesSz cx="6858000" cy="9144000"/>
  <p:embeddedFontLst>
    <p:embeddedFont>
      <p:font typeface="MV Boli" panose="02000500030200090000" pitchFamily="2" charset="0"/>
      <p:regular r:id="rId30"/>
    </p:embeddedFont>
    <p:embeddedFont>
      <p:font typeface="Open Sans" panose="020B0606030504020204" pitchFamily="34" charset="0"/>
      <p:regular r:id="rId31"/>
      <p:bold r:id="rId32"/>
      <p:italic r:id="rId33"/>
      <p:boldItalic r:id="rId34"/>
    </p:embeddedFont>
    <p:embeddedFont>
      <p:font typeface="Open Sans" panose="020B0606030504020204" pitchFamily="34" charset="0"/>
      <p:regular r:id="rId31"/>
      <p:bold r:id="rId32"/>
      <p:italic r:id="rId33"/>
      <p:boldItalic r:id="rId34"/>
    </p:embeddedFont>
    <p:embeddedFont>
      <p:font typeface="Segoe UI" panose="020B0502040204020203"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097D4"/>
    <a:srgbClr val="B1D5ED"/>
    <a:srgbClr val="FFCDCD"/>
    <a:srgbClr val="CFD7E3"/>
    <a:srgbClr val="4BC7C8"/>
    <a:srgbClr val="A6B5CA"/>
    <a:srgbClr val="2F3D50"/>
    <a:srgbClr val="4B9CD6"/>
    <a:srgbClr val="236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F74AC-E5B6-60CF-277F-BE2153C2B462}" v="1" dt="2026-04-27T09:20:16.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12" autoAdjust="0"/>
    <p:restoredTop sz="81197" autoAdjust="0"/>
  </p:normalViewPr>
  <p:slideViewPr>
    <p:cSldViewPr snapToGrid="0">
      <p:cViewPr varScale="1">
        <p:scale>
          <a:sx n="48" d="100"/>
          <a:sy n="48" d="100"/>
        </p:scale>
        <p:origin x="592" y="3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ommentAuthors" Target="commentAuthors.xml"/><Relationship Id="rId21" Type="http://schemas.openxmlformats.org/officeDocument/2006/relationships/slide" Target="slides/slide13.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7.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2.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2</a:t>
            </a:fld>
            <a:endParaRPr lang="en-GB"/>
          </a:p>
        </p:txBody>
      </p:sp>
    </p:spTree>
    <p:extLst>
      <p:ext uri="{BB962C8B-B14F-4D97-AF65-F5344CB8AC3E}">
        <p14:creationId xmlns:p14="http://schemas.microsoft.com/office/powerpoint/2010/main" val="193932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endParaRPr lang="en-GB" sz="1800" u="sng"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Career suggestion(s):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Lifestyle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Benefits: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Great work/life balance.</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get to do something you love.</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Risks: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May not be very financially rewarding. </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Lack of stability.</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413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endParaRPr lang="en-GB" sz="1800" u="sng"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Career suggestion(s):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Portfolio</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Benefits: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Get to pursue your interests.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Won’t get bored.</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Risks: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Lack of stability</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 lot to keep track of</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01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endParaRPr lang="en-GB" sz="1800" u="sng"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Career suggestion(s):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Portfolio</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Benefits: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Get to pursue your interests.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Won’t get bored.</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Risks: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Lack of stability</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 lot to keep track of</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04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endParaRPr lang="en-GB" sz="1800" u="sng"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Career suggestion(s):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Anything except single track</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Benefits: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Opportunity to try out different roles at different organisations, developing skills and interests. </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Risks: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don’t have a plan, you could end up losing direction.</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0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endParaRPr lang="en-GB" sz="1800" u="sng"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Career suggestion(s):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Anything except single track</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Benefits: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Opportunity to try out different roles at different organisations, developing skills and interests. </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Risks: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don’t have a plan, you could end up losing direction.</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02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endParaRPr lang="en-GB" sz="1800" u="sng"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Career suggestion(s):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Serial</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Benefits: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Sense of momentum and direction</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Experience lots of different organisations, taking skills and experience from each</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Risks: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No obvious career progression route  - have to  decide for yourself what to do next</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327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endParaRPr lang="en-GB" sz="1800" u="sng"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Career suggestion(s):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Serial</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Benefits: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Sense of momentum and direction</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Experience lots of different organisations, taking skills and experience from each</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Risks: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No obvious career progression route  - have to  decide for yourself what to do next</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775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Segoe UI" panose="020B0502040204020203" pitchFamily="34" charset="0"/>
              </a:rPr>
              <a:t>Go to </a:t>
            </a:r>
            <a:r>
              <a:rPr lang="en-GB" sz="1200" dirty="0" err="1">
                <a:effectLst/>
                <a:latin typeface="Segoe UI" panose="020B0502040204020203" pitchFamily="34" charset="0"/>
              </a:rPr>
              <a:t>Unifrog</a:t>
            </a:r>
            <a:r>
              <a:rPr lang="en-GB" sz="1200" dirty="0">
                <a:effectLst/>
                <a:latin typeface="Segoe UI" panose="020B0502040204020203" pitchFamily="34" charset="0"/>
              </a:rPr>
              <a:t> &gt; Student side &gt; Exploring pathways &gt; Careers library.</a:t>
            </a:r>
            <a:endParaRPr lang="en-GB" u="none" dirty="0"/>
          </a:p>
          <a:p>
            <a:endParaRPr lang="en-US" sz="1200" u="sng" dirty="0">
              <a:latin typeface="+mn-lt"/>
              <a:ea typeface="Open Sans" panose="020B0606030504020204" pitchFamily="34" charset="0"/>
              <a:cs typeface="Open Sans" panose="020B0606030504020204" pitchFamily="34" charset="0"/>
            </a:endParaRPr>
          </a:p>
          <a:p>
            <a:r>
              <a:rPr lang="en-GB" sz="1200" b="0" u="none" dirty="0">
                <a:latin typeface="+mn-lt"/>
                <a:ea typeface="Open Sans" panose="020B0606030504020204" pitchFamily="34" charset="0"/>
                <a:cs typeface="Open Sans" panose="020B0606030504020204" pitchFamily="34" charset="0"/>
              </a:rPr>
              <a:t>If time allows, you could model this for students. If time is tight, you can simply signpost the tool. </a:t>
            </a: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sng" dirty="0"/>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You can track student progress with favouriting career profiles by clicking Advanced&gt;Sort by&gt;Library profiles in Favourites.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From your homepage, you can also create charts showing the range of careers that have been favourited. Go to Usage charts you can customise&gt;Most popular career profiles.</a:t>
            </a: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mn-lt"/>
              </a:rPr>
              <a:t>Teacher’s notes:</a:t>
            </a:r>
          </a:p>
          <a:p>
            <a:endParaRPr lang="en-GB" b="0" i="0" u="none" strike="noStrike" dirty="0">
              <a:solidFill>
                <a:srgbClr val="000000"/>
              </a:solidFill>
              <a:effectLst/>
              <a:latin typeface="+mn-lt"/>
            </a:endParaRPr>
          </a:p>
          <a:p>
            <a:r>
              <a:rPr lang="en-GB" b="1" i="0" u="none" strike="noStrike" dirty="0">
                <a:solidFill>
                  <a:srgbClr val="000000"/>
                </a:solidFill>
                <a:effectLst/>
                <a:latin typeface="+mn-lt"/>
              </a:rPr>
              <a:t>Students can find out more about careers on:</a:t>
            </a:r>
          </a:p>
          <a:p>
            <a:pPr marL="171450" indent="-171450">
              <a:buFont typeface="Arial" panose="020B0604020202020204" pitchFamily="34" charset="0"/>
              <a:buChar char="•"/>
            </a:pPr>
            <a:r>
              <a:rPr lang="en-GB" b="0" i="0" u="none" strike="noStrike" dirty="0">
                <a:solidFill>
                  <a:srgbClr val="000000"/>
                </a:solidFill>
                <a:effectLst/>
                <a:latin typeface="+mn-lt"/>
              </a:rPr>
              <a:t>The Know how library (search ‘career’ or specific jobs)</a:t>
            </a:r>
          </a:p>
          <a:p>
            <a:endParaRPr lang="en-GB" b="0" i="0" u="none" strike="noStrike" dirty="0">
              <a:solidFill>
                <a:srgbClr val="000000"/>
              </a:solidFill>
              <a:effectLst/>
              <a:latin typeface="+mn-lt"/>
            </a:endParaRPr>
          </a:p>
          <a:p>
            <a:r>
              <a:rPr lang="en-GB" b="1" i="0" u="none" strike="noStrike" dirty="0">
                <a:solidFill>
                  <a:srgbClr val="000000"/>
                </a:solidFill>
                <a:effectLst/>
                <a:latin typeface="+mn-lt"/>
              </a:rPr>
              <a:t>Students can keep track of their career journey by:</a:t>
            </a:r>
          </a:p>
          <a:p>
            <a:pPr marL="171450" indent="-171450">
              <a:buFont typeface="Arial" panose="020B0604020202020204" pitchFamily="34" charset="0"/>
              <a:buChar char="•"/>
            </a:pPr>
            <a:r>
              <a:rPr lang="en-GB" b="0" i="0" u="none" strike="noStrike" dirty="0">
                <a:solidFill>
                  <a:srgbClr val="000000"/>
                </a:solidFill>
                <a:effectLst/>
                <a:latin typeface="+mn-lt"/>
              </a:rPr>
              <a:t>Adding awards, achievements and activities to the Activities tool</a:t>
            </a:r>
          </a:p>
          <a:p>
            <a:pPr marL="171450" indent="-171450">
              <a:buFont typeface="Arial" panose="020B0604020202020204" pitchFamily="34" charset="0"/>
              <a:buChar char="•"/>
            </a:pPr>
            <a:r>
              <a:rPr lang="en-GB" b="0" i="0" u="none" strike="noStrike" dirty="0">
                <a:solidFill>
                  <a:srgbClr val="000000"/>
                </a:solidFill>
                <a:effectLst/>
                <a:latin typeface="+mn-lt"/>
              </a:rPr>
              <a:t>Adding skills and on the Skills tool and keep track of how they’re developing their skill set through different levels.</a:t>
            </a:r>
          </a:p>
          <a:p>
            <a:endParaRPr lang="en-GB" b="0" i="0" u="none" strike="noStrike"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930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solidFill>
                  <a:srgbClr val="1D1C1D"/>
                </a:solidFill>
                <a:latin typeface="Slack-Lato"/>
              </a:rPr>
              <a:t>Teacher’s notes:</a:t>
            </a:r>
          </a:p>
          <a:p>
            <a:pPr marL="0" indent="0">
              <a:buNone/>
            </a:pPr>
            <a:r>
              <a:rPr lang="en-GB" sz="1800" u="none" dirty="0">
                <a:solidFill>
                  <a:srgbClr val="1D1C1D"/>
                </a:solidFill>
                <a:latin typeface="Slack-Lato"/>
              </a:rPr>
              <a:t>Remind students that there are no “correct” career paths. This activity simply helps them to think about which option might work best for them. </a:t>
            </a:r>
          </a:p>
          <a:p>
            <a:pPr marL="0" indent="0">
              <a:buNone/>
            </a:pPr>
            <a:endParaRPr lang="en-GB" sz="1800" b="0" i="0" u="none" dirty="0">
              <a:solidFill>
                <a:srgbClr val="1D1C1D"/>
              </a:solidFill>
              <a:effectLst/>
              <a:latin typeface="Slack-Lato"/>
            </a:endParaRPr>
          </a:p>
          <a:p>
            <a:pPr marL="0" indent="0">
              <a:buNone/>
            </a:pPr>
            <a:r>
              <a:rPr lang="en-GB" sz="1800" b="0" i="0" u="none" dirty="0">
                <a:solidFill>
                  <a:srgbClr val="1D1C1D"/>
                </a:solidFill>
                <a:effectLst/>
                <a:latin typeface="Slack-Lato"/>
              </a:rPr>
              <a:t>A reminder of definitions:</a:t>
            </a:r>
          </a:p>
          <a:p>
            <a:pPr marL="0" indent="0">
              <a:buNone/>
            </a:pPr>
            <a:endParaRPr lang="en-GB" sz="1800" b="1" i="0" u="none" dirty="0">
              <a:solidFill>
                <a:srgbClr val="1D1C1D"/>
              </a:solidFill>
              <a:effectLst/>
              <a:latin typeface="Slack-Lato"/>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Single track career: </a:t>
            </a:r>
            <a:r>
              <a:rPr lang="en-GB" sz="1800" dirty="0">
                <a:effectLst/>
                <a:latin typeface="Calibri" panose="020F0502020204030204" pitchFamily="34" charset="0"/>
                <a:ea typeface="Calibri" panose="020F0502020204030204" pitchFamily="34" charset="0"/>
                <a:cs typeface="Times New Roman" panose="02020603050405020304" pitchFamily="18" charset="0"/>
              </a:rPr>
              <a:t>Choosing an industry, starting at the bottom and working your way up by getting promoted. Some people call this climbing the career ladder. </a:t>
            </a:r>
          </a:p>
          <a:p>
            <a:pPr marL="342900" lvl="0" indent="-342900">
              <a:lnSpc>
                <a:spcPct val="107000"/>
              </a:lnSpc>
              <a:spcAft>
                <a:spcPts val="800"/>
              </a:spcAft>
              <a:buFont typeface="+mj-lt"/>
              <a:buAutoNum type="arabicPeriod"/>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Serial career: </a:t>
            </a:r>
            <a:r>
              <a:rPr lang="en-GB" sz="1800" dirty="0">
                <a:effectLst/>
                <a:latin typeface="Calibri" panose="020F0502020204030204" pitchFamily="34" charset="0"/>
                <a:ea typeface="Calibri" panose="020F0502020204030204" pitchFamily="34" charset="0"/>
                <a:cs typeface="Times New Roman" panose="02020603050405020304" pitchFamily="18" charset="0"/>
              </a:rPr>
              <a:t>Moving from job to job at different companies or organisations. You might move to a promoted position, you might do a “sideways move” into a similar job, or you might step down into a role with fewer responsibilities. </a:t>
            </a:r>
          </a:p>
          <a:p>
            <a:pPr marL="342900" lvl="0" indent="-342900">
              <a:lnSpc>
                <a:spcPct val="107000"/>
              </a:lnSpc>
              <a:spcAft>
                <a:spcPts val="800"/>
              </a:spcAft>
              <a:buFont typeface="+mj-lt"/>
              <a:buAutoNum type="arabicPeriod"/>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Portfolio career: </a:t>
            </a:r>
            <a:r>
              <a:rPr lang="en-GB" sz="1800" dirty="0">
                <a:effectLst/>
                <a:latin typeface="Calibri" panose="020F0502020204030204" pitchFamily="34" charset="0"/>
                <a:ea typeface="Calibri" panose="020F0502020204030204" pitchFamily="34" charset="0"/>
                <a:cs typeface="Times New Roman" panose="02020603050405020304" pitchFamily="18" charset="0"/>
              </a:rPr>
              <a:t>Doing two or more different jobs at the same time. This might involve a mixture of working freelance for different clients, taking on short term projects or contracts and/or running a small business.</a:t>
            </a:r>
          </a:p>
          <a:p>
            <a:pPr marL="342900" lvl="0" indent="-342900">
              <a:lnSpc>
                <a:spcPct val="107000"/>
              </a:lnSpc>
              <a:spcAft>
                <a:spcPts val="800"/>
              </a:spcAft>
              <a:buFont typeface="+mj-lt"/>
              <a:buAutoNum type="arabicPeriod"/>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Lifestyle career: </a:t>
            </a:r>
            <a:r>
              <a:rPr lang="en-GB" sz="1800" dirty="0">
                <a:effectLst/>
                <a:latin typeface="Calibri" panose="020F0502020204030204" pitchFamily="34" charset="0"/>
                <a:ea typeface="Calibri" panose="020F0502020204030204" pitchFamily="34" charset="0"/>
                <a:cs typeface="Times New Roman" panose="02020603050405020304" pitchFamily="18" charset="0"/>
              </a:rPr>
              <a:t>A career built around work/life balance. This might mean choosing a job to fit around your hobbies, such as becoming a ski instructor or a yoga teacher, or it might mean finding a job that allows you to balance your work and family roles easily. </a:t>
            </a:r>
          </a:p>
          <a:p>
            <a:pPr marL="342900" lvl="0" indent="-342900">
              <a:lnSpc>
                <a:spcPct val="107000"/>
              </a:lnSpc>
              <a:spcAft>
                <a:spcPts val="800"/>
              </a:spcAft>
              <a:buFont typeface="+mj-lt"/>
              <a:buAutoNum type="arabicPeriod"/>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b="0" i="0" u="none" dirty="0">
              <a:solidFill>
                <a:srgbClr val="1D1C1D"/>
              </a:solidFill>
              <a:effectLst/>
              <a:latin typeface="Slack-Lato"/>
            </a:endParaRPr>
          </a:p>
          <a:p>
            <a:pPr marL="0" indent="0">
              <a:buNone/>
            </a:pPr>
            <a:endParaRPr lang="en-GB" sz="1800" b="0" i="0" u="none" dirty="0">
              <a:solidFill>
                <a:srgbClr val="1D1C1D"/>
              </a:solidFill>
              <a:effectLst/>
              <a:latin typeface="Slack-Lato"/>
            </a:endParaRPr>
          </a:p>
          <a:p>
            <a:pPr marL="0" indent="0">
              <a:buNone/>
            </a:pPr>
            <a:endParaRPr lang="en-GB" sz="1800" b="0" i="0" u="none"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44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r>
              <a:rPr lang="en-GB" sz="1800" dirty="0">
                <a:latin typeface="Open Sans" panose="020B0606030504020204" pitchFamily="34" charset="0"/>
                <a:ea typeface="Open Sans" panose="020B0606030504020204" pitchFamily="34" charset="0"/>
                <a:cs typeface="Open Sans" panose="020B0606030504020204" pitchFamily="34" charset="0"/>
              </a:rPr>
              <a:t>The purpose of this activity is to get students thinking about the type of career that might be right for them. There are no “right” or “wrong” answers here – only personal preference. </a:t>
            </a: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1800" dirty="0">
                <a:latin typeface="Open Sans" panose="020B0606030504020204" pitchFamily="34" charset="0"/>
                <a:ea typeface="Open Sans" panose="020B0606030504020204" pitchFamily="34" charset="0"/>
                <a:cs typeface="Open Sans" panose="020B0606030504020204" pitchFamily="34" charset="0"/>
              </a:rPr>
              <a:t>Later in the session, students will revisit these statements and apply them to four different career types:</a:t>
            </a: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Single track career</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Serial career</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Portfolio career</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Lifestyle career</a:t>
            </a: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1800" dirty="0">
                <a:latin typeface="Open Sans" panose="020B0606030504020204" pitchFamily="34" charset="0"/>
                <a:ea typeface="Open Sans" panose="020B0606030504020204" pitchFamily="34" charset="0"/>
                <a:cs typeface="Open Sans" panose="020B0606030504020204" pitchFamily="34" charset="0"/>
              </a:rPr>
              <a:t>There is no “correct” career type to choose – students should choose the one that fits best with their interests, personality and values. </a:t>
            </a: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657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20</a:t>
            </a:fld>
            <a:endParaRPr lang="en-GB"/>
          </a:p>
        </p:txBody>
      </p:sp>
    </p:spTree>
    <p:extLst>
      <p:ext uri="{BB962C8B-B14F-4D97-AF65-F5344CB8AC3E}">
        <p14:creationId xmlns:p14="http://schemas.microsoft.com/office/powerpoint/2010/main" val="383395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r>
              <a:rPr lang="en-GB" sz="1800" dirty="0">
                <a:latin typeface="Open Sans" panose="020B0606030504020204" pitchFamily="34" charset="0"/>
                <a:ea typeface="Open Sans" panose="020B0606030504020204" pitchFamily="34" charset="0"/>
                <a:cs typeface="Open Sans" panose="020B0606030504020204" pitchFamily="34" charset="0"/>
              </a:rPr>
              <a:t>The CDI define a career as a journey through life, learning, and work. Journeys can take different directions and there are usually multiple routes that individuals can take to achieve their career goals. Career goals can change numerous times throughout your life and should not be thought of as deterministic, but instead, flexible.</a:t>
            </a: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1200" dirty="0">
                <a:latin typeface="Open Sans" panose="020B0606030504020204" pitchFamily="34" charset="0"/>
                <a:ea typeface="Open Sans" panose="020B0606030504020204" pitchFamily="34" charset="0"/>
                <a:cs typeface="Open Sans" panose="020B0606030504020204" pitchFamily="34" charset="0"/>
              </a:rPr>
              <a:t>The purpose of this task is to get students to recognise that the term “career” does not just apply to the professions, or that having a career has to involve climbing the ladder and progressing to the top of an organisation. The word “career” is relevant to all students as it describes their journey through life and work, and that might look different for each individual.</a:t>
            </a:r>
          </a:p>
          <a:p>
            <a:pPr marL="0" indent="0">
              <a:buNone/>
            </a:pPr>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mj-lt"/>
              <a:buNone/>
            </a:pPr>
            <a:r>
              <a:rPr lang="en-GB" sz="1200" b="0" i="0" u="sng" dirty="0">
                <a:solidFill>
                  <a:srgbClr val="1D1C1D"/>
                </a:solidFill>
                <a:effectLst/>
                <a:latin typeface="Slack-Lato"/>
              </a:rPr>
              <a:t>Suggested answers:</a:t>
            </a:r>
          </a:p>
          <a:p>
            <a:pPr marL="0" indent="0">
              <a:buFont typeface="Arial" panose="020B0604020202020204" pitchFamily="34" charset="0"/>
              <a:buNone/>
            </a:pPr>
            <a:r>
              <a:rPr lang="en-GB" sz="1800" b="0" i="0" dirty="0">
                <a:solidFill>
                  <a:srgbClr val="1D1C1D"/>
                </a:solidFill>
                <a:effectLst/>
                <a:latin typeface="Slack-Lato"/>
              </a:rPr>
              <a:t>“A career just describes the journey you take through life and work, so getting a job (any job) is part of that journey.” </a:t>
            </a:r>
          </a:p>
          <a:p>
            <a:pPr marL="0" indent="0">
              <a:buFont typeface="Arial" panose="020B0604020202020204" pitchFamily="34" charset="0"/>
              <a:buNone/>
            </a:pPr>
            <a:r>
              <a:rPr lang="en-GB" sz="1800" b="0" i="0" dirty="0">
                <a:solidFill>
                  <a:srgbClr val="1D1C1D"/>
                </a:solidFill>
                <a:effectLst/>
                <a:latin typeface="Slack-Lato"/>
              </a:rPr>
              <a:t>“You don’t have to climb the ladder to have a career, any job you get in your life makes up your career.”</a:t>
            </a:r>
          </a:p>
          <a:p>
            <a:pPr marL="0" indent="0">
              <a:buFont typeface="Arial" panose="020B0604020202020204" pitchFamily="34" charset="0"/>
              <a:buNone/>
            </a:pPr>
            <a:r>
              <a:rPr lang="en-GB" sz="1800" b="0" i="0" dirty="0">
                <a:solidFill>
                  <a:srgbClr val="1D1C1D"/>
                </a:solidFill>
                <a:effectLst/>
                <a:latin typeface="Slack-Lato"/>
              </a:rPr>
              <a:t>“You don’t have to be a doctor or a lawyer to have a career, more “ordinary” jobs count as a career too!”</a:t>
            </a:r>
          </a:p>
          <a:p>
            <a:pPr marL="0" indent="0">
              <a:buFont typeface="Arial" panose="020B0604020202020204" pitchFamily="34" charset="0"/>
              <a:buNone/>
            </a:pPr>
            <a:r>
              <a:rPr lang="en-GB" sz="1800" b="0" i="0" dirty="0">
                <a:solidFill>
                  <a:srgbClr val="1D1C1D"/>
                </a:solidFill>
                <a:effectLst/>
                <a:latin typeface="Slack-Lato"/>
              </a:rPr>
              <a:t>“A career isn’t just about joining a profession,”</a:t>
            </a:r>
          </a:p>
          <a:p>
            <a:pPr marL="0" indent="0">
              <a:buFont typeface="Arial" panose="020B0604020202020204" pitchFamily="34" charset="0"/>
              <a:buNone/>
            </a:pPr>
            <a:r>
              <a:rPr lang="en-GB" sz="1800" b="0" i="0" dirty="0">
                <a:solidFill>
                  <a:srgbClr val="1D1C1D"/>
                </a:solidFill>
                <a:effectLst/>
                <a:latin typeface="Slack-Lato"/>
              </a:rPr>
              <a:t>“If you get a job, that’s a stop on your career journey!”</a:t>
            </a: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1800" b="0" i="0" u="none"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8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r>
              <a:rPr lang="en-GB" sz="1800" u="none" dirty="0">
                <a:latin typeface="Open Sans" panose="020B0606030504020204" pitchFamily="34" charset="0"/>
                <a:ea typeface="Open Sans" panose="020B0606030504020204" pitchFamily="34" charset="0"/>
                <a:cs typeface="Open Sans" panose="020B0606030504020204" pitchFamily="34" charset="0"/>
              </a:rPr>
              <a:t>Answers on the next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45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Remind students there is no “correct” career type – you choose the one that suits you best!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74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time is tight, you might want to run through the next slides verbally rather than getting students to write down their answers.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63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endParaRPr lang="en-GB" sz="1800" u="sng"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Career suggestion(s):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Single track</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Benefits: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Stable income which will increase over time.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Gaining experience and knowledge in one area, becoming an expert.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Risks: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might get bored.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These types of careers are increasingly uncommon, so it might not be a realistic goal.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4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endParaRPr lang="en-GB" sz="1800" u="sng"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Career suggestion(s):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Single track</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Benefits: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Stable income which will increase over time.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Gaining experience and knowledge in one area, becoming an expert.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Risks: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might get bored.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These types of careers are increasingly uncommon, so it might not be a realistic goal.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11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endParaRPr lang="en-GB" sz="1800" u="sng"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Career suggestion(s):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Lifestyle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Benefits: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Great work/life balance.</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get to do something you love.</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Risks: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May not be very financially rewarding. </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Lack of stability.</a:t>
            </a:r>
          </a:p>
          <a:p>
            <a:pPr>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90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6573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4035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2027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467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103858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02522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6539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81670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021498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98808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326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6199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50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936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35667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84930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1688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461472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8618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9693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362052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9630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54963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440673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750816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179522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88536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466635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19651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939785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1838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347112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085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842617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39756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643683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850981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34427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0473693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21867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697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0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551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8219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52709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3871464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4220043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33426378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image" Target="../media/image22.svg"/><Relationship Id="rId5" Type="http://schemas.openxmlformats.org/officeDocument/2006/relationships/image" Target="../media/image19.sv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16.xml"/><Relationship Id="rId1" Type="http://schemas.openxmlformats.org/officeDocument/2006/relationships/slideLayout" Target="../slideLayouts/slideLayout46.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3AA3-618C-4E33-8970-89EE42658359}"/>
              </a:ext>
            </a:extLst>
          </p:cNvPr>
          <p:cNvSpPr txBox="1"/>
          <p:nvPr/>
        </p:nvSpPr>
        <p:spPr>
          <a:xfrm>
            <a:off x="1631577" y="3155576"/>
            <a:ext cx="901342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What type of career is best for me?</a:t>
            </a:r>
            <a:endParaRPr kumimoji="0" lang="en-GB" sz="5600" b="0" i="1" u="sng" strike="noStrike" kern="1200" cap="none" spc="0" normalizeH="0" baseline="0" noProof="0" dirty="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351073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481228"/>
            <a:ext cx="11419200" cy="669188"/>
          </a:xfrm>
        </p:spPr>
        <p:txBody>
          <a:bodyPr>
            <a:noAutofit/>
          </a:bodyPr>
          <a:lstStyle/>
          <a:p>
            <a:r>
              <a:rPr lang="en-GB" sz="3200" b="1" dirty="0">
                <a:latin typeface="Open Sans" panose="020B0606030504020204"/>
              </a:rPr>
              <a:t>What are the different types of careers? </a:t>
            </a:r>
          </a:p>
        </p:txBody>
      </p:sp>
      <p:sp>
        <p:nvSpPr>
          <p:cNvPr id="10" name="TextBox 9">
            <a:extLst>
              <a:ext uri="{FF2B5EF4-FFF2-40B4-BE49-F238E27FC236}">
                <a16:creationId xmlns:a16="http://schemas.microsoft.com/office/drawing/2014/main" id="{8AF9F175-AFD5-4811-4A52-77588D851A3E}"/>
              </a:ext>
            </a:extLst>
          </p:cNvPr>
          <p:cNvSpPr txBox="1"/>
          <p:nvPr/>
        </p:nvSpPr>
        <p:spPr>
          <a:xfrm>
            <a:off x="592146" y="1394565"/>
            <a:ext cx="5523978" cy="1266460"/>
          </a:xfrm>
          <a:prstGeom prst="wedgeRoundRectCallout">
            <a:avLst>
              <a:gd name="adj1" fmla="val 56299"/>
              <a:gd name="adj2" fmla="val 46116"/>
              <a:gd name="adj3" fmla="val 16667"/>
            </a:avLst>
          </a:prstGeom>
          <a:solidFill>
            <a:schemeClr val="bg1">
              <a:lumMod val="95000"/>
            </a:schemeClr>
          </a:solidFill>
          <a:ln w="19050">
            <a:solidFill>
              <a:schemeClr val="tx1"/>
            </a:solidFill>
          </a:ln>
        </p:spPr>
        <p:txBody>
          <a:bodyPr wrap="square" anchor="ctr" anchorCtr="0">
            <a:noAutofit/>
          </a:bodyPr>
          <a:lstStyle>
            <a:defPPr>
              <a:defRPr lang="en-US"/>
            </a:defPPr>
            <a:lvl1pPr lvl="0" algn="ctr">
              <a:lnSpc>
                <a:spcPct val="150000"/>
              </a:lnSpc>
              <a:defRPr sz="2000" i="1">
                <a:effectLst/>
                <a:latin typeface="Open Sans" panose="020B0606030504020204" pitchFamily="34" charset="0"/>
                <a:ea typeface="Open Sans" panose="020B0606030504020204" pitchFamily="34" charset="0"/>
                <a:cs typeface="Open Sans" panose="020B0606030504020204" pitchFamily="34" charset="0"/>
              </a:defRPr>
            </a:lvl1pPr>
          </a:lstStyle>
          <a:p>
            <a:r>
              <a:rPr lang="en-GB" dirty="0"/>
              <a:t>Any career I have would need to fit around my life, not the other way around.</a:t>
            </a:r>
          </a:p>
        </p:txBody>
      </p:sp>
      <p:pic>
        <p:nvPicPr>
          <p:cNvPr id="11" name="Graphic 10" descr="Badge with solid fill">
            <a:extLst>
              <a:ext uri="{FF2B5EF4-FFF2-40B4-BE49-F238E27FC236}">
                <a16:creationId xmlns:a16="http://schemas.microsoft.com/office/drawing/2014/main" id="{36166CD5-1D7C-61DC-4FB2-0AB9BCA9563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654" y="1653605"/>
            <a:ext cx="579286" cy="579286"/>
          </a:xfrm>
          <a:prstGeom prst="rect">
            <a:avLst/>
          </a:prstGeom>
        </p:spPr>
      </p:pic>
      <p:sp>
        <p:nvSpPr>
          <p:cNvPr id="25" name="TextBox 24">
            <a:extLst>
              <a:ext uri="{FF2B5EF4-FFF2-40B4-BE49-F238E27FC236}">
                <a16:creationId xmlns:a16="http://schemas.microsoft.com/office/drawing/2014/main" id="{C87BB541-E970-EDF8-0397-A3E09A34A840}"/>
              </a:ext>
            </a:extLst>
          </p:cNvPr>
          <p:cNvSpPr txBox="1"/>
          <p:nvPr/>
        </p:nvSpPr>
        <p:spPr>
          <a:xfrm>
            <a:off x="313151" y="3090843"/>
            <a:ext cx="2952567" cy="563896"/>
          </a:xfrm>
          <a:prstGeom prst="roundRect">
            <a:avLst/>
          </a:prstGeom>
          <a:solidFill>
            <a:schemeClr val="accent1"/>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 Lifestyle career</a:t>
            </a:r>
          </a:p>
        </p:txBody>
      </p:sp>
      <p:sp>
        <p:nvSpPr>
          <p:cNvPr id="29" name="TextBox 28">
            <a:extLst>
              <a:ext uri="{FF2B5EF4-FFF2-40B4-BE49-F238E27FC236}">
                <a16:creationId xmlns:a16="http://schemas.microsoft.com/office/drawing/2014/main" id="{89CDF201-7A97-C0BA-1684-7927575E0026}"/>
              </a:ext>
            </a:extLst>
          </p:cNvPr>
          <p:cNvSpPr txBox="1"/>
          <p:nvPr/>
        </p:nvSpPr>
        <p:spPr>
          <a:xfrm>
            <a:off x="3468917" y="3090844"/>
            <a:ext cx="8409931" cy="563896"/>
          </a:xfrm>
          <a:prstGeom prst="roundRect">
            <a:avLst/>
          </a:prstGeom>
          <a:solidFill>
            <a:srgbClr val="CDF3E6"/>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A career built around work/life balance. This might be based on a hobby. </a:t>
            </a:r>
          </a:p>
        </p:txBody>
      </p:sp>
      <p:sp>
        <p:nvSpPr>
          <p:cNvPr id="2" name="Rectangle: Folded Corner 1">
            <a:extLst>
              <a:ext uri="{FF2B5EF4-FFF2-40B4-BE49-F238E27FC236}">
                <a16:creationId xmlns:a16="http://schemas.microsoft.com/office/drawing/2014/main" id="{15C83962-AF34-9782-D934-B3B0C027C6B4}"/>
              </a:ext>
            </a:extLst>
          </p:cNvPr>
          <p:cNvSpPr/>
          <p:nvPr/>
        </p:nvSpPr>
        <p:spPr>
          <a:xfrm>
            <a:off x="212943" y="3860347"/>
            <a:ext cx="5782848" cy="2039412"/>
          </a:xfrm>
          <a:prstGeom prst="foldedCorne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Folded Corner 2">
            <a:extLst>
              <a:ext uri="{FF2B5EF4-FFF2-40B4-BE49-F238E27FC236}">
                <a16:creationId xmlns:a16="http://schemas.microsoft.com/office/drawing/2014/main" id="{4938291F-4ECD-C2FA-BF6F-5475EE7E75E7}"/>
              </a:ext>
            </a:extLst>
          </p:cNvPr>
          <p:cNvSpPr/>
          <p:nvPr/>
        </p:nvSpPr>
        <p:spPr>
          <a:xfrm>
            <a:off x="6175332" y="3862901"/>
            <a:ext cx="5782848" cy="2036857"/>
          </a:xfrm>
          <a:prstGeom prst="foldedCorne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A2EAAD8E-F9EA-FBB9-F23E-D9600BBD54BE}"/>
              </a:ext>
            </a:extLst>
          </p:cNvPr>
          <p:cNvSpPr txBox="1"/>
          <p:nvPr/>
        </p:nvSpPr>
        <p:spPr>
          <a:xfrm>
            <a:off x="235266" y="4076225"/>
            <a:ext cx="5782848" cy="1518942"/>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n-GB" sz="2200" b="1" i="0" u="none" strike="noStrike" kern="1200" cap="none" spc="0" normalizeH="0" baseline="0" noProof="0" dirty="0">
                <a:ln>
                  <a:noFill/>
                </a:ln>
                <a:solidFill>
                  <a:srgbClr val="33CC99"/>
                </a:solidFill>
                <a:effectLst/>
                <a:uLnTx/>
                <a:uFillTx/>
                <a:latin typeface="Open Sans" panose="020B0606030504020204" pitchFamily="34" charset="0"/>
                <a:ea typeface="Open Sans" panose="020B0606030504020204" pitchFamily="34" charset="0"/>
                <a:cs typeface="Open Sans" panose="020B0606030504020204" pitchFamily="34" charset="0"/>
              </a:rPr>
              <a:t>The benefits</a:t>
            </a:r>
          </a:p>
          <a:p>
            <a:pPr marL="342900" marR="0" lvl="0" indent="-342900" algn="l" defTabSz="914400" rtl="0" eaLnBrk="1" fontAlgn="auto" latinLnBrk="0" hangingPunct="1">
              <a:lnSpc>
                <a:spcPct val="120000"/>
              </a:lnSpc>
              <a:spcBef>
                <a:spcPts val="0"/>
              </a:spcBef>
              <a:spcAft>
                <a:spcPts val="120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Great work/life balance.</a:t>
            </a:r>
          </a:p>
          <a:p>
            <a:pPr marL="342900" marR="0" lvl="0" indent="-342900" algn="l" defTabSz="914400" rtl="0" eaLnBrk="1" fontAlgn="auto" latinLnBrk="0" hangingPunct="1">
              <a:lnSpc>
                <a:spcPct val="120000"/>
              </a:lnSpc>
              <a:spcBef>
                <a:spcPts val="0"/>
              </a:spcBef>
              <a:spcAft>
                <a:spcPts val="120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get to do something you love.</a:t>
            </a:r>
          </a:p>
        </p:txBody>
      </p:sp>
      <p:sp>
        <p:nvSpPr>
          <p:cNvPr id="6" name="TextBox 5">
            <a:extLst>
              <a:ext uri="{FF2B5EF4-FFF2-40B4-BE49-F238E27FC236}">
                <a16:creationId xmlns:a16="http://schemas.microsoft.com/office/drawing/2014/main" id="{1CA51004-AB48-6E40-A33F-55F829D03212}"/>
              </a:ext>
            </a:extLst>
          </p:cNvPr>
          <p:cNvSpPr txBox="1"/>
          <p:nvPr/>
        </p:nvSpPr>
        <p:spPr>
          <a:xfrm>
            <a:off x="6175332" y="4076225"/>
            <a:ext cx="5782847" cy="1518942"/>
          </a:xfrm>
          <a:prstGeom prst="rect">
            <a:avLst/>
          </a:prstGeom>
          <a:noFill/>
        </p:spPr>
        <p:txBody>
          <a:bodyPr wrap="square">
            <a:spAutoFit/>
          </a:bodyPr>
          <a:lstStyle/>
          <a:p>
            <a:pPr algn="ctr">
              <a:lnSpc>
                <a:spcPct val="120000"/>
              </a:lnSpc>
              <a:spcAft>
                <a:spcPts val="1200"/>
              </a:spcAft>
            </a:pPr>
            <a:r>
              <a:rPr lang="en-GB"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drawbacks</a:t>
            </a:r>
          </a:p>
          <a:p>
            <a:pPr marL="342900" marR="0" lvl="0" indent="-342900" algn="l" defTabSz="914400" rtl="0" eaLnBrk="1" fontAlgn="auto" latinLnBrk="0" hangingPunct="1">
              <a:lnSpc>
                <a:spcPct val="120000"/>
              </a:lnSpc>
              <a:spcBef>
                <a:spcPts val="0"/>
              </a:spcBef>
              <a:spcAft>
                <a:spcPts val="1200"/>
              </a:spcAft>
              <a:buClrTx/>
              <a:buSzTx/>
              <a:buBlip>
                <a:blip>
                  <a:extLst>
                    <a:ext uri="{96DAC541-7B7A-43D3-8B79-37D633B846F1}">
                      <asvg:svgBlip xmlns:asvg="http://schemas.microsoft.com/office/drawing/2016/SVG/main" r:embed="rId4"/>
                    </a:ext>
                  </a:extLst>
                </a:blip>
              </a:buBlip>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May not be very financially rewarding. </a:t>
            </a:r>
          </a:p>
          <a:p>
            <a:pPr marL="342900" marR="0" lvl="0" indent="-342900" algn="l" defTabSz="914400" rtl="0" eaLnBrk="1" fontAlgn="auto" latinLnBrk="0" hangingPunct="1">
              <a:lnSpc>
                <a:spcPct val="120000"/>
              </a:lnSpc>
              <a:spcBef>
                <a:spcPts val="0"/>
              </a:spcBef>
              <a:spcAft>
                <a:spcPts val="1200"/>
              </a:spcAft>
              <a:buClrTx/>
              <a:buSzTx/>
              <a:buBlip>
                <a:blip>
                  <a:extLst>
                    <a:ext uri="{96DAC541-7B7A-43D3-8B79-37D633B846F1}">
                      <asvg:svgBlip xmlns:asvg="http://schemas.microsoft.com/office/drawing/2016/SVG/main" r:embed="rId4"/>
                    </a:ext>
                  </a:extLst>
                </a:blip>
              </a:buBlip>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Lack of stability.</a:t>
            </a:r>
          </a:p>
        </p:txBody>
      </p:sp>
      <p:pic>
        <p:nvPicPr>
          <p:cNvPr id="7" name="Graphic 6" descr="Thumbs up sign with solid fill">
            <a:extLst>
              <a:ext uri="{FF2B5EF4-FFF2-40B4-BE49-F238E27FC236}">
                <a16:creationId xmlns:a16="http://schemas.microsoft.com/office/drawing/2014/main" id="{67A4C8F1-E24B-21DF-9186-E0976E52E7A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219" y="3915890"/>
            <a:ext cx="563897" cy="563897"/>
          </a:xfrm>
          <a:prstGeom prst="rect">
            <a:avLst/>
          </a:prstGeom>
        </p:spPr>
      </p:pic>
      <p:pic>
        <p:nvPicPr>
          <p:cNvPr id="8" name="Graphic 7" descr="Thumbs Down with solid fill">
            <a:extLst>
              <a:ext uri="{FF2B5EF4-FFF2-40B4-BE49-F238E27FC236}">
                <a16:creationId xmlns:a16="http://schemas.microsoft.com/office/drawing/2014/main" id="{3AB8F634-5B90-51E5-C421-45869A930E6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49637" y="3915890"/>
            <a:ext cx="563897" cy="563897"/>
          </a:xfrm>
          <a:prstGeom prst="rect">
            <a:avLst/>
          </a:prstGeom>
        </p:spPr>
      </p:pic>
    </p:spTree>
    <p:extLst>
      <p:ext uri="{BB962C8B-B14F-4D97-AF65-F5344CB8AC3E}">
        <p14:creationId xmlns:p14="http://schemas.microsoft.com/office/powerpoint/2010/main" val="346281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481228"/>
            <a:ext cx="11419200" cy="669188"/>
          </a:xfrm>
        </p:spPr>
        <p:txBody>
          <a:bodyPr>
            <a:noAutofit/>
          </a:bodyPr>
          <a:lstStyle/>
          <a:p>
            <a:r>
              <a:rPr lang="en-GB" sz="3200" b="1" dirty="0">
                <a:latin typeface="Open Sans" panose="020B0606030504020204"/>
              </a:rPr>
              <a:t>What are the different types of careers? </a:t>
            </a:r>
          </a:p>
        </p:txBody>
      </p:sp>
      <p:sp>
        <p:nvSpPr>
          <p:cNvPr id="2" name="TextBox 1">
            <a:extLst>
              <a:ext uri="{FF2B5EF4-FFF2-40B4-BE49-F238E27FC236}">
                <a16:creationId xmlns:a16="http://schemas.microsoft.com/office/drawing/2014/main" id="{73E9BA36-1CB3-FB58-BE13-780E8DCFA810}"/>
              </a:ext>
            </a:extLst>
          </p:cNvPr>
          <p:cNvSpPr txBox="1"/>
          <p:nvPr/>
        </p:nvSpPr>
        <p:spPr>
          <a:xfrm>
            <a:off x="1138591" y="1250160"/>
            <a:ext cx="4659086" cy="1485920"/>
          </a:xfrm>
          <a:prstGeom prst="wedgeRoundRectCallout">
            <a:avLst>
              <a:gd name="adj1" fmla="val 57377"/>
              <a:gd name="adj2" fmla="val 39031"/>
              <a:gd name="adj3" fmla="val 16667"/>
            </a:avLst>
          </a:prstGeom>
          <a:solidFill>
            <a:schemeClr val="bg1">
              <a:lumMod val="95000"/>
            </a:schemeClr>
          </a:solidFill>
          <a:ln w="19050">
            <a:solidFill>
              <a:schemeClr val="tx1"/>
            </a:solidFill>
          </a:ln>
        </p:spPr>
        <p:txBody>
          <a:bodyPr wrap="square" anchor="ctr" anchorCtr="0">
            <a:noAutofit/>
          </a:bodyPr>
          <a:lstStyle/>
          <a:p>
            <a:pPr algn="ctr">
              <a:lnSpc>
                <a:spcPct val="150000"/>
              </a:lnSpc>
            </a:pPr>
            <a:r>
              <a:rPr lang="en-GB" sz="2000" i="1" dirty="0">
                <a:latin typeface="Open Sans" panose="020B0606030504020204" pitchFamily="34" charset="0"/>
                <a:ea typeface="Open Sans" panose="020B0606030504020204" pitchFamily="34" charset="0"/>
                <a:cs typeface="Open Sans" panose="020B0606030504020204" pitchFamily="34" charset="0"/>
              </a:rPr>
              <a:t>I have loads of different interests and ideas. I don’t want to have to choose just one to earn money from.</a:t>
            </a:r>
          </a:p>
        </p:txBody>
      </p:sp>
      <p:pic>
        <p:nvPicPr>
          <p:cNvPr id="3" name="Graphic 2" descr="Badge 3 with solid fill">
            <a:extLst>
              <a:ext uri="{FF2B5EF4-FFF2-40B4-BE49-F238E27FC236}">
                <a16:creationId xmlns:a16="http://schemas.microsoft.com/office/drawing/2014/main" id="{28A54299-E580-844B-96EF-1515C9EC478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186" y="1703477"/>
            <a:ext cx="579286" cy="579286"/>
          </a:xfrm>
          <a:prstGeom prst="rect">
            <a:avLst/>
          </a:prstGeom>
        </p:spPr>
      </p:pic>
      <p:sp>
        <p:nvSpPr>
          <p:cNvPr id="10" name="TextBox 9">
            <a:extLst>
              <a:ext uri="{FF2B5EF4-FFF2-40B4-BE49-F238E27FC236}">
                <a16:creationId xmlns:a16="http://schemas.microsoft.com/office/drawing/2014/main" id="{BA26CD35-0686-1D77-FFF1-32AC8DB01A68}"/>
              </a:ext>
            </a:extLst>
          </p:cNvPr>
          <p:cNvSpPr txBox="1"/>
          <p:nvPr/>
        </p:nvSpPr>
        <p:spPr>
          <a:xfrm>
            <a:off x="313151" y="3015859"/>
            <a:ext cx="2952567" cy="563577"/>
          </a:xfrm>
          <a:prstGeom prst="roundRect">
            <a:avLst/>
          </a:prstGeom>
          <a:solidFill>
            <a:srgbClr val="FF2170"/>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 Single track career</a:t>
            </a:r>
          </a:p>
        </p:txBody>
      </p:sp>
      <p:sp>
        <p:nvSpPr>
          <p:cNvPr id="11" name="TextBox 10">
            <a:extLst>
              <a:ext uri="{FF2B5EF4-FFF2-40B4-BE49-F238E27FC236}">
                <a16:creationId xmlns:a16="http://schemas.microsoft.com/office/drawing/2014/main" id="{45D02CE5-8C18-C936-07A9-36F5B8455393}"/>
              </a:ext>
            </a:extLst>
          </p:cNvPr>
          <p:cNvSpPr txBox="1"/>
          <p:nvPr/>
        </p:nvSpPr>
        <p:spPr>
          <a:xfrm>
            <a:off x="313151" y="3760858"/>
            <a:ext cx="2952567" cy="563896"/>
          </a:xfrm>
          <a:prstGeom prst="roundRect">
            <a:avLst/>
          </a:prstGeom>
          <a:solidFill>
            <a:schemeClr val="accent3"/>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 Serial career</a:t>
            </a:r>
          </a:p>
        </p:txBody>
      </p:sp>
      <p:sp>
        <p:nvSpPr>
          <p:cNvPr id="12" name="TextBox 11">
            <a:extLst>
              <a:ext uri="{FF2B5EF4-FFF2-40B4-BE49-F238E27FC236}">
                <a16:creationId xmlns:a16="http://schemas.microsoft.com/office/drawing/2014/main" id="{BC7FDCD0-CFF6-8144-0B1E-E1C8ACA96255}"/>
              </a:ext>
            </a:extLst>
          </p:cNvPr>
          <p:cNvSpPr txBox="1"/>
          <p:nvPr/>
        </p:nvSpPr>
        <p:spPr>
          <a:xfrm>
            <a:off x="313151" y="4501780"/>
            <a:ext cx="2952567" cy="563896"/>
          </a:xfrm>
          <a:prstGeom prst="roundRect">
            <a:avLst/>
          </a:prstGeom>
          <a:solidFill>
            <a:schemeClr val="accent4"/>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 Portfolio career</a:t>
            </a:r>
          </a:p>
        </p:txBody>
      </p:sp>
      <p:sp>
        <p:nvSpPr>
          <p:cNvPr id="14" name="TextBox 13">
            <a:extLst>
              <a:ext uri="{FF2B5EF4-FFF2-40B4-BE49-F238E27FC236}">
                <a16:creationId xmlns:a16="http://schemas.microsoft.com/office/drawing/2014/main" id="{FEC2D268-9928-3B9E-7EC1-D6CCB30F8A15}"/>
              </a:ext>
            </a:extLst>
          </p:cNvPr>
          <p:cNvSpPr txBox="1"/>
          <p:nvPr/>
        </p:nvSpPr>
        <p:spPr>
          <a:xfrm>
            <a:off x="313151" y="5271082"/>
            <a:ext cx="2952567" cy="563896"/>
          </a:xfrm>
          <a:prstGeom prst="roundRect">
            <a:avLst/>
          </a:prstGeom>
          <a:solidFill>
            <a:schemeClr val="accent1"/>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 Lifestyle career</a:t>
            </a:r>
          </a:p>
        </p:txBody>
      </p:sp>
      <p:sp>
        <p:nvSpPr>
          <p:cNvPr id="16" name="TextBox 15">
            <a:extLst>
              <a:ext uri="{FF2B5EF4-FFF2-40B4-BE49-F238E27FC236}">
                <a16:creationId xmlns:a16="http://schemas.microsoft.com/office/drawing/2014/main" id="{AC6B6238-76FA-3312-1B50-12AE38636B37}"/>
              </a:ext>
            </a:extLst>
          </p:cNvPr>
          <p:cNvSpPr txBox="1"/>
          <p:nvPr/>
        </p:nvSpPr>
        <p:spPr>
          <a:xfrm>
            <a:off x="3468916" y="3760858"/>
            <a:ext cx="8409931" cy="563896"/>
          </a:xfrm>
          <a:prstGeom prst="roundRect">
            <a:avLst/>
          </a:prstGeom>
          <a:solidFill>
            <a:schemeClr val="accent3">
              <a:lumMod val="20000"/>
              <a:lumOff val="80000"/>
            </a:schemeClr>
          </a:solidFill>
          <a:ln w="19050">
            <a:solidFill>
              <a:schemeClr val="tx1"/>
            </a:solidFill>
          </a:ln>
        </p:spPr>
        <p:txBody>
          <a:bodyPr wrap="square" anchor="ctr" anchorCtr="0">
            <a:noAutofit/>
          </a:bodyPr>
          <a:lstStyle/>
          <a:p>
            <a:pPr lvl="0">
              <a:lnSpc>
                <a:spcPct val="120000"/>
              </a:lnSpc>
              <a:spcAft>
                <a:spcPts val="800"/>
              </a:spcAft>
            </a:pPr>
            <a:r>
              <a:rPr lang="en-GB" dirty="0">
                <a:effectLst/>
                <a:latin typeface="Open Sans" panose="020B0606030504020204" pitchFamily="34" charset="0"/>
                <a:ea typeface="Open Sans" panose="020B0606030504020204" pitchFamily="34" charset="0"/>
                <a:cs typeface="Open Sans" panose="020B0606030504020204" pitchFamily="34" charset="0"/>
              </a:rPr>
              <a:t>Moving from job to job at different companies or organisations.</a:t>
            </a:r>
          </a:p>
        </p:txBody>
      </p:sp>
      <p:sp>
        <p:nvSpPr>
          <p:cNvPr id="19" name="TextBox 18">
            <a:extLst>
              <a:ext uri="{FF2B5EF4-FFF2-40B4-BE49-F238E27FC236}">
                <a16:creationId xmlns:a16="http://schemas.microsoft.com/office/drawing/2014/main" id="{51272495-0E0D-E6C2-75EF-48CDE3DBC0CC}"/>
              </a:ext>
            </a:extLst>
          </p:cNvPr>
          <p:cNvSpPr txBox="1"/>
          <p:nvPr/>
        </p:nvSpPr>
        <p:spPr>
          <a:xfrm>
            <a:off x="3468916" y="4501780"/>
            <a:ext cx="8409931" cy="563896"/>
          </a:xfrm>
          <a:prstGeom prst="roundRect">
            <a:avLst/>
          </a:prstGeom>
          <a:solidFill>
            <a:schemeClr val="accent4">
              <a:lumMod val="20000"/>
              <a:lumOff val="80000"/>
            </a:schemeClr>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Doing two or more different jobs or freelance contracts at the same time. </a:t>
            </a:r>
          </a:p>
        </p:txBody>
      </p:sp>
      <p:sp>
        <p:nvSpPr>
          <p:cNvPr id="20" name="TextBox 19">
            <a:extLst>
              <a:ext uri="{FF2B5EF4-FFF2-40B4-BE49-F238E27FC236}">
                <a16:creationId xmlns:a16="http://schemas.microsoft.com/office/drawing/2014/main" id="{AE1EA6C6-DB3B-D1D4-9FA0-524E183E8007}"/>
              </a:ext>
            </a:extLst>
          </p:cNvPr>
          <p:cNvSpPr txBox="1"/>
          <p:nvPr/>
        </p:nvSpPr>
        <p:spPr>
          <a:xfrm>
            <a:off x="3468918" y="3015860"/>
            <a:ext cx="8409934" cy="563896"/>
          </a:xfrm>
          <a:prstGeom prst="roundRect">
            <a:avLst/>
          </a:prstGeom>
          <a:solidFill>
            <a:srgbClr val="FFD5E4"/>
          </a:solidFill>
          <a:ln w="19050">
            <a:solidFill>
              <a:schemeClr val="tx1"/>
            </a:solidFill>
          </a:ln>
        </p:spPr>
        <p:txBody>
          <a:bodyPr wrap="square" anchor="ctr" anchorCtr="0">
            <a:noAutofit/>
          </a:bodyPr>
          <a:lstStyle/>
          <a:p>
            <a:pPr lvl="0">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Choosing an industry, starting at the bottom and working your way up.</a:t>
            </a:r>
          </a:p>
        </p:txBody>
      </p:sp>
      <p:sp>
        <p:nvSpPr>
          <p:cNvPr id="21" name="TextBox 20">
            <a:extLst>
              <a:ext uri="{FF2B5EF4-FFF2-40B4-BE49-F238E27FC236}">
                <a16:creationId xmlns:a16="http://schemas.microsoft.com/office/drawing/2014/main" id="{2088D2F6-038B-9CDB-EB69-D909B5347AFA}"/>
              </a:ext>
            </a:extLst>
          </p:cNvPr>
          <p:cNvSpPr txBox="1"/>
          <p:nvPr/>
        </p:nvSpPr>
        <p:spPr>
          <a:xfrm>
            <a:off x="3468917" y="5271083"/>
            <a:ext cx="8409931" cy="563896"/>
          </a:xfrm>
          <a:prstGeom prst="roundRect">
            <a:avLst/>
          </a:prstGeom>
          <a:solidFill>
            <a:srgbClr val="CDF3E6"/>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A career built around work/life balance. This might be based on a hobby. </a:t>
            </a:r>
          </a:p>
        </p:txBody>
      </p:sp>
      <p:sp>
        <p:nvSpPr>
          <p:cNvPr id="22" name="TextBox 21">
            <a:extLst>
              <a:ext uri="{FF2B5EF4-FFF2-40B4-BE49-F238E27FC236}">
                <a16:creationId xmlns:a16="http://schemas.microsoft.com/office/drawing/2014/main" id="{0BD51492-8DB2-38FB-A611-C242EF72B398}"/>
              </a:ext>
            </a:extLst>
          </p:cNvPr>
          <p:cNvSpPr txBox="1"/>
          <p:nvPr/>
        </p:nvSpPr>
        <p:spPr>
          <a:xfrm>
            <a:off x="6503439" y="1146296"/>
            <a:ext cx="4688906" cy="1604260"/>
          </a:xfrm>
          <a:prstGeom prst="cloudCallout">
            <a:avLst>
              <a:gd name="adj1" fmla="val 49425"/>
              <a:gd name="adj2" fmla="val 47665"/>
            </a:avLst>
          </a:prstGeom>
          <a:solidFill>
            <a:schemeClr val="accent2">
              <a:lumMod val="20000"/>
              <a:lumOff val="80000"/>
            </a:schemeClr>
          </a:solidFill>
          <a:ln>
            <a:solidFill>
              <a:schemeClr val="tx1"/>
            </a:solidFill>
          </a:ln>
        </p:spPr>
        <p:txBody>
          <a:bodyPr wrap="square" rtlCol="0">
            <a:spAutoFit/>
          </a:bodyPr>
          <a:lstStyle/>
          <a:p>
            <a:pPr algn="ct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What type of career would you suggest? </a:t>
            </a:r>
          </a:p>
        </p:txBody>
      </p:sp>
    </p:spTree>
    <p:extLst>
      <p:ext uri="{BB962C8B-B14F-4D97-AF65-F5344CB8AC3E}">
        <p14:creationId xmlns:p14="http://schemas.microsoft.com/office/powerpoint/2010/main" val="30644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481228"/>
            <a:ext cx="11419200" cy="669188"/>
          </a:xfrm>
        </p:spPr>
        <p:txBody>
          <a:bodyPr>
            <a:noAutofit/>
          </a:bodyPr>
          <a:lstStyle/>
          <a:p>
            <a:r>
              <a:rPr lang="en-GB" sz="3200" b="1" dirty="0">
                <a:latin typeface="Open Sans" panose="020B0606030504020204"/>
              </a:rPr>
              <a:t>What are the different types of careers? </a:t>
            </a:r>
          </a:p>
        </p:txBody>
      </p:sp>
      <p:sp>
        <p:nvSpPr>
          <p:cNvPr id="2" name="TextBox 1">
            <a:extLst>
              <a:ext uri="{FF2B5EF4-FFF2-40B4-BE49-F238E27FC236}">
                <a16:creationId xmlns:a16="http://schemas.microsoft.com/office/drawing/2014/main" id="{73E9BA36-1CB3-FB58-BE13-780E8DCFA810}"/>
              </a:ext>
            </a:extLst>
          </p:cNvPr>
          <p:cNvSpPr txBox="1"/>
          <p:nvPr/>
        </p:nvSpPr>
        <p:spPr>
          <a:xfrm>
            <a:off x="1138591" y="1250160"/>
            <a:ext cx="4659086" cy="1485920"/>
          </a:xfrm>
          <a:prstGeom prst="wedgeRoundRectCallout">
            <a:avLst>
              <a:gd name="adj1" fmla="val 57377"/>
              <a:gd name="adj2" fmla="val 39031"/>
              <a:gd name="adj3" fmla="val 16667"/>
            </a:avLst>
          </a:prstGeom>
          <a:solidFill>
            <a:schemeClr val="bg1">
              <a:lumMod val="95000"/>
            </a:schemeClr>
          </a:solidFill>
          <a:ln w="19050">
            <a:solidFill>
              <a:schemeClr val="tx1"/>
            </a:solidFill>
          </a:ln>
        </p:spPr>
        <p:txBody>
          <a:bodyPr wrap="square" anchor="ctr" anchorCtr="0">
            <a:noAutofit/>
          </a:bodyPr>
          <a:lstStyle/>
          <a:p>
            <a:pPr algn="ctr">
              <a:lnSpc>
                <a:spcPct val="150000"/>
              </a:lnSpc>
            </a:pPr>
            <a:r>
              <a:rPr lang="en-GB" sz="2000" i="1" dirty="0">
                <a:latin typeface="Open Sans" panose="020B0606030504020204" pitchFamily="34" charset="0"/>
                <a:ea typeface="Open Sans" panose="020B0606030504020204" pitchFamily="34" charset="0"/>
                <a:cs typeface="Open Sans" panose="020B0606030504020204" pitchFamily="34" charset="0"/>
              </a:rPr>
              <a:t>I have loads of different interests and ideas. I don’t want to have to choose just one to earn money from.</a:t>
            </a:r>
          </a:p>
        </p:txBody>
      </p:sp>
      <p:pic>
        <p:nvPicPr>
          <p:cNvPr id="3" name="Graphic 2" descr="Badge 3 with solid fill">
            <a:extLst>
              <a:ext uri="{FF2B5EF4-FFF2-40B4-BE49-F238E27FC236}">
                <a16:creationId xmlns:a16="http://schemas.microsoft.com/office/drawing/2014/main" id="{28A54299-E580-844B-96EF-1515C9EC478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186" y="1703477"/>
            <a:ext cx="579286" cy="579286"/>
          </a:xfrm>
          <a:prstGeom prst="rect">
            <a:avLst/>
          </a:prstGeom>
        </p:spPr>
      </p:pic>
      <p:sp>
        <p:nvSpPr>
          <p:cNvPr id="12" name="TextBox 11">
            <a:extLst>
              <a:ext uri="{FF2B5EF4-FFF2-40B4-BE49-F238E27FC236}">
                <a16:creationId xmlns:a16="http://schemas.microsoft.com/office/drawing/2014/main" id="{BC7FDCD0-CFF6-8144-0B1E-E1C8ACA96255}"/>
              </a:ext>
            </a:extLst>
          </p:cNvPr>
          <p:cNvSpPr txBox="1"/>
          <p:nvPr/>
        </p:nvSpPr>
        <p:spPr>
          <a:xfrm>
            <a:off x="288099" y="3021669"/>
            <a:ext cx="2952567" cy="563896"/>
          </a:xfrm>
          <a:prstGeom prst="roundRect">
            <a:avLst/>
          </a:prstGeom>
          <a:solidFill>
            <a:schemeClr val="accent4"/>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 Portfolio career</a:t>
            </a:r>
          </a:p>
        </p:txBody>
      </p:sp>
      <p:sp>
        <p:nvSpPr>
          <p:cNvPr id="19" name="TextBox 18">
            <a:extLst>
              <a:ext uri="{FF2B5EF4-FFF2-40B4-BE49-F238E27FC236}">
                <a16:creationId xmlns:a16="http://schemas.microsoft.com/office/drawing/2014/main" id="{51272495-0E0D-E6C2-75EF-48CDE3DBC0CC}"/>
              </a:ext>
            </a:extLst>
          </p:cNvPr>
          <p:cNvSpPr txBox="1"/>
          <p:nvPr/>
        </p:nvSpPr>
        <p:spPr>
          <a:xfrm>
            <a:off x="3443864" y="3021669"/>
            <a:ext cx="8409931" cy="563896"/>
          </a:xfrm>
          <a:prstGeom prst="roundRect">
            <a:avLst/>
          </a:prstGeom>
          <a:solidFill>
            <a:schemeClr val="accent4">
              <a:lumMod val="20000"/>
              <a:lumOff val="80000"/>
            </a:schemeClr>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Doing two or more different jobs or freelance contracts at the same time. </a:t>
            </a:r>
          </a:p>
        </p:txBody>
      </p:sp>
      <p:sp>
        <p:nvSpPr>
          <p:cNvPr id="5" name="Rectangle: Folded Corner 4">
            <a:extLst>
              <a:ext uri="{FF2B5EF4-FFF2-40B4-BE49-F238E27FC236}">
                <a16:creationId xmlns:a16="http://schemas.microsoft.com/office/drawing/2014/main" id="{F990CE4E-3C43-4545-1720-00FDFB7EFDFC}"/>
              </a:ext>
            </a:extLst>
          </p:cNvPr>
          <p:cNvSpPr/>
          <p:nvPr/>
        </p:nvSpPr>
        <p:spPr>
          <a:xfrm>
            <a:off x="212943" y="3860347"/>
            <a:ext cx="5782848" cy="2039412"/>
          </a:xfrm>
          <a:prstGeom prst="foldedCorne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Folded Corner 5">
            <a:extLst>
              <a:ext uri="{FF2B5EF4-FFF2-40B4-BE49-F238E27FC236}">
                <a16:creationId xmlns:a16="http://schemas.microsoft.com/office/drawing/2014/main" id="{60555609-E7F3-32AB-A4A7-C1448F524995}"/>
              </a:ext>
            </a:extLst>
          </p:cNvPr>
          <p:cNvSpPr/>
          <p:nvPr/>
        </p:nvSpPr>
        <p:spPr>
          <a:xfrm>
            <a:off x="6175332" y="3862901"/>
            <a:ext cx="5782848" cy="2036857"/>
          </a:xfrm>
          <a:prstGeom prst="foldedCorne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ADAD762C-CFDA-6DCF-227F-5B5C36A2F283}"/>
              </a:ext>
            </a:extLst>
          </p:cNvPr>
          <p:cNvSpPr txBox="1"/>
          <p:nvPr/>
        </p:nvSpPr>
        <p:spPr>
          <a:xfrm>
            <a:off x="235266" y="4085112"/>
            <a:ext cx="5782848" cy="1518942"/>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n-GB" sz="2200" b="1" i="0" u="none" strike="noStrike" kern="1200" cap="none" spc="0" normalizeH="0" baseline="0" noProof="0" dirty="0">
                <a:ln>
                  <a:noFill/>
                </a:ln>
                <a:solidFill>
                  <a:srgbClr val="33CC99"/>
                </a:solidFill>
                <a:effectLst/>
                <a:uLnTx/>
                <a:uFillTx/>
                <a:latin typeface="Open Sans" panose="020B0606030504020204" pitchFamily="34" charset="0"/>
                <a:ea typeface="Open Sans" panose="020B0606030504020204" pitchFamily="34" charset="0"/>
                <a:cs typeface="Open Sans" panose="020B0606030504020204" pitchFamily="34" charset="0"/>
              </a:rPr>
              <a:t>The benefits</a:t>
            </a:r>
          </a:p>
          <a:p>
            <a:pPr marL="342900" marR="0" lvl="0" indent="-342900" algn="l" defTabSz="914400" rtl="0" eaLnBrk="1" fontAlgn="auto" latinLnBrk="0" hangingPunct="1">
              <a:lnSpc>
                <a:spcPct val="120000"/>
              </a:lnSpc>
              <a:spcBef>
                <a:spcPts val="0"/>
              </a:spcBef>
              <a:spcAft>
                <a:spcPts val="120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get to pursue lots of different interests.</a:t>
            </a:r>
          </a:p>
          <a:p>
            <a:pPr marL="342900" marR="0" lvl="0" indent="-342900" algn="l" defTabSz="914400" rtl="0" eaLnBrk="1" fontAlgn="auto" latinLnBrk="0" hangingPunct="1">
              <a:lnSpc>
                <a:spcPct val="120000"/>
              </a:lnSpc>
              <a:spcBef>
                <a:spcPts val="0"/>
              </a:spcBef>
              <a:spcAft>
                <a:spcPts val="120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won’t get bored.</a:t>
            </a:r>
          </a:p>
        </p:txBody>
      </p:sp>
      <p:sp>
        <p:nvSpPr>
          <p:cNvPr id="8" name="TextBox 7">
            <a:extLst>
              <a:ext uri="{FF2B5EF4-FFF2-40B4-BE49-F238E27FC236}">
                <a16:creationId xmlns:a16="http://schemas.microsoft.com/office/drawing/2014/main" id="{762B141C-1165-4E1C-3AC6-88D8AA76E393}"/>
              </a:ext>
            </a:extLst>
          </p:cNvPr>
          <p:cNvSpPr txBox="1"/>
          <p:nvPr/>
        </p:nvSpPr>
        <p:spPr>
          <a:xfrm>
            <a:off x="6175332" y="3873095"/>
            <a:ext cx="5782847" cy="2042162"/>
          </a:xfrm>
          <a:prstGeom prst="rect">
            <a:avLst/>
          </a:prstGeom>
          <a:noFill/>
        </p:spPr>
        <p:txBody>
          <a:bodyPr wrap="square">
            <a:spAutoFit/>
          </a:bodyPr>
          <a:lstStyle/>
          <a:p>
            <a:pPr algn="ctr">
              <a:lnSpc>
                <a:spcPct val="120000"/>
              </a:lnSpc>
              <a:spcAft>
                <a:spcPts val="1200"/>
              </a:spcAft>
            </a:pPr>
            <a:r>
              <a:rPr lang="en-GB"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drawbacks</a:t>
            </a:r>
          </a:p>
          <a:p>
            <a:pPr marL="342900" indent="-342900">
              <a:lnSpc>
                <a:spcPct val="120000"/>
              </a:lnSpc>
              <a:spcAft>
                <a:spcPts val="1200"/>
              </a:spcAft>
              <a:buBlip>
                <a:blip>
                  <a:extLst>
                    <a:ext uri="{96DAC541-7B7A-43D3-8B79-37D633B846F1}">
                      <asvg:svgBlip xmlns:asvg="http://schemas.microsoft.com/office/drawing/2016/SVG/main" r:embed="rId4"/>
                    </a:ext>
                  </a:extLst>
                </a:blip>
              </a:buBlip>
              <a:defRPr/>
            </a:pP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Lack of stability</a:t>
            </a:r>
          </a:p>
          <a:p>
            <a:pPr marL="342900" indent="-342900">
              <a:lnSpc>
                <a:spcPct val="120000"/>
              </a:lnSpc>
              <a:spcAft>
                <a:spcPts val="1200"/>
              </a:spcAft>
              <a:buBlip>
                <a:blip>
                  <a:extLst>
                    <a:ext uri="{96DAC541-7B7A-43D3-8B79-37D633B846F1}">
                      <asvg:svgBlip xmlns:asvg="http://schemas.microsoft.com/office/drawing/2016/SVG/main" r:embed="rId4"/>
                    </a:ext>
                  </a:extLst>
                </a:blip>
              </a:buBlip>
              <a:defRPr/>
            </a:pP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No regular income</a:t>
            </a:r>
          </a:p>
          <a:p>
            <a:pPr marL="342900" indent="-342900">
              <a:lnSpc>
                <a:spcPct val="120000"/>
              </a:lnSpc>
              <a:spcAft>
                <a:spcPts val="1200"/>
              </a:spcAft>
              <a:buBlip>
                <a:blip>
                  <a:extLst>
                    <a:ext uri="{96DAC541-7B7A-43D3-8B79-37D633B846F1}">
                      <asvg:svgBlip xmlns:asvg="http://schemas.microsoft.com/office/drawing/2016/SVG/main" r:embed="rId4"/>
                    </a:ext>
                  </a:extLst>
                </a:blip>
              </a:buBlip>
              <a:defRPr/>
            </a:pP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A lot to keep track of</a:t>
            </a:r>
          </a:p>
        </p:txBody>
      </p:sp>
      <p:pic>
        <p:nvPicPr>
          <p:cNvPr id="9" name="Graphic 8" descr="Thumbs up sign with solid fill">
            <a:extLst>
              <a:ext uri="{FF2B5EF4-FFF2-40B4-BE49-F238E27FC236}">
                <a16:creationId xmlns:a16="http://schemas.microsoft.com/office/drawing/2014/main" id="{475EE581-E25C-BF24-2EFF-42E994D5453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219" y="3915890"/>
            <a:ext cx="563897" cy="563897"/>
          </a:xfrm>
          <a:prstGeom prst="rect">
            <a:avLst/>
          </a:prstGeom>
        </p:spPr>
      </p:pic>
      <p:pic>
        <p:nvPicPr>
          <p:cNvPr id="13" name="Graphic 12" descr="Thumbs Down with solid fill">
            <a:extLst>
              <a:ext uri="{FF2B5EF4-FFF2-40B4-BE49-F238E27FC236}">
                <a16:creationId xmlns:a16="http://schemas.microsoft.com/office/drawing/2014/main" id="{9CD25DD0-EB19-5F4B-7351-0D47B458F95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49637" y="3915890"/>
            <a:ext cx="563897" cy="563897"/>
          </a:xfrm>
          <a:prstGeom prst="rect">
            <a:avLst/>
          </a:prstGeom>
        </p:spPr>
      </p:pic>
    </p:spTree>
    <p:extLst>
      <p:ext uri="{BB962C8B-B14F-4D97-AF65-F5344CB8AC3E}">
        <p14:creationId xmlns:p14="http://schemas.microsoft.com/office/powerpoint/2010/main" val="119980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481228"/>
            <a:ext cx="11419200" cy="669188"/>
          </a:xfrm>
        </p:spPr>
        <p:txBody>
          <a:bodyPr>
            <a:noAutofit/>
          </a:bodyPr>
          <a:lstStyle/>
          <a:p>
            <a:r>
              <a:rPr lang="en-GB" sz="3200" b="1" dirty="0">
                <a:latin typeface="Open Sans" panose="020B0606030504020204"/>
              </a:rPr>
              <a:t>What are the different types of careers? </a:t>
            </a:r>
          </a:p>
        </p:txBody>
      </p:sp>
      <p:sp>
        <p:nvSpPr>
          <p:cNvPr id="10" name="TextBox 9">
            <a:extLst>
              <a:ext uri="{FF2B5EF4-FFF2-40B4-BE49-F238E27FC236}">
                <a16:creationId xmlns:a16="http://schemas.microsoft.com/office/drawing/2014/main" id="{8E0E19BB-C41D-66EA-09CC-11D05EE6CDEE}"/>
              </a:ext>
            </a:extLst>
          </p:cNvPr>
          <p:cNvSpPr txBox="1"/>
          <p:nvPr/>
        </p:nvSpPr>
        <p:spPr>
          <a:xfrm>
            <a:off x="487144" y="1266065"/>
            <a:ext cx="5608856" cy="1189571"/>
          </a:xfrm>
          <a:prstGeom prst="wedgeRoundRectCallout">
            <a:avLst>
              <a:gd name="adj1" fmla="val 56874"/>
              <a:gd name="adj2" fmla="val 41758"/>
              <a:gd name="adj3" fmla="val 16667"/>
            </a:avLst>
          </a:prstGeom>
          <a:solidFill>
            <a:schemeClr val="bg1">
              <a:lumMod val="95000"/>
            </a:schemeClr>
          </a:solidFill>
          <a:ln w="19050">
            <a:solidFill>
              <a:schemeClr val="tx1"/>
            </a:solidFill>
          </a:ln>
        </p:spPr>
        <p:txBody>
          <a:bodyPr wrap="square" anchor="ctr" anchorCtr="0">
            <a:noAutofit/>
          </a:bodyPr>
          <a:lstStyle/>
          <a:p>
            <a:pPr lvl="0" algn="ctr">
              <a:lnSpc>
                <a:spcPct val="150000"/>
              </a:lnSpc>
            </a:pPr>
            <a:r>
              <a:rPr lang="en-GB" sz="2000" i="1" dirty="0">
                <a:effectLst/>
                <a:latin typeface="Open Sans" panose="020B0606030504020204" pitchFamily="34" charset="0"/>
                <a:ea typeface="Open Sans" panose="020B0606030504020204" pitchFamily="34" charset="0"/>
                <a:cs typeface="Open Sans" panose="020B0606030504020204" pitchFamily="34" charset="0"/>
              </a:rPr>
              <a:t>I can’t think of anything worse than being stuck in the same job for 40 years. I’d be so bored!</a:t>
            </a:r>
          </a:p>
        </p:txBody>
      </p:sp>
      <p:pic>
        <p:nvPicPr>
          <p:cNvPr id="11" name="Graphic 10" descr="Badge 4 with solid fill">
            <a:extLst>
              <a:ext uri="{FF2B5EF4-FFF2-40B4-BE49-F238E27FC236}">
                <a16:creationId xmlns:a16="http://schemas.microsoft.com/office/drawing/2014/main" id="{DF4732D2-C59B-FBB7-618D-A9A68BDF89F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12" y="1618020"/>
            <a:ext cx="579286" cy="579286"/>
          </a:xfrm>
          <a:prstGeom prst="rect">
            <a:avLst/>
          </a:prstGeom>
        </p:spPr>
      </p:pic>
      <p:sp>
        <p:nvSpPr>
          <p:cNvPr id="2" name="TextBox 1">
            <a:extLst>
              <a:ext uri="{FF2B5EF4-FFF2-40B4-BE49-F238E27FC236}">
                <a16:creationId xmlns:a16="http://schemas.microsoft.com/office/drawing/2014/main" id="{0C08B0DE-4FBD-3317-3E9E-2DA75C59BFB0}"/>
              </a:ext>
            </a:extLst>
          </p:cNvPr>
          <p:cNvSpPr txBox="1"/>
          <p:nvPr/>
        </p:nvSpPr>
        <p:spPr>
          <a:xfrm>
            <a:off x="313151" y="2910443"/>
            <a:ext cx="2952567" cy="563577"/>
          </a:xfrm>
          <a:prstGeom prst="roundRect">
            <a:avLst/>
          </a:prstGeom>
          <a:solidFill>
            <a:srgbClr val="FF2170"/>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 Single track career</a:t>
            </a:r>
          </a:p>
        </p:txBody>
      </p:sp>
      <p:sp>
        <p:nvSpPr>
          <p:cNvPr id="3" name="TextBox 2">
            <a:extLst>
              <a:ext uri="{FF2B5EF4-FFF2-40B4-BE49-F238E27FC236}">
                <a16:creationId xmlns:a16="http://schemas.microsoft.com/office/drawing/2014/main" id="{DCE5D72B-F16B-A10F-EE23-72C5B1FF1375}"/>
              </a:ext>
            </a:extLst>
          </p:cNvPr>
          <p:cNvSpPr txBox="1"/>
          <p:nvPr/>
        </p:nvSpPr>
        <p:spPr>
          <a:xfrm>
            <a:off x="313151" y="3655442"/>
            <a:ext cx="2952567" cy="563896"/>
          </a:xfrm>
          <a:prstGeom prst="roundRect">
            <a:avLst/>
          </a:prstGeom>
          <a:solidFill>
            <a:schemeClr val="accent3"/>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 Serial career</a:t>
            </a:r>
          </a:p>
        </p:txBody>
      </p:sp>
      <p:sp>
        <p:nvSpPr>
          <p:cNvPr id="12" name="TextBox 11">
            <a:extLst>
              <a:ext uri="{FF2B5EF4-FFF2-40B4-BE49-F238E27FC236}">
                <a16:creationId xmlns:a16="http://schemas.microsoft.com/office/drawing/2014/main" id="{385418F0-2ED0-888D-BBF5-A68836D1387C}"/>
              </a:ext>
            </a:extLst>
          </p:cNvPr>
          <p:cNvSpPr txBox="1"/>
          <p:nvPr/>
        </p:nvSpPr>
        <p:spPr>
          <a:xfrm>
            <a:off x="313151" y="4396364"/>
            <a:ext cx="2952567" cy="563896"/>
          </a:xfrm>
          <a:prstGeom prst="roundRect">
            <a:avLst/>
          </a:prstGeom>
          <a:solidFill>
            <a:schemeClr val="accent4"/>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 Portfolio career</a:t>
            </a:r>
          </a:p>
        </p:txBody>
      </p:sp>
      <p:sp>
        <p:nvSpPr>
          <p:cNvPr id="14" name="TextBox 13">
            <a:extLst>
              <a:ext uri="{FF2B5EF4-FFF2-40B4-BE49-F238E27FC236}">
                <a16:creationId xmlns:a16="http://schemas.microsoft.com/office/drawing/2014/main" id="{2BA3A180-DF62-87A5-E16A-3BC80B47E0B9}"/>
              </a:ext>
            </a:extLst>
          </p:cNvPr>
          <p:cNvSpPr txBox="1"/>
          <p:nvPr/>
        </p:nvSpPr>
        <p:spPr>
          <a:xfrm>
            <a:off x="313151" y="5165666"/>
            <a:ext cx="2952567" cy="563896"/>
          </a:xfrm>
          <a:prstGeom prst="roundRect">
            <a:avLst/>
          </a:prstGeom>
          <a:solidFill>
            <a:schemeClr val="accent1"/>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 Lifestyle career</a:t>
            </a:r>
          </a:p>
        </p:txBody>
      </p:sp>
      <p:sp>
        <p:nvSpPr>
          <p:cNvPr id="16" name="TextBox 15">
            <a:extLst>
              <a:ext uri="{FF2B5EF4-FFF2-40B4-BE49-F238E27FC236}">
                <a16:creationId xmlns:a16="http://schemas.microsoft.com/office/drawing/2014/main" id="{789A1A70-85EC-F00A-5207-19F547712FA0}"/>
              </a:ext>
            </a:extLst>
          </p:cNvPr>
          <p:cNvSpPr txBox="1"/>
          <p:nvPr/>
        </p:nvSpPr>
        <p:spPr>
          <a:xfrm>
            <a:off x="3468916" y="3655442"/>
            <a:ext cx="8409931" cy="563896"/>
          </a:xfrm>
          <a:prstGeom prst="roundRect">
            <a:avLst/>
          </a:prstGeom>
          <a:solidFill>
            <a:schemeClr val="accent3">
              <a:lumMod val="20000"/>
              <a:lumOff val="80000"/>
            </a:schemeClr>
          </a:solidFill>
          <a:ln w="19050">
            <a:solidFill>
              <a:schemeClr val="tx1"/>
            </a:solidFill>
          </a:ln>
        </p:spPr>
        <p:txBody>
          <a:bodyPr wrap="square" anchor="ctr" anchorCtr="0">
            <a:noAutofit/>
          </a:bodyPr>
          <a:lstStyle/>
          <a:p>
            <a:pPr lvl="0">
              <a:lnSpc>
                <a:spcPct val="120000"/>
              </a:lnSpc>
              <a:spcAft>
                <a:spcPts val="800"/>
              </a:spcAft>
            </a:pPr>
            <a:r>
              <a:rPr lang="en-GB" dirty="0">
                <a:effectLst/>
                <a:latin typeface="Open Sans" panose="020B0606030504020204" pitchFamily="34" charset="0"/>
                <a:ea typeface="Open Sans" panose="020B0606030504020204" pitchFamily="34" charset="0"/>
                <a:cs typeface="Open Sans" panose="020B0606030504020204" pitchFamily="34" charset="0"/>
              </a:rPr>
              <a:t>Moving from job to job at different companies or organisations.</a:t>
            </a:r>
          </a:p>
        </p:txBody>
      </p:sp>
      <p:sp>
        <p:nvSpPr>
          <p:cNvPr id="19" name="TextBox 18">
            <a:extLst>
              <a:ext uri="{FF2B5EF4-FFF2-40B4-BE49-F238E27FC236}">
                <a16:creationId xmlns:a16="http://schemas.microsoft.com/office/drawing/2014/main" id="{35A5D4A1-0F49-6332-5387-C5C0DA4091EF}"/>
              </a:ext>
            </a:extLst>
          </p:cNvPr>
          <p:cNvSpPr txBox="1"/>
          <p:nvPr/>
        </p:nvSpPr>
        <p:spPr>
          <a:xfrm>
            <a:off x="3468916" y="4396364"/>
            <a:ext cx="8409931" cy="563896"/>
          </a:xfrm>
          <a:prstGeom prst="roundRect">
            <a:avLst/>
          </a:prstGeom>
          <a:solidFill>
            <a:schemeClr val="accent4">
              <a:lumMod val="20000"/>
              <a:lumOff val="80000"/>
            </a:schemeClr>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Doing two or more different jobs or freelance contracts at the same time. </a:t>
            </a:r>
          </a:p>
        </p:txBody>
      </p:sp>
      <p:sp>
        <p:nvSpPr>
          <p:cNvPr id="20" name="TextBox 19">
            <a:extLst>
              <a:ext uri="{FF2B5EF4-FFF2-40B4-BE49-F238E27FC236}">
                <a16:creationId xmlns:a16="http://schemas.microsoft.com/office/drawing/2014/main" id="{7B8E021C-EA8E-CF42-B39D-F6347891E463}"/>
              </a:ext>
            </a:extLst>
          </p:cNvPr>
          <p:cNvSpPr txBox="1"/>
          <p:nvPr/>
        </p:nvSpPr>
        <p:spPr>
          <a:xfrm>
            <a:off x="3468918" y="2910444"/>
            <a:ext cx="8409934" cy="563896"/>
          </a:xfrm>
          <a:prstGeom prst="roundRect">
            <a:avLst/>
          </a:prstGeom>
          <a:solidFill>
            <a:srgbClr val="FFD5E4"/>
          </a:solidFill>
          <a:ln w="19050">
            <a:solidFill>
              <a:schemeClr val="tx1"/>
            </a:solidFill>
          </a:ln>
        </p:spPr>
        <p:txBody>
          <a:bodyPr wrap="square" anchor="ctr" anchorCtr="0">
            <a:noAutofit/>
          </a:bodyPr>
          <a:lstStyle/>
          <a:p>
            <a:pPr lvl="0">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Choosing an industry, starting at the bottom and working your way up.</a:t>
            </a:r>
          </a:p>
        </p:txBody>
      </p:sp>
      <p:sp>
        <p:nvSpPr>
          <p:cNvPr id="21" name="TextBox 20">
            <a:extLst>
              <a:ext uri="{FF2B5EF4-FFF2-40B4-BE49-F238E27FC236}">
                <a16:creationId xmlns:a16="http://schemas.microsoft.com/office/drawing/2014/main" id="{4D7BDA39-4AAD-BB75-3A5D-D1B4210C0016}"/>
              </a:ext>
            </a:extLst>
          </p:cNvPr>
          <p:cNvSpPr txBox="1"/>
          <p:nvPr/>
        </p:nvSpPr>
        <p:spPr>
          <a:xfrm>
            <a:off x="3468917" y="5165667"/>
            <a:ext cx="8409931" cy="563896"/>
          </a:xfrm>
          <a:prstGeom prst="roundRect">
            <a:avLst/>
          </a:prstGeom>
          <a:solidFill>
            <a:srgbClr val="CDF3E6"/>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A career built around work/life balance. This might be based on a hobby. </a:t>
            </a:r>
          </a:p>
        </p:txBody>
      </p:sp>
      <p:sp>
        <p:nvSpPr>
          <p:cNvPr id="22" name="TextBox 21">
            <a:extLst>
              <a:ext uri="{FF2B5EF4-FFF2-40B4-BE49-F238E27FC236}">
                <a16:creationId xmlns:a16="http://schemas.microsoft.com/office/drawing/2014/main" id="{989AA4BB-A883-D715-5811-6FC4330003A3}"/>
              </a:ext>
            </a:extLst>
          </p:cNvPr>
          <p:cNvSpPr txBox="1"/>
          <p:nvPr/>
        </p:nvSpPr>
        <p:spPr>
          <a:xfrm>
            <a:off x="6910948" y="1058720"/>
            <a:ext cx="4688906" cy="1604260"/>
          </a:xfrm>
          <a:prstGeom prst="cloudCallout">
            <a:avLst>
              <a:gd name="adj1" fmla="val 49425"/>
              <a:gd name="adj2" fmla="val 47665"/>
            </a:avLst>
          </a:prstGeom>
          <a:solidFill>
            <a:schemeClr val="accent2">
              <a:lumMod val="20000"/>
              <a:lumOff val="80000"/>
            </a:schemeClr>
          </a:solidFill>
          <a:ln>
            <a:solidFill>
              <a:schemeClr val="tx1"/>
            </a:solidFill>
          </a:ln>
        </p:spPr>
        <p:txBody>
          <a:bodyPr wrap="square" rtlCol="0">
            <a:spAutoFit/>
          </a:bodyPr>
          <a:lstStyle/>
          <a:p>
            <a:pPr algn="ct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What type of career would you suggest? </a:t>
            </a:r>
          </a:p>
        </p:txBody>
      </p:sp>
    </p:spTree>
    <p:extLst>
      <p:ext uri="{BB962C8B-B14F-4D97-AF65-F5344CB8AC3E}">
        <p14:creationId xmlns:p14="http://schemas.microsoft.com/office/powerpoint/2010/main" val="98907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481228"/>
            <a:ext cx="11419200" cy="669188"/>
          </a:xfrm>
        </p:spPr>
        <p:txBody>
          <a:bodyPr>
            <a:noAutofit/>
          </a:bodyPr>
          <a:lstStyle/>
          <a:p>
            <a:r>
              <a:rPr lang="en-GB" sz="3200" b="1" dirty="0">
                <a:latin typeface="Open Sans" panose="020B0606030504020204"/>
              </a:rPr>
              <a:t>What are the different types of careers? </a:t>
            </a:r>
          </a:p>
        </p:txBody>
      </p:sp>
      <p:sp>
        <p:nvSpPr>
          <p:cNvPr id="3" name="TextBox 2">
            <a:extLst>
              <a:ext uri="{FF2B5EF4-FFF2-40B4-BE49-F238E27FC236}">
                <a16:creationId xmlns:a16="http://schemas.microsoft.com/office/drawing/2014/main" id="{DCE5D72B-F16B-A10F-EE23-72C5B1FF1375}"/>
              </a:ext>
            </a:extLst>
          </p:cNvPr>
          <p:cNvSpPr txBox="1"/>
          <p:nvPr/>
        </p:nvSpPr>
        <p:spPr>
          <a:xfrm>
            <a:off x="413360" y="2595110"/>
            <a:ext cx="2952567" cy="563896"/>
          </a:xfrm>
          <a:prstGeom prst="roundRect">
            <a:avLst/>
          </a:prstGeom>
          <a:solidFill>
            <a:schemeClr val="accent3"/>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 Serial career</a:t>
            </a:r>
          </a:p>
        </p:txBody>
      </p:sp>
      <p:sp>
        <p:nvSpPr>
          <p:cNvPr id="12" name="TextBox 11">
            <a:extLst>
              <a:ext uri="{FF2B5EF4-FFF2-40B4-BE49-F238E27FC236}">
                <a16:creationId xmlns:a16="http://schemas.microsoft.com/office/drawing/2014/main" id="{385418F0-2ED0-888D-BBF5-A68836D1387C}"/>
              </a:ext>
            </a:extLst>
          </p:cNvPr>
          <p:cNvSpPr txBox="1"/>
          <p:nvPr/>
        </p:nvSpPr>
        <p:spPr>
          <a:xfrm>
            <a:off x="413360" y="3159006"/>
            <a:ext cx="2952567" cy="563896"/>
          </a:xfrm>
          <a:prstGeom prst="roundRect">
            <a:avLst/>
          </a:prstGeom>
          <a:solidFill>
            <a:schemeClr val="accent4"/>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 Portfolio career</a:t>
            </a:r>
          </a:p>
        </p:txBody>
      </p:sp>
      <p:sp>
        <p:nvSpPr>
          <p:cNvPr id="14" name="TextBox 13">
            <a:extLst>
              <a:ext uri="{FF2B5EF4-FFF2-40B4-BE49-F238E27FC236}">
                <a16:creationId xmlns:a16="http://schemas.microsoft.com/office/drawing/2014/main" id="{2BA3A180-DF62-87A5-E16A-3BC80B47E0B9}"/>
              </a:ext>
            </a:extLst>
          </p:cNvPr>
          <p:cNvSpPr txBox="1"/>
          <p:nvPr/>
        </p:nvSpPr>
        <p:spPr>
          <a:xfrm>
            <a:off x="413360" y="3722902"/>
            <a:ext cx="2952567" cy="563896"/>
          </a:xfrm>
          <a:prstGeom prst="roundRect">
            <a:avLst/>
          </a:prstGeom>
          <a:solidFill>
            <a:schemeClr val="accent1"/>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 Lifestyle career</a:t>
            </a:r>
          </a:p>
        </p:txBody>
      </p:sp>
      <p:sp>
        <p:nvSpPr>
          <p:cNvPr id="16" name="TextBox 15">
            <a:extLst>
              <a:ext uri="{FF2B5EF4-FFF2-40B4-BE49-F238E27FC236}">
                <a16:creationId xmlns:a16="http://schemas.microsoft.com/office/drawing/2014/main" id="{789A1A70-85EC-F00A-5207-19F547712FA0}"/>
              </a:ext>
            </a:extLst>
          </p:cNvPr>
          <p:cNvSpPr txBox="1"/>
          <p:nvPr/>
        </p:nvSpPr>
        <p:spPr>
          <a:xfrm>
            <a:off x="3569125" y="2595110"/>
            <a:ext cx="8409931" cy="563896"/>
          </a:xfrm>
          <a:prstGeom prst="roundRect">
            <a:avLst/>
          </a:prstGeom>
          <a:solidFill>
            <a:schemeClr val="accent3">
              <a:lumMod val="20000"/>
              <a:lumOff val="80000"/>
            </a:schemeClr>
          </a:solidFill>
          <a:ln w="19050">
            <a:solidFill>
              <a:schemeClr val="tx1"/>
            </a:solidFill>
          </a:ln>
        </p:spPr>
        <p:txBody>
          <a:bodyPr wrap="square" anchor="ctr" anchorCtr="0">
            <a:noAutofit/>
          </a:bodyPr>
          <a:lstStyle/>
          <a:p>
            <a:pPr lvl="0">
              <a:lnSpc>
                <a:spcPct val="120000"/>
              </a:lnSpc>
              <a:spcAft>
                <a:spcPts val="800"/>
              </a:spcAft>
            </a:pPr>
            <a:r>
              <a:rPr lang="en-GB" dirty="0">
                <a:effectLst/>
                <a:latin typeface="Open Sans" panose="020B0606030504020204" pitchFamily="34" charset="0"/>
                <a:ea typeface="Open Sans" panose="020B0606030504020204" pitchFamily="34" charset="0"/>
                <a:cs typeface="Open Sans" panose="020B0606030504020204" pitchFamily="34" charset="0"/>
              </a:rPr>
              <a:t>Moving from job to job at different companies or organisations.</a:t>
            </a:r>
          </a:p>
        </p:txBody>
      </p:sp>
      <p:sp>
        <p:nvSpPr>
          <p:cNvPr id="19" name="TextBox 18">
            <a:extLst>
              <a:ext uri="{FF2B5EF4-FFF2-40B4-BE49-F238E27FC236}">
                <a16:creationId xmlns:a16="http://schemas.microsoft.com/office/drawing/2014/main" id="{35A5D4A1-0F49-6332-5387-C5C0DA4091EF}"/>
              </a:ext>
            </a:extLst>
          </p:cNvPr>
          <p:cNvSpPr txBox="1"/>
          <p:nvPr/>
        </p:nvSpPr>
        <p:spPr>
          <a:xfrm>
            <a:off x="3569125" y="3159006"/>
            <a:ext cx="8409931" cy="563896"/>
          </a:xfrm>
          <a:prstGeom prst="roundRect">
            <a:avLst/>
          </a:prstGeom>
          <a:solidFill>
            <a:schemeClr val="accent4">
              <a:lumMod val="20000"/>
              <a:lumOff val="80000"/>
            </a:schemeClr>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Doing two or more different jobs or freelance contracts at the same time. </a:t>
            </a:r>
          </a:p>
        </p:txBody>
      </p:sp>
      <p:sp>
        <p:nvSpPr>
          <p:cNvPr id="21" name="TextBox 20">
            <a:extLst>
              <a:ext uri="{FF2B5EF4-FFF2-40B4-BE49-F238E27FC236}">
                <a16:creationId xmlns:a16="http://schemas.microsoft.com/office/drawing/2014/main" id="{4D7BDA39-4AAD-BB75-3A5D-D1B4210C0016}"/>
              </a:ext>
            </a:extLst>
          </p:cNvPr>
          <p:cNvSpPr txBox="1"/>
          <p:nvPr/>
        </p:nvSpPr>
        <p:spPr>
          <a:xfrm>
            <a:off x="3569126" y="3722903"/>
            <a:ext cx="8409931" cy="563896"/>
          </a:xfrm>
          <a:prstGeom prst="roundRect">
            <a:avLst/>
          </a:prstGeom>
          <a:solidFill>
            <a:srgbClr val="CDF3E6"/>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A career built around work/life balance. This might be based on a hobby. </a:t>
            </a:r>
          </a:p>
        </p:txBody>
      </p:sp>
      <p:sp>
        <p:nvSpPr>
          <p:cNvPr id="5" name="Rectangle: Folded Corner 4">
            <a:extLst>
              <a:ext uri="{FF2B5EF4-FFF2-40B4-BE49-F238E27FC236}">
                <a16:creationId xmlns:a16="http://schemas.microsoft.com/office/drawing/2014/main" id="{B4254876-DD9E-BA26-0E4C-3DBC3E127F72}"/>
              </a:ext>
            </a:extLst>
          </p:cNvPr>
          <p:cNvSpPr/>
          <p:nvPr/>
        </p:nvSpPr>
        <p:spPr>
          <a:xfrm>
            <a:off x="212943" y="4468669"/>
            <a:ext cx="5782848" cy="1431090"/>
          </a:xfrm>
          <a:prstGeom prst="foldedCorne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Folded Corner 5">
            <a:extLst>
              <a:ext uri="{FF2B5EF4-FFF2-40B4-BE49-F238E27FC236}">
                <a16:creationId xmlns:a16="http://schemas.microsoft.com/office/drawing/2014/main" id="{FD0B34AC-E27F-7643-E107-BBFAA645A1CB}"/>
              </a:ext>
            </a:extLst>
          </p:cNvPr>
          <p:cNvSpPr/>
          <p:nvPr/>
        </p:nvSpPr>
        <p:spPr>
          <a:xfrm>
            <a:off x="6175332" y="4468669"/>
            <a:ext cx="5782848" cy="1431089"/>
          </a:xfrm>
          <a:prstGeom prst="foldedCorne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811CD302-EC92-7C75-4F3E-853FFD8009F1}"/>
              </a:ext>
            </a:extLst>
          </p:cNvPr>
          <p:cNvSpPr txBox="1"/>
          <p:nvPr/>
        </p:nvSpPr>
        <p:spPr>
          <a:xfrm>
            <a:off x="233821" y="4501686"/>
            <a:ext cx="5782848" cy="1365054"/>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n-GB" sz="2200" b="1" i="0" u="none" strike="noStrike" kern="1200" cap="none" spc="0" normalizeH="0" baseline="0" noProof="0" dirty="0">
                <a:ln>
                  <a:noFill/>
                </a:ln>
                <a:solidFill>
                  <a:srgbClr val="33CC99"/>
                </a:solidFill>
                <a:effectLst/>
                <a:uLnTx/>
                <a:uFillTx/>
                <a:latin typeface="Open Sans" panose="020B0606030504020204" pitchFamily="34" charset="0"/>
                <a:ea typeface="Open Sans" panose="020B0606030504020204" pitchFamily="34" charset="0"/>
                <a:cs typeface="Open Sans" panose="020B0606030504020204" pitchFamily="34" charset="0"/>
              </a:rPr>
              <a:t>The benefits</a:t>
            </a:r>
          </a:p>
          <a:p>
            <a:pPr marL="342900" marR="0" lvl="0" indent="-342900" algn="l" defTabSz="914400" rtl="0" eaLnBrk="1" fontAlgn="auto" latinLnBrk="0" hangingPunct="1">
              <a:lnSpc>
                <a:spcPct val="120000"/>
              </a:lnSpc>
              <a:spcBef>
                <a:spcPts val="0"/>
              </a:spcBef>
              <a:spcAft>
                <a:spcPts val="120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Try out different roles and organisations, developing skills and interests. </a:t>
            </a:r>
          </a:p>
        </p:txBody>
      </p:sp>
      <p:sp>
        <p:nvSpPr>
          <p:cNvPr id="8" name="TextBox 7">
            <a:extLst>
              <a:ext uri="{FF2B5EF4-FFF2-40B4-BE49-F238E27FC236}">
                <a16:creationId xmlns:a16="http://schemas.microsoft.com/office/drawing/2014/main" id="{60926AFD-BE87-37F2-C8FF-DE7C52DF620A}"/>
              </a:ext>
            </a:extLst>
          </p:cNvPr>
          <p:cNvSpPr txBox="1"/>
          <p:nvPr/>
        </p:nvSpPr>
        <p:spPr>
          <a:xfrm>
            <a:off x="6175332" y="4534704"/>
            <a:ext cx="5782847" cy="1365054"/>
          </a:xfrm>
          <a:prstGeom prst="rect">
            <a:avLst/>
          </a:prstGeom>
          <a:noFill/>
        </p:spPr>
        <p:txBody>
          <a:bodyPr wrap="square">
            <a:spAutoFit/>
          </a:bodyPr>
          <a:lstStyle/>
          <a:p>
            <a:pPr algn="ctr">
              <a:lnSpc>
                <a:spcPct val="120000"/>
              </a:lnSpc>
              <a:spcAft>
                <a:spcPts val="1200"/>
              </a:spcAft>
            </a:pPr>
            <a:r>
              <a:rPr lang="en-GB"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drawbacks</a:t>
            </a:r>
          </a:p>
          <a:p>
            <a:pPr marL="342900" indent="-342900">
              <a:lnSpc>
                <a:spcPct val="120000"/>
              </a:lnSpc>
              <a:spcAft>
                <a:spcPts val="1200"/>
              </a:spcAft>
              <a:buBlip>
                <a:blip>
                  <a:extLst>
                    <a:ext uri="{96DAC541-7B7A-43D3-8B79-37D633B846F1}">
                      <asvg:svgBlip xmlns:asvg="http://schemas.microsoft.com/office/drawing/2016/SVG/main" r:embed="rId3"/>
                    </a:ext>
                  </a:extLst>
                </a:blip>
              </a:buBlip>
              <a:defRPr/>
            </a:pP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If you don’t have a plan, you could end up losing direction.</a:t>
            </a:r>
          </a:p>
        </p:txBody>
      </p:sp>
      <p:pic>
        <p:nvPicPr>
          <p:cNvPr id="9" name="Graphic 8" descr="Thumbs up sign with solid fill">
            <a:extLst>
              <a:ext uri="{FF2B5EF4-FFF2-40B4-BE49-F238E27FC236}">
                <a16:creationId xmlns:a16="http://schemas.microsoft.com/office/drawing/2014/main" id="{F5A90CF9-9195-5CD0-103A-47BE8BC1250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198" y="4445050"/>
            <a:ext cx="563897" cy="563897"/>
          </a:xfrm>
          <a:prstGeom prst="rect">
            <a:avLst/>
          </a:prstGeom>
        </p:spPr>
      </p:pic>
      <p:pic>
        <p:nvPicPr>
          <p:cNvPr id="13" name="Graphic 12" descr="Thumbs Down with solid fill">
            <a:extLst>
              <a:ext uri="{FF2B5EF4-FFF2-40B4-BE49-F238E27FC236}">
                <a16:creationId xmlns:a16="http://schemas.microsoft.com/office/drawing/2014/main" id="{790913F4-E2FC-2546-E4BD-6949CF60445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17905" y="4534704"/>
            <a:ext cx="563897" cy="563897"/>
          </a:xfrm>
          <a:prstGeom prst="rect">
            <a:avLst/>
          </a:prstGeom>
        </p:spPr>
      </p:pic>
      <p:sp>
        <p:nvSpPr>
          <p:cNvPr id="15" name="TextBox 14">
            <a:extLst>
              <a:ext uri="{FF2B5EF4-FFF2-40B4-BE49-F238E27FC236}">
                <a16:creationId xmlns:a16="http://schemas.microsoft.com/office/drawing/2014/main" id="{8470A938-C156-A8CC-3260-16CD492616D0}"/>
              </a:ext>
            </a:extLst>
          </p:cNvPr>
          <p:cNvSpPr txBox="1"/>
          <p:nvPr/>
        </p:nvSpPr>
        <p:spPr>
          <a:xfrm>
            <a:off x="487144" y="1266065"/>
            <a:ext cx="5608856" cy="1189571"/>
          </a:xfrm>
          <a:prstGeom prst="wedgeRoundRectCallout">
            <a:avLst>
              <a:gd name="adj1" fmla="val 56874"/>
              <a:gd name="adj2" fmla="val 41758"/>
              <a:gd name="adj3" fmla="val 16667"/>
            </a:avLst>
          </a:prstGeom>
          <a:solidFill>
            <a:schemeClr val="bg1">
              <a:lumMod val="95000"/>
            </a:schemeClr>
          </a:solidFill>
          <a:ln w="19050">
            <a:solidFill>
              <a:schemeClr val="tx1"/>
            </a:solidFill>
          </a:ln>
        </p:spPr>
        <p:txBody>
          <a:bodyPr wrap="square" anchor="ctr" anchorCtr="0">
            <a:noAutofit/>
          </a:bodyPr>
          <a:lstStyle/>
          <a:p>
            <a:pPr lvl="0" algn="ctr">
              <a:lnSpc>
                <a:spcPct val="150000"/>
              </a:lnSpc>
            </a:pPr>
            <a:r>
              <a:rPr lang="en-GB" sz="2000" i="1" dirty="0">
                <a:effectLst/>
                <a:latin typeface="Open Sans" panose="020B0606030504020204" pitchFamily="34" charset="0"/>
                <a:ea typeface="Open Sans" panose="020B0606030504020204" pitchFamily="34" charset="0"/>
                <a:cs typeface="Open Sans" panose="020B0606030504020204" pitchFamily="34" charset="0"/>
              </a:rPr>
              <a:t>I can’t think of anything worse than being stuck in the same job for 40 years. I’d be so bored!</a:t>
            </a:r>
          </a:p>
        </p:txBody>
      </p:sp>
      <p:pic>
        <p:nvPicPr>
          <p:cNvPr id="17" name="Graphic 16" descr="Badge 4 with solid fill">
            <a:extLst>
              <a:ext uri="{FF2B5EF4-FFF2-40B4-BE49-F238E27FC236}">
                <a16:creationId xmlns:a16="http://schemas.microsoft.com/office/drawing/2014/main" id="{BC4792B3-D143-52CB-20E5-45BE3F5AC97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12" y="1618020"/>
            <a:ext cx="579286" cy="579286"/>
          </a:xfrm>
          <a:prstGeom prst="rect">
            <a:avLst/>
          </a:prstGeom>
        </p:spPr>
      </p:pic>
    </p:spTree>
    <p:extLst>
      <p:ext uri="{BB962C8B-B14F-4D97-AF65-F5344CB8AC3E}">
        <p14:creationId xmlns:p14="http://schemas.microsoft.com/office/powerpoint/2010/main" val="964103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481228"/>
            <a:ext cx="11419200" cy="669188"/>
          </a:xfrm>
        </p:spPr>
        <p:txBody>
          <a:bodyPr>
            <a:noAutofit/>
          </a:bodyPr>
          <a:lstStyle/>
          <a:p>
            <a:r>
              <a:rPr lang="en-GB" sz="3200" b="1" dirty="0">
                <a:latin typeface="Open Sans" panose="020B0606030504020204"/>
              </a:rPr>
              <a:t>What are the different types of careers? </a:t>
            </a:r>
          </a:p>
        </p:txBody>
      </p:sp>
      <p:sp>
        <p:nvSpPr>
          <p:cNvPr id="2" name="TextBox 1">
            <a:extLst>
              <a:ext uri="{FF2B5EF4-FFF2-40B4-BE49-F238E27FC236}">
                <a16:creationId xmlns:a16="http://schemas.microsoft.com/office/drawing/2014/main" id="{83CB3F05-D031-1C7A-DB27-6EC144F58672}"/>
              </a:ext>
            </a:extLst>
          </p:cNvPr>
          <p:cNvSpPr txBox="1"/>
          <p:nvPr/>
        </p:nvSpPr>
        <p:spPr>
          <a:xfrm>
            <a:off x="805546" y="1209673"/>
            <a:ext cx="5104730" cy="1583908"/>
          </a:xfrm>
          <a:prstGeom prst="wedgeRoundRectCallout">
            <a:avLst>
              <a:gd name="adj1" fmla="val 56420"/>
              <a:gd name="adj2" fmla="val 44173"/>
              <a:gd name="adj3" fmla="val 16667"/>
            </a:avLst>
          </a:prstGeom>
          <a:solidFill>
            <a:schemeClr val="bg1">
              <a:lumMod val="95000"/>
            </a:schemeClr>
          </a:solidFill>
          <a:ln w="19050">
            <a:solidFill>
              <a:schemeClr val="tx1"/>
            </a:solidFill>
          </a:ln>
        </p:spPr>
        <p:txBody>
          <a:bodyPr wrap="square" anchor="ctr" anchorCtr="0">
            <a:noAutofit/>
          </a:bodyPr>
          <a:lstStyle/>
          <a:p>
            <a:pPr lvl="0" algn="ctr">
              <a:lnSpc>
                <a:spcPct val="150000"/>
              </a:lnSpc>
              <a:spcAft>
                <a:spcPts val="800"/>
              </a:spcAft>
            </a:pPr>
            <a:r>
              <a:rPr lang="en-GB" sz="2000" i="1" dirty="0">
                <a:latin typeface="Open Sans" panose="020B0606030504020204" pitchFamily="34" charset="0"/>
                <a:ea typeface="Open Sans" panose="020B0606030504020204" pitchFamily="34" charset="0"/>
                <a:cs typeface="Open Sans" panose="020B0606030504020204" pitchFamily="34" charset="0"/>
              </a:rPr>
              <a:t>To me, a career means not staying in one place. You move to different jobs at different organisations.  </a:t>
            </a:r>
          </a:p>
        </p:txBody>
      </p:sp>
      <p:pic>
        <p:nvPicPr>
          <p:cNvPr id="3" name="Graphic 2" descr="Badge 5 with solid fill">
            <a:extLst>
              <a:ext uri="{FF2B5EF4-FFF2-40B4-BE49-F238E27FC236}">
                <a16:creationId xmlns:a16="http://schemas.microsoft.com/office/drawing/2014/main" id="{27EDC995-C3FF-756A-36A9-050BBEED8D7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3692" y="1676484"/>
            <a:ext cx="579286" cy="579286"/>
          </a:xfrm>
          <a:prstGeom prst="rect">
            <a:avLst/>
          </a:prstGeom>
        </p:spPr>
      </p:pic>
      <p:sp>
        <p:nvSpPr>
          <p:cNvPr id="10" name="TextBox 9">
            <a:extLst>
              <a:ext uri="{FF2B5EF4-FFF2-40B4-BE49-F238E27FC236}">
                <a16:creationId xmlns:a16="http://schemas.microsoft.com/office/drawing/2014/main" id="{E91C2DDA-82DB-8DC4-68D9-A4256BC6EADB}"/>
              </a:ext>
            </a:extLst>
          </p:cNvPr>
          <p:cNvSpPr txBox="1"/>
          <p:nvPr/>
        </p:nvSpPr>
        <p:spPr>
          <a:xfrm>
            <a:off x="313151" y="3015859"/>
            <a:ext cx="2952567" cy="563577"/>
          </a:xfrm>
          <a:prstGeom prst="roundRect">
            <a:avLst/>
          </a:prstGeom>
          <a:solidFill>
            <a:srgbClr val="FF2170"/>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 Single track career</a:t>
            </a:r>
          </a:p>
        </p:txBody>
      </p:sp>
      <p:sp>
        <p:nvSpPr>
          <p:cNvPr id="11" name="TextBox 10">
            <a:extLst>
              <a:ext uri="{FF2B5EF4-FFF2-40B4-BE49-F238E27FC236}">
                <a16:creationId xmlns:a16="http://schemas.microsoft.com/office/drawing/2014/main" id="{8456623B-82CB-4C92-0DE8-D73615D9857B}"/>
              </a:ext>
            </a:extLst>
          </p:cNvPr>
          <p:cNvSpPr txBox="1"/>
          <p:nvPr/>
        </p:nvSpPr>
        <p:spPr>
          <a:xfrm>
            <a:off x="313151" y="3760858"/>
            <a:ext cx="2952567" cy="563896"/>
          </a:xfrm>
          <a:prstGeom prst="roundRect">
            <a:avLst/>
          </a:prstGeom>
          <a:solidFill>
            <a:schemeClr val="accent3"/>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 Serial career</a:t>
            </a:r>
          </a:p>
        </p:txBody>
      </p:sp>
      <p:sp>
        <p:nvSpPr>
          <p:cNvPr id="12" name="TextBox 11">
            <a:extLst>
              <a:ext uri="{FF2B5EF4-FFF2-40B4-BE49-F238E27FC236}">
                <a16:creationId xmlns:a16="http://schemas.microsoft.com/office/drawing/2014/main" id="{38C08943-9572-81AA-83D5-2F7845E349D7}"/>
              </a:ext>
            </a:extLst>
          </p:cNvPr>
          <p:cNvSpPr txBox="1"/>
          <p:nvPr/>
        </p:nvSpPr>
        <p:spPr>
          <a:xfrm>
            <a:off x="313151" y="4501780"/>
            <a:ext cx="2952567" cy="563896"/>
          </a:xfrm>
          <a:prstGeom prst="roundRect">
            <a:avLst/>
          </a:prstGeom>
          <a:solidFill>
            <a:schemeClr val="accent4"/>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 Portfolio career</a:t>
            </a:r>
          </a:p>
        </p:txBody>
      </p:sp>
      <p:sp>
        <p:nvSpPr>
          <p:cNvPr id="14" name="TextBox 13">
            <a:extLst>
              <a:ext uri="{FF2B5EF4-FFF2-40B4-BE49-F238E27FC236}">
                <a16:creationId xmlns:a16="http://schemas.microsoft.com/office/drawing/2014/main" id="{C9D4AF50-96FB-9638-2F26-B90BF7009805}"/>
              </a:ext>
            </a:extLst>
          </p:cNvPr>
          <p:cNvSpPr txBox="1"/>
          <p:nvPr/>
        </p:nvSpPr>
        <p:spPr>
          <a:xfrm>
            <a:off x="313151" y="5271082"/>
            <a:ext cx="2952567" cy="563896"/>
          </a:xfrm>
          <a:prstGeom prst="roundRect">
            <a:avLst/>
          </a:prstGeom>
          <a:solidFill>
            <a:schemeClr val="accent1"/>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 Lifestyle career</a:t>
            </a:r>
          </a:p>
        </p:txBody>
      </p:sp>
      <p:sp>
        <p:nvSpPr>
          <p:cNvPr id="16" name="TextBox 15">
            <a:extLst>
              <a:ext uri="{FF2B5EF4-FFF2-40B4-BE49-F238E27FC236}">
                <a16:creationId xmlns:a16="http://schemas.microsoft.com/office/drawing/2014/main" id="{DD8FA29F-313B-8489-36D5-DAA22C6CF1FF}"/>
              </a:ext>
            </a:extLst>
          </p:cNvPr>
          <p:cNvSpPr txBox="1"/>
          <p:nvPr/>
        </p:nvSpPr>
        <p:spPr>
          <a:xfrm>
            <a:off x="3468916" y="3760858"/>
            <a:ext cx="8409931" cy="563896"/>
          </a:xfrm>
          <a:prstGeom prst="roundRect">
            <a:avLst/>
          </a:prstGeom>
          <a:solidFill>
            <a:schemeClr val="accent3">
              <a:lumMod val="20000"/>
              <a:lumOff val="80000"/>
            </a:schemeClr>
          </a:solidFill>
          <a:ln w="19050">
            <a:solidFill>
              <a:schemeClr val="tx1"/>
            </a:solidFill>
          </a:ln>
        </p:spPr>
        <p:txBody>
          <a:bodyPr wrap="square" anchor="ctr" anchorCtr="0">
            <a:noAutofit/>
          </a:bodyPr>
          <a:lstStyle/>
          <a:p>
            <a:pPr lvl="0">
              <a:lnSpc>
                <a:spcPct val="120000"/>
              </a:lnSpc>
              <a:spcAft>
                <a:spcPts val="800"/>
              </a:spcAft>
            </a:pPr>
            <a:r>
              <a:rPr lang="en-GB" dirty="0">
                <a:effectLst/>
                <a:latin typeface="Open Sans" panose="020B0606030504020204" pitchFamily="34" charset="0"/>
                <a:ea typeface="Open Sans" panose="020B0606030504020204" pitchFamily="34" charset="0"/>
                <a:cs typeface="Open Sans" panose="020B0606030504020204" pitchFamily="34" charset="0"/>
              </a:rPr>
              <a:t>Moving from job to job at different companies or organisations.</a:t>
            </a:r>
          </a:p>
        </p:txBody>
      </p:sp>
      <p:sp>
        <p:nvSpPr>
          <p:cNvPr id="19" name="TextBox 18">
            <a:extLst>
              <a:ext uri="{FF2B5EF4-FFF2-40B4-BE49-F238E27FC236}">
                <a16:creationId xmlns:a16="http://schemas.microsoft.com/office/drawing/2014/main" id="{C9723175-E7D2-7186-EF1E-B5063D20E923}"/>
              </a:ext>
            </a:extLst>
          </p:cNvPr>
          <p:cNvSpPr txBox="1"/>
          <p:nvPr/>
        </p:nvSpPr>
        <p:spPr>
          <a:xfrm>
            <a:off x="3468916" y="4501780"/>
            <a:ext cx="8409931" cy="563896"/>
          </a:xfrm>
          <a:prstGeom prst="roundRect">
            <a:avLst/>
          </a:prstGeom>
          <a:solidFill>
            <a:schemeClr val="accent4">
              <a:lumMod val="20000"/>
              <a:lumOff val="80000"/>
            </a:schemeClr>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Doing two or more different jobs or freelance contracts at the same time. </a:t>
            </a:r>
          </a:p>
        </p:txBody>
      </p:sp>
      <p:sp>
        <p:nvSpPr>
          <p:cNvPr id="20" name="TextBox 19">
            <a:extLst>
              <a:ext uri="{FF2B5EF4-FFF2-40B4-BE49-F238E27FC236}">
                <a16:creationId xmlns:a16="http://schemas.microsoft.com/office/drawing/2014/main" id="{3C96528C-A3B8-725D-6DCD-26863EC60774}"/>
              </a:ext>
            </a:extLst>
          </p:cNvPr>
          <p:cNvSpPr txBox="1"/>
          <p:nvPr/>
        </p:nvSpPr>
        <p:spPr>
          <a:xfrm>
            <a:off x="3468918" y="3015860"/>
            <a:ext cx="8409934" cy="563896"/>
          </a:xfrm>
          <a:prstGeom prst="roundRect">
            <a:avLst/>
          </a:prstGeom>
          <a:solidFill>
            <a:srgbClr val="FFD5E4"/>
          </a:solidFill>
          <a:ln w="19050">
            <a:solidFill>
              <a:schemeClr val="tx1"/>
            </a:solidFill>
          </a:ln>
        </p:spPr>
        <p:txBody>
          <a:bodyPr wrap="square" anchor="ctr" anchorCtr="0">
            <a:noAutofit/>
          </a:bodyPr>
          <a:lstStyle/>
          <a:p>
            <a:pPr lvl="0">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Choosing an industry, starting at the bottom and working your way up.</a:t>
            </a:r>
          </a:p>
        </p:txBody>
      </p:sp>
      <p:sp>
        <p:nvSpPr>
          <p:cNvPr id="21" name="TextBox 20">
            <a:extLst>
              <a:ext uri="{FF2B5EF4-FFF2-40B4-BE49-F238E27FC236}">
                <a16:creationId xmlns:a16="http://schemas.microsoft.com/office/drawing/2014/main" id="{2E967A09-C142-E9BB-6F62-D6BDA2F55FA7}"/>
              </a:ext>
            </a:extLst>
          </p:cNvPr>
          <p:cNvSpPr txBox="1"/>
          <p:nvPr/>
        </p:nvSpPr>
        <p:spPr>
          <a:xfrm>
            <a:off x="3468917" y="5271083"/>
            <a:ext cx="8409931" cy="563896"/>
          </a:xfrm>
          <a:prstGeom prst="roundRect">
            <a:avLst/>
          </a:prstGeom>
          <a:solidFill>
            <a:srgbClr val="CDF3E6"/>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A career built around work/life balance. This might be based on a hobby. </a:t>
            </a:r>
          </a:p>
        </p:txBody>
      </p:sp>
      <p:sp>
        <p:nvSpPr>
          <p:cNvPr id="22" name="TextBox 21">
            <a:extLst>
              <a:ext uri="{FF2B5EF4-FFF2-40B4-BE49-F238E27FC236}">
                <a16:creationId xmlns:a16="http://schemas.microsoft.com/office/drawing/2014/main" id="{6D6EE31B-9AD8-C93D-D17C-13AE82A7EADD}"/>
              </a:ext>
            </a:extLst>
          </p:cNvPr>
          <p:cNvSpPr txBox="1"/>
          <p:nvPr/>
        </p:nvSpPr>
        <p:spPr>
          <a:xfrm>
            <a:off x="6535168" y="1150416"/>
            <a:ext cx="4688906" cy="1604260"/>
          </a:xfrm>
          <a:prstGeom prst="cloudCallout">
            <a:avLst>
              <a:gd name="adj1" fmla="val 49425"/>
              <a:gd name="adj2" fmla="val 47665"/>
            </a:avLst>
          </a:prstGeom>
          <a:solidFill>
            <a:schemeClr val="accent2">
              <a:lumMod val="20000"/>
              <a:lumOff val="80000"/>
            </a:schemeClr>
          </a:solidFill>
          <a:ln>
            <a:solidFill>
              <a:schemeClr val="tx1"/>
            </a:solidFill>
          </a:ln>
        </p:spPr>
        <p:txBody>
          <a:bodyPr wrap="square" rtlCol="0">
            <a:spAutoFit/>
          </a:bodyPr>
          <a:lstStyle/>
          <a:p>
            <a:pPr algn="ct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What type of career would you suggest? </a:t>
            </a:r>
          </a:p>
        </p:txBody>
      </p:sp>
    </p:spTree>
    <p:extLst>
      <p:ext uri="{BB962C8B-B14F-4D97-AF65-F5344CB8AC3E}">
        <p14:creationId xmlns:p14="http://schemas.microsoft.com/office/powerpoint/2010/main" val="162212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481228"/>
            <a:ext cx="11419200" cy="669188"/>
          </a:xfrm>
        </p:spPr>
        <p:txBody>
          <a:bodyPr>
            <a:noAutofit/>
          </a:bodyPr>
          <a:lstStyle/>
          <a:p>
            <a:r>
              <a:rPr lang="en-GB" sz="3200" b="1" dirty="0">
                <a:latin typeface="Open Sans" panose="020B0606030504020204"/>
              </a:rPr>
              <a:t>What are the different types of careers? </a:t>
            </a:r>
          </a:p>
        </p:txBody>
      </p:sp>
      <p:sp>
        <p:nvSpPr>
          <p:cNvPr id="2" name="TextBox 1">
            <a:extLst>
              <a:ext uri="{FF2B5EF4-FFF2-40B4-BE49-F238E27FC236}">
                <a16:creationId xmlns:a16="http://schemas.microsoft.com/office/drawing/2014/main" id="{83CB3F05-D031-1C7A-DB27-6EC144F58672}"/>
              </a:ext>
            </a:extLst>
          </p:cNvPr>
          <p:cNvSpPr txBox="1"/>
          <p:nvPr/>
        </p:nvSpPr>
        <p:spPr>
          <a:xfrm>
            <a:off x="805546" y="1209673"/>
            <a:ext cx="5104730" cy="1583908"/>
          </a:xfrm>
          <a:prstGeom prst="wedgeRoundRectCallout">
            <a:avLst>
              <a:gd name="adj1" fmla="val 56420"/>
              <a:gd name="adj2" fmla="val 44173"/>
              <a:gd name="adj3" fmla="val 16667"/>
            </a:avLst>
          </a:prstGeom>
          <a:solidFill>
            <a:schemeClr val="bg1">
              <a:lumMod val="95000"/>
            </a:schemeClr>
          </a:solidFill>
          <a:ln w="19050">
            <a:solidFill>
              <a:schemeClr val="tx1"/>
            </a:solidFill>
          </a:ln>
        </p:spPr>
        <p:txBody>
          <a:bodyPr wrap="square" anchor="ctr" anchorCtr="0">
            <a:noAutofit/>
          </a:bodyPr>
          <a:lstStyle/>
          <a:p>
            <a:pPr lvl="0" algn="ctr">
              <a:lnSpc>
                <a:spcPct val="150000"/>
              </a:lnSpc>
              <a:spcAft>
                <a:spcPts val="800"/>
              </a:spcAft>
            </a:pPr>
            <a:r>
              <a:rPr lang="en-GB" sz="2000" i="1" dirty="0">
                <a:latin typeface="Open Sans" panose="020B0606030504020204" pitchFamily="34" charset="0"/>
                <a:ea typeface="Open Sans" panose="020B0606030504020204" pitchFamily="34" charset="0"/>
                <a:cs typeface="Open Sans" panose="020B0606030504020204" pitchFamily="34" charset="0"/>
              </a:rPr>
              <a:t>To me, a career means not staying in one place. You move to different jobs at different organisations.  </a:t>
            </a:r>
          </a:p>
        </p:txBody>
      </p:sp>
      <p:pic>
        <p:nvPicPr>
          <p:cNvPr id="3" name="Graphic 2" descr="Badge 5 with solid fill">
            <a:extLst>
              <a:ext uri="{FF2B5EF4-FFF2-40B4-BE49-F238E27FC236}">
                <a16:creationId xmlns:a16="http://schemas.microsoft.com/office/drawing/2014/main" id="{27EDC995-C3FF-756A-36A9-050BBEED8D7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3692" y="1676484"/>
            <a:ext cx="579286" cy="579286"/>
          </a:xfrm>
          <a:prstGeom prst="rect">
            <a:avLst/>
          </a:prstGeom>
        </p:spPr>
      </p:pic>
      <p:sp>
        <p:nvSpPr>
          <p:cNvPr id="11" name="TextBox 10">
            <a:extLst>
              <a:ext uri="{FF2B5EF4-FFF2-40B4-BE49-F238E27FC236}">
                <a16:creationId xmlns:a16="http://schemas.microsoft.com/office/drawing/2014/main" id="{8456623B-82CB-4C92-0DE8-D73615D9857B}"/>
              </a:ext>
            </a:extLst>
          </p:cNvPr>
          <p:cNvSpPr txBox="1"/>
          <p:nvPr/>
        </p:nvSpPr>
        <p:spPr>
          <a:xfrm>
            <a:off x="300625" y="3147052"/>
            <a:ext cx="2952567" cy="563896"/>
          </a:xfrm>
          <a:prstGeom prst="roundRect">
            <a:avLst/>
          </a:prstGeom>
          <a:solidFill>
            <a:schemeClr val="accent3"/>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 Serial career</a:t>
            </a:r>
          </a:p>
        </p:txBody>
      </p:sp>
      <p:sp>
        <p:nvSpPr>
          <p:cNvPr id="16" name="TextBox 15">
            <a:extLst>
              <a:ext uri="{FF2B5EF4-FFF2-40B4-BE49-F238E27FC236}">
                <a16:creationId xmlns:a16="http://schemas.microsoft.com/office/drawing/2014/main" id="{DD8FA29F-313B-8489-36D5-DAA22C6CF1FF}"/>
              </a:ext>
            </a:extLst>
          </p:cNvPr>
          <p:cNvSpPr txBox="1"/>
          <p:nvPr/>
        </p:nvSpPr>
        <p:spPr>
          <a:xfrm>
            <a:off x="3456390" y="3147052"/>
            <a:ext cx="8409931" cy="563896"/>
          </a:xfrm>
          <a:prstGeom prst="roundRect">
            <a:avLst/>
          </a:prstGeom>
          <a:solidFill>
            <a:schemeClr val="accent3">
              <a:lumMod val="20000"/>
              <a:lumOff val="80000"/>
            </a:schemeClr>
          </a:solidFill>
          <a:ln w="19050">
            <a:solidFill>
              <a:schemeClr val="tx1"/>
            </a:solidFill>
          </a:ln>
        </p:spPr>
        <p:txBody>
          <a:bodyPr wrap="square" anchor="ctr" anchorCtr="0">
            <a:noAutofit/>
          </a:bodyPr>
          <a:lstStyle/>
          <a:p>
            <a:pPr lvl="0">
              <a:lnSpc>
                <a:spcPct val="120000"/>
              </a:lnSpc>
              <a:spcAft>
                <a:spcPts val="800"/>
              </a:spcAft>
            </a:pPr>
            <a:r>
              <a:rPr lang="en-GB" dirty="0">
                <a:effectLst/>
                <a:latin typeface="Open Sans" panose="020B0606030504020204" pitchFamily="34" charset="0"/>
                <a:ea typeface="Open Sans" panose="020B0606030504020204" pitchFamily="34" charset="0"/>
                <a:cs typeface="Open Sans" panose="020B0606030504020204" pitchFamily="34" charset="0"/>
              </a:rPr>
              <a:t>Moving from job to job at different companies or organisations.</a:t>
            </a:r>
          </a:p>
        </p:txBody>
      </p:sp>
      <p:sp>
        <p:nvSpPr>
          <p:cNvPr id="5" name="Rectangle: Folded Corner 4">
            <a:extLst>
              <a:ext uri="{FF2B5EF4-FFF2-40B4-BE49-F238E27FC236}">
                <a16:creationId xmlns:a16="http://schemas.microsoft.com/office/drawing/2014/main" id="{3111EB2D-FDA7-4CC3-56EA-8449761CDE5B}"/>
              </a:ext>
            </a:extLst>
          </p:cNvPr>
          <p:cNvSpPr/>
          <p:nvPr/>
        </p:nvSpPr>
        <p:spPr>
          <a:xfrm>
            <a:off x="212943" y="3860347"/>
            <a:ext cx="5782848" cy="2039412"/>
          </a:xfrm>
          <a:prstGeom prst="foldedCorne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Folded Corner 5">
            <a:extLst>
              <a:ext uri="{FF2B5EF4-FFF2-40B4-BE49-F238E27FC236}">
                <a16:creationId xmlns:a16="http://schemas.microsoft.com/office/drawing/2014/main" id="{AE174307-5D59-C71E-F01D-6C7F13A40DFF}"/>
              </a:ext>
            </a:extLst>
          </p:cNvPr>
          <p:cNvSpPr/>
          <p:nvPr/>
        </p:nvSpPr>
        <p:spPr>
          <a:xfrm>
            <a:off x="6175332" y="3862901"/>
            <a:ext cx="5782848" cy="2036857"/>
          </a:xfrm>
          <a:prstGeom prst="foldedCorne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8462AD9E-87B5-0860-8FE6-4942B370D90A}"/>
              </a:ext>
            </a:extLst>
          </p:cNvPr>
          <p:cNvSpPr txBox="1"/>
          <p:nvPr/>
        </p:nvSpPr>
        <p:spPr>
          <a:xfrm>
            <a:off x="235266" y="4085112"/>
            <a:ext cx="5782848" cy="1734386"/>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n-GB" sz="2200" b="1" i="0" u="none" strike="noStrike" kern="1200" cap="none" spc="0" normalizeH="0" baseline="0" noProof="0" dirty="0">
                <a:ln>
                  <a:noFill/>
                </a:ln>
                <a:solidFill>
                  <a:srgbClr val="33CC99"/>
                </a:solidFill>
                <a:effectLst/>
                <a:uLnTx/>
                <a:uFillTx/>
                <a:latin typeface="Open Sans" panose="020B0606030504020204" pitchFamily="34" charset="0"/>
                <a:ea typeface="Open Sans" panose="020B0606030504020204" pitchFamily="34" charset="0"/>
                <a:cs typeface="Open Sans" panose="020B0606030504020204" pitchFamily="34" charset="0"/>
              </a:rPr>
              <a:t>The benefits</a:t>
            </a:r>
          </a:p>
          <a:p>
            <a:pPr marL="342900" marR="0" lvl="0" indent="-342900" algn="l" defTabSz="914400" rtl="0" eaLnBrk="1" fontAlgn="auto" latinLnBrk="0" hangingPunct="1">
              <a:lnSpc>
                <a:spcPct val="120000"/>
              </a:lnSpc>
              <a:spcBef>
                <a:spcPts val="0"/>
              </a:spcBef>
              <a:spcAft>
                <a:spcPts val="120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can experience lots of different organisations, taking skills and experience from each.</a:t>
            </a:r>
          </a:p>
        </p:txBody>
      </p:sp>
      <p:sp>
        <p:nvSpPr>
          <p:cNvPr id="8" name="TextBox 7">
            <a:extLst>
              <a:ext uri="{FF2B5EF4-FFF2-40B4-BE49-F238E27FC236}">
                <a16:creationId xmlns:a16="http://schemas.microsoft.com/office/drawing/2014/main" id="{543ACFD6-30B0-71CB-3179-90A1BB18201B}"/>
              </a:ext>
            </a:extLst>
          </p:cNvPr>
          <p:cNvSpPr txBox="1"/>
          <p:nvPr/>
        </p:nvSpPr>
        <p:spPr>
          <a:xfrm>
            <a:off x="6153009" y="4085112"/>
            <a:ext cx="5782847" cy="1734386"/>
          </a:xfrm>
          <a:prstGeom prst="rect">
            <a:avLst/>
          </a:prstGeom>
          <a:noFill/>
        </p:spPr>
        <p:txBody>
          <a:bodyPr wrap="square">
            <a:spAutoFit/>
          </a:bodyPr>
          <a:lstStyle/>
          <a:p>
            <a:pPr algn="ctr">
              <a:lnSpc>
                <a:spcPct val="120000"/>
              </a:lnSpc>
              <a:spcAft>
                <a:spcPts val="1200"/>
              </a:spcAft>
            </a:pPr>
            <a:r>
              <a:rPr lang="en-GB"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drawbacks</a:t>
            </a:r>
          </a:p>
          <a:p>
            <a:pPr marL="342900" indent="-342900">
              <a:lnSpc>
                <a:spcPct val="120000"/>
              </a:lnSpc>
              <a:spcAft>
                <a:spcPts val="1200"/>
              </a:spcAft>
              <a:buBlip>
                <a:blip>
                  <a:extLst>
                    <a:ext uri="{96DAC541-7B7A-43D3-8B79-37D633B846F1}">
                      <asvg:svgBlip xmlns:asvg="http://schemas.microsoft.com/office/drawing/2016/SVG/main" r:embed="rId4"/>
                    </a:ext>
                  </a:extLst>
                </a:blip>
              </a:buBlip>
              <a:defRPr/>
            </a:pPr>
            <a:r>
              <a:rPr lang="en-GB" sz="2000" dirty="0">
                <a:solidFill>
                  <a:prstClr val="black"/>
                </a:solidFill>
                <a:latin typeface="Open Sans" panose="020B0606030504020204" pitchFamily="34" charset="0"/>
                <a:ea typeface="Open Sans" panose="020B0606030504020204" pitchFamily="34" charset="0"/>
                <a:cs typeface="Open Sans" panose="020B0606030504020204" pitchFamily="34" charset="0"/>
              </a:rPr>
              <a:t>There is no obvious career progression route - you have to decide for yourself what to do next.</a:t>
            </a:r>
          </a:p>
        </p:txBody>
      </p:sp>
      <p:pic>
        <p:nvPicPr>
          <p:cNvPr id="9" name="Graphic 8" descr="Thumbs up sign with solid fill">
            <a:extLst>
              <a:ext uri="{FF2B5EF4-FFF2-40B4-BE49-F238E27FC236}">
                <a16:creationId xmlns:a16="http://schemas.microsoft.com/office/drawing/2014/main" id="{480A41A7-F1C7-D50C-18A2-8CDEBAFC9BA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219" y="3915890"/>
            <a:ext cx="563897" cy="563897"/>
          </a:xfrm>
          <a:prstGeom prst="rect">
            <a:avLst/>
          </a:prstGeom>
        </p:spPr>
      </p:pic>
      <p:pic>
        <p:nvPicPr>
          <p:cNvPr id="13" name="Graphic 12" descr="Thumbs Down with solid fill">
            <a:extLst>
              <a:ext uri="{FF2B5EF4-FFF2-40B4-BE49-F238E27FC236}">
                <a16:creationId xmlns:a16="http://schemas.microsoft.com/office/drawing/2014/main" id="{397BBE75-9897-5219-A4B6-A645ED0E2B7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49637" y="3915890"/>
            <a:ext cx="563897" cy="563897"/>
          </a:xfrm>
          <a:prstGeom prst="rect">
            <a:avLst/>
          </a:prstGeom>
        </p:spPr>
      </p:pic>
    </p:spTree>
    <p:extLst>
      <p:ext uri="{BB962C8B-B14F-4D97-AF65-F5344CB8AC3E}">
        <p14:creationId xmlns:p14="http://schemas.microsoft.com/office/powerpoint/2010/main" val="326440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803E2F-7D03-ED7A-4E61-FB423F25C643}"/>
              </a:ext>
            </a:extLst>
          </p:cNvPr>
          <p:cNvPicPr>
            <a:picLocks noChangeAspect="1"/>
          </p:cNvPicPr>
          <p:nvPr/>
        </p:nvPicPr>
        <p:blipFill rotWithShape="1">
          <a:blip r:embed="rId3">
            <a:extLst>
              <a:ext uri="{28A0092B-C50C-407E-A947-70E740481C1C}">
                <a14:useLocalDpi xmlns:a14="http://schemas.microsoft.com/office/drawing/2010/main" val="0"/>
              </a:ext>
            </a:extLst>
          </a:blip>
          <a:srcRect l="726" r="726"/>
          <a:stretch/>
        </p:blipFill>
        <p:spPr>
          <a:xfrm>
            <a:off x="2204712" y="2528311"/>
            <a:ext cx="7782576" cy="3170051"/>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65558" y="391263"/>
            <a:ext cx="11595774" cy="669188"/>
          </a:xfrm>
        </p:spPr>
        <p:txBody>
          <a:bodyPr>
            <a:normAutofit/>
          </a:bodyPr>
          <a:lstStyle/>
          <a:p>
            <a:r>
              <a:rPr lang="en-GB" sz="3200" b="1" dirty="0">
                <a:latin typeface="Open Sans" panose="020B0606030504020204"/>
              </a:rPr>
              <a:t>The </a:t>
            </a:r>
            <a:r>
              <a:rPr lang="en-GB" sz="3200" b="1" dirty="0" err="1">
                <a:latin typeface="Open Sans" panose="020B0606030504020204"/>
              </a:rPr>
              <a:t>Unifrog</a:t>
            </a:r>
            <a:r>
              <a:rPr lang="en-GB" sz="3200" b="1" dirty="0">
                <a:latin typeface="Open Sans" panose="020B0606030504020204"/>
              </a:rPr>
              <a:t> Careers library tool</a:t>
            </a:r>
          </a:p>
        </p:txBody>
      </p:sp>
      <p:sp>
        <p:nvSpPr>
          <p:cNvPr id="2" name="TextBox 1">
            <a:extLst>
              <a:ext uri="{FF2B5EF4-FFF2-40B4-BE49-F238E27FC236}">
                <a16:creationId xmlns:a16="http://schemas.microsoft.com/office/drawing/2014/main" id="{B2C668D4-D661-0318-8F22-3B79CC7803E5}"/>
              </a:ext>
            </a:extLst>
          </p:cNvPr>
          <p:cNvSpPr txBox="1"/>
          <p:nvPr/>
        </p:nvSpPr>
        <p:spPr>
          <a:xfrm>
            <a:off x="232501" y="1062199"/>
            <a:ext cx="11528831" cy="1053878"/>
          </a:xfrm>
          <a:prstGeom prst="rect">
            <a:avLst/>
          </a:prstGeom>
          <a:noFill/>
        </p:spPr>
        <p:txBody>
          <a:bodyPr wrap="square" rtlCol="0">
            <a:spAutoFit/>
          </a:bodyPr>
          <a:lstStyle/>
          <a:p>
            <a:pP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After this lesson, if you want to browse careers related to your interests, you can log in to your Unifrog account and open the Careers library tool. </a:t>
            </a:r>
          </a:p>
        </p:txBody>
      </p:sp>
      <p:sp>
        <p:nvSpPr>
          <p:cNvPr id="5" name="TextBox 4">
            <a:extLst>
              <a:ext uri="{FF2B5EF4-FFF2-40B4-BE49-F238E27FC236}">
                <a16:creationId xmlns:a16="http://schemas.microsoft.com/office/drawing/2014/main" id="{BF811FE2-7D97-DC96-929D-40C83E8762BB}"/>
              </a:ext>
            </a:extLst>
          </p:cNvPr>
          <p:cNvSpPr txBox="1"/>
          <p:nvPr/>
        </p:nvSpPr>
        <p:spPr>
          <a:xfrm>
            <a:off x="2149291" y="2998732"/>
            <a:ext cx="2556000" cy="1296000"/>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oAutofit/>
          </a:bodyPr>
          <a:lstStyle/>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descr="Cursor with solid fill">
            <a:extLst>
              <a:ext uri="{FF2B5EF4-FFF2-40B4-BE49-F238E27FC236}">
                <a16:creationId xmlns:a16="http://schemas.microsoft.com/office/drawing/2014/main" id="{1F4059A5-F412-82D0-B993-2BFDC5DBB46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2990935" y="3837940"/>
            <a:ext cx="550792" cy="550792"/>
          </a:xfrm>
          <a:prstGeom prst="rect">
            <a:avLst/>
          </a:prstGeom>
        </p:spPr>
      </p:pic>
    </p:spTree>
    <p:extLst>
      <p:ext uri="{BB962C8B-B14F-4D97-AF65-F5344CB8AC3E}">
        <p14:creationId xmlns:p14="http://schemas.microsoft.com/office/powerpoint/2010/main" val="1042366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816DC-EC8E-7511-C0A4-B97262CC1762}"/>
              </a:ext>
            </a:extLst>
          </p:cNvPr>
          <p:cNvSpPr txBox="1"/>
          <p:nvPr/>
        </p:nvSpPr>
        <p:spPr>
          <a:xfrm>
            <a:off x="353988" y="465613"/>
            <a:ext cx="8499727" cy="7522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Finding out more about careers</a:t>
            </a:r>
          </a:p>
        </p:txBody>
      </p:sp>
      <p:sp>
        <p:nvSpPr>
          <p:cNvPr id="5" name="TextBox 4">
            <a:extLst>
              <a:ext uri="{FF2B5EF4-FFF2-40B4-BE49-F238E27FC236}">
                <a16:creationId xmlns:a16="http://schemas.microsoft.com/office/drawing/2014/main" id="{7FB35C8F-A773-DADA-66DD-8EEC1A15443D}"/>
              </a:ext>
            </a:extLst>
          </p:cNvPr>
          <p:cNvSpPr txBox="1"/>
          <p:nvPr/>
        </p:nvSpPr>
        <p:spPr>
          <a:xfrm>
            <a:off x="353988" y="1546260"/>
            <a:ext cx="7774012" cy="39777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30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If you want to find out more about careers you can use the </a:t>
            </a:r>
            <a:r>
              <a:rPr kumimoji="0" lang="en-GB" sz="2200" b="1" i="0" u="none" strike="noStrike" kern="1200" cap="none" spc="0" normalizeH="0" baseline="0" noProof="0" dirty="0">
                <a:ln>
                  <a:noFill/>
                </a:ln>
                <a:solidFill>
                  <a:prstClr val="black"/>
                </a:solidFill>
                <a:effectLst/>
                <a:uLnTx/>
                <a:uFillTx/>
                <a:latin typeface="Open Sans" panose="020B0606030504020204"/>
                <a:ea typeface="+mn-ea"/>
                <a:cs typeface="+mn-cs"/>
              </a:rPr>
              <a:t>Know-how library </a:t>
            </a: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tool and</a:t>
            </a:r>
            <a:r>
              <a:rPr kumimoji="0" lang="en-GB" sz="2200" b="1" i="0" u="none" strike="noStrike" kern="1200" cap="none" spc="0" normalizeH="0" baseline="0" noProof="0" dirty="0">
                <a:ln>
                  <a:noFill/>
                </a:ln>
                <a:solidFill>
                  <a:prstClr val="black"/>
                </a:solidFill>
                <a:effectLst/>
                <a:uLnTx/>
                <a:uFillTx/>
                <a:latin typeface="Open Sans" panose="020B0606030504020204"/>
                <a:ea typeface="+mn-ea"/>
                <a:cs typeface="+mn-cs"/>
              </a:rPr>
              <a:t> </a:t>
            </a: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search ‘career’. You can read guides on lots of different career specialisms.</a:t>
            </a:r>
          </a:p>
          <a:p>
            <a:pPr marL="0" marR="0" lvl="0" indent="0" algn="l" defTabSz="914400" rtl="0" eaLnBrk="1" fontAlgn="auto" latinLnBrk="0" hangingPunct="1">
              <a:lnSpc>
                <a:spcPct val="150000"/>
              </a:lnSpc>
              <a:spcBef>
                <a:spcPts val="0"/>
              </a:spcBef>
              <a:spcAft>
                <a:spcPts val="30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You can also keep track of things you’re doing to support your career journey, such as you activities, achievements and skills. Visit the </a:t>
            </a:r>
            <a:r>
              <a:rPr kumimoji="0" lang="en-GB" sz="2200" b="1" i="0" u="none" strike="noStrike" kern="1200" cap="none" spc="0" normalizeH="0" baseline="0" noProof="0" dirty="0">
                <a:ln>
                  <a:noFill/>
                </a:ln>
                <a:solidFill>
                  <a:prstClr val="black"/>
                </a:solidFill>
                <a:effectLst/>
                <a:uLnTx/>
                <a:uFillTx/>
                <a:latin typeface="Open Sans" panose="020B0606030504020204"/>
                <a:ea typeface="+mn-ea"/>
                <a:cs typeface="+mn-cs"/>
              </a:rPr>
              <a:t>Activities tool </a:t>
            </a: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and </a:t>
            </a:r>
            <a:r>
              <a:rPr kumimoji="0" lang="en-GB" sz="2200" b="1" i="0" u="none" strike="noStrike" kern="1200" cap="none" spc="0" normalizeH="0" baseline="0" noProof="0" dirty="0">
                <a:ln>
                  <a:noFill/>
                </a:ln>
                <a:solidFill>
                  <a:prstClr val="black"/>
                </a:solidFill>
                <a:effectLst/>
                <a:uLnTx/>
                <a:uFillTx/>
                <a:latin typeface="Open Sans" panose="020B0606030504020204"/>
                <a:ea typeface="+mn-ea"/>
                <a:cs typeface="+mn-cs"/>
              </a:rPr>
              <a:t>Skills tool </a:t>
            </a: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on your Unifrog homepage.</a:t>
            </a:r>
          </a:p>
        </p:txBody>
      </p:sp>
      <p:pic>
        <p:nvPicPr>
          <p:cNvPr id="4" name="Picture 3">
            <a:extLst>
              <a:ext uri="{FF2B5EF4-FFF2-40B4-BE49-F238E27FC236}">
                <a16:creationId xmlns:a16="http://schemas.microsoft.com/office/drawing/2014/main" id="{BA0F9F5E-4B82-5527-1F6C-29C921DEB389}"/>
              </a:ext>
            </a:extLst>
          </p:cNvPr>
          <p:cNvPicPr>
            <a:picLocks noChangeAspect="1"/>
          </p:cNvPicPr>
          <p:nvPr/>
        </p:nvPicPr>
        <p:blipFill>
          <a:blip r:embed="rId3"/>
          <a:stretch>
            <a:fillRect/>
          </a:stretch>
        </p:blipFill>
        <p:spPr>
          <a:xfrm>
            <a:off x="8306602" y="527682"/>
            <a:ext cx="3507890" cy="262234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89F8299-F7F7-3D69-135C-45F8A03CC1F2}"/>
              </a:ext>
            </a:extLst>
          </p:cNvPr>
          <p:cNvPicPr>
            <a:picLocks noChangeAspect="1"/>
          </p:cNvPicPr>
          <p:nvPr/>
        </p:nvPicPr>
        <p:blipFill rotWithShape="1">
          <a:blip r:embed="rId4"/>
          <a:srcRect l="51459"/>
          <a:stretch/>
        </p:blipFill>
        <p:spPr>
          <a:xfrm>
            <a:off x="8893742" y="4686190"/>
            <a:ext cx="2472135" cy="125943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A99CE34-CD95-3F19-E58E-601A3CF31C0D}"/>
              </a:ext>
            </a:extLst>
          </p:cNvPr>
          <p:cNvPicPr>
            <a:picLocks noChangeAspect="1"/>
          </p:cNvPicPr>
          <p:nvPr/>
        </p:nvPicPr>
        <p:blipFill rotWithShape="1">
          <a:blip r:embed="rId4"/>
          <a:srcRect r="50980"/>
          <a:stretch/>
        </p:blipFill>
        <p:spPr>
          <a:xfrm>
            <a:off x="8870917" y="3317798"/>
            <a:ext cx="2496518" cy="12594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3338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225468" y="313698"/>
            <a:ext cx="11419200" cy="669188"/>
          </a:xfrm>
        </p:spPr>
        <p:txBody>
          <a:bodyPr>
            <a:noAutofit/>
          </a:bodyPr>
          <a:lstStyle/>
          <a:p>
            <a:r>
              <a:rPr lang="en-GB" sz="3200" b="1" dirty="0">
                <a:latin typeface="Open Sans" panose="020B0606030504020204"/>
              </a:rPr>
              <a:t>What type of career is right for me? (3 mins)</a:t>
            </a:r>
          </a:p>
        </p:txBody>
      </p:sp>
      <p:sp>
        <p:nvSpPr>
          <p:cNvPr id="6" name="TextBox 5">
            <a:extLst>
              <a:ext uri="{FF2B5EF4-FFF2-40B4-BE49-F238E27FC236}">
                <a16:creationId xmlns:a16="http://schemas.microsoft.com/office/drawing/2014/main" id="{4E32ED3A-E743-8F19-6AF1-855758991605}"/>
              </a:ext>
            </a:extLst>
          </p:cNvPr>
          <p:cNvSpPr txBox="1"/>
          <p:nvPr/>
        </p:nvSpPr>
        <p:spPr>
          <a:xfrm>
            <a:off x="428171" y="1069608"/>
            <a:ext cx="11409333" cy="482568"/>
          </a:xfrm>
          <a:prstGeom prst="rect">
            <a:avLst/>
          </a:prstGeom>
          <a:noFill/>
        </p:spPr>
        <p:txBody>
          <a:bodyPr wrap="square">
            <a:spAutoFit/>
          </a:bodyPr>
          <a:lstStyle/>
          <a:p>
            <a:pPr algn="ctr">
              <a:lnSpc>
                <a:spcPct val="125000"/>
              </a:lnSpc>
              <a:spcAft>
                <a:spcPts val="1200"/>
              </a:spcAft>
            </a:pPr>
            <a:r>
              <a:rPr lang="en-GB" sz="2200" b="1" dirty="0">
                <a:latin typeface="Open Sans" panose="020B0606030504020204" pitchFamily="34" charset="0"/>
                <a:ea typeface="Open Sans" panose="020B0606030504020204" pitchFamily="34" charset="0"/>
                <a:cs typeface="Open Sans" panose="020B0606030504020204" pitchFamily="34" charset="0"/>
              </a:rPr>
              <a:t>Having a positive career means: </a:t>
            </a:r>
            <a:endParaRPr lang="en-GB" sz="2200" b="1"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67B7880-3847-7F60-5510-F6AAD8BF2AAA}"/>
              </a:ext>
            </a:extLst>
          </p:cNvPr>
          <p:cNvSpPr txBox="1"/>
          <p:nvPr/>
        </p:nvSpPr>
        <p:spPr>
          <a:xfrm>
            <a:off x="1827303" y="4655348"/>
            <a:ext cx="9220654" cy="1302567"/>
          </a:xfrm>
          <a:prstGeom prst="roundRect">
            <a:avLst/>
          </a:prstGeom>
          <a:solidFill>
            <a:schemeClr val="accent2">
              <a:lumMod val="20000"/>
              <a:lumOff val="80000"/>
            </a:schemeClr>
          </a:solidFill>
        </p:spPr>
        <p:txBody>
          <a:bodyPr wrap="square" anchor="ctr" anchorCtr="0">
            <a:noAutofit/>
          </a:bodyPr>
          <a:lstStyle/>
          <a:p>
            <a:pPr>
              <a:lnSpc>
                <a:spcPct val="200000"/>
              </a:lnSpc>
              <a:spcAft>
                <a:spcPts val="800"/>
              </a:spcAft>
            </a:pPr>
            <a:r>
              <a:rPr lang="en-GB" sz="2200" i="1" dirty="0">
                <a:effectLst/>
                <a:latin typeface="Open Sans" panose="020B0606030504020204" pitchFamily="34" charset="0"/>
                <a:ea typeface="Open Sans" panose="020B0606030504020204" pitchFamily="34" charset="0"/>
                <a:cs typeface="Open Sans" panose="020B0606030504020204" pitchFamily="34" charset="0"/>
              </a:rPr>
              <a:t>I think a ___________________________ career would suit me best, because… _______________________________________________________________________________  </a:t>
            </a:r>
          </a:p>
        </p:txBody>
      </p:sp>
      <p:sp>
        <p:nvSpPr>
          <p:cNvPr id="12" name="TextBox 11">
            <a:extLst>
              <a:ext uri="{FF2B5EF4-FFF2-40B4-BE49-F238E27FC236}">
                <a16:creationId xmlns:a16="http://schemas.microsoft.com/office/drawing/2014/main" id="{0A0015CE-66D8-6D5B-DB6A-493A0DC1DA50}"/>
              </a:ext>
            </a:extLst>
          </p:cNvPr>
          <p:cNvSpPr txBox="1"/>
          <p:nvPr/>
        </p:nvSpPr>
        <p:spPr>
          <a:xfrm>
            <a:off x="225468" y="3801656"/>
            <a:ext cx="3031299" cy="563577"/>
          </a:xfrm>
          <a:prstGeom prst="roundRect">
            <a:avLst/>
          </a:prstGeom>
          <a:solidFill>
            <a:srgbClr val="FF2170"/>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buClrTx/>
              <a:buSzTx/>
              <a:tabLst/>
              <a:defRPr/>
            </a:pP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Single track career</a:t>
            </a:r>
          </a:p>
        </p:txBody>
      </p:sp>
      <p:sp>
        <p:nvSpPr>
          <p:cNvPr id="14" name="TextBox 13">
            <a:extLst>
              <a:ext uri="{FF2B5EF4-FFF2-40B4-BE49-F238E27FC236}">
                <a16:creationId xmlns:a16="http://schemas.microsoft.com/office/drawing/2014/main" id="{B60058AE-CD1D-080C-5787-7452E401E4ED}"/>
              </a:ext>
            </a:extLst>
          </p:cNvPr>
          <p:cNvSpPr txBox="1"/>
          <p:nvPr/>
        </p:nvSpPr>
        <p:spPr>
          <a:xfrm>
            <a:off x="9169555" y="3801656"/>
            <a:ext cx="2824871" cy="563896"/>
          </a:xfrm>
          <a:prstGeom prst="roundRect">
            <a:avLst/>
          </a:prstGeom>
          <a:solidFill>
            <a:schemeClr val="accent3"/>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buClrTx/>
              <a:buSzTx/>
              <a:tabLst/>
              <a:defRPr/>
            </a:pP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Serial career</a:t>
            </a:r>
          </a:p>
        </p:txBody>
      </p:sp>
      <p:sp>
        <p:nvSpPr>
          <p:cNvPr id="16" name="TextBox 15">
            <a:extLst>
              <a:ext uri="{FF2B5EF4-FFF2-40B4-BE49-F238E27FC236}">
                <a16:creationId xmlns:a16="http://schemas.microsoft.com/office/drawing/2014/main" id="{EDB8E9CE-A53E-EF43-7939-5885AF345EF1}"/>
              </a:ext>
            </a:extLst>
          </p:cNvPr>
          <p:cNvSpPr txBox="1"/>
          <p:nvPr/>
        </p:nvSpPr>
        <p:spPr>
          <a:xfrm>
            <a:off x="3344449" y="3801656"/>
            <a:ext cx="2824871" cy="563896"/>
          </a:xfrm>
          <a:prstGeom prst="roundRect">
            <a:avLst/>
          </a:prstGeom>
          <a:solidFill>
            <a:schemeClr val="accent4"/>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Portfolio career</a:t>
            </a:r>
          </a:p>
        </p:txBody>
      </p:sp>
      <p:sp>
        <p:nvSpPr>
          <p:cNvPr id="17" name="TextBox 16">
            <a:extLst>
              <a:ext uri="{FF2B5EF4-FFF2-40B4-BE49-F238E27FC236}">
                <a16:creationId xmlns:a16="http://schemas.microsoft.com/office/drawing/2014/main" id="{9D93D4C5-923F-7A68-440E-B6DE82379AA9}"/>
              </a:ext>
            </a:extLst>
          </p:cNvPr>
          <p:cNvSpPr txBox="1"/>
          <p:nvPr/>
        </p:nvSpPr>
        <p:spPr>
          <a:xfrm>
            <a:off x="6257002" y="3801656"/>
            <a:ext cx="2824871" cy="563896"/>
          </a:xfrm>
          <a:prstGeom prst="roundRect">
            <a:avLst/>
          </a:prstGeom>
          <a:solidFill>
            <a:schemeClr val="accent1"/>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Lifestyle career</a:t>
            </a:r>
          </a:p>
        </p:txBody>
      </p:sp>
      <p:sp>
        <p:nvSpPr>
          <p:cNvPr id="29" name="TextBox 28">
            <a:extLst>
              <a:ext uri="{FF2B5EF4-FFF2-40B4-BE49-F238E27FC236}">
                <a16:creationId xmlns:a16="http://schemas.microsoft.com/office/drawing/2014/main" id="{16B336FF-9658-799A-B2FD-C2C82ED3F58F}"/>
              </a:ext>
            </a:extLst>
          </p:cNvPr>
          <p:cNvSpPr txBox="1"/>
          <p:nvPr/>
        </p:nvSpPr>
        <p:spPr>
          <a:xfrm>
            <a:off x="259802" y="3121133"/>
            <a:ext cx="11735573" cy="546047"/>
          </a:xfrm>
          <a:prstGeom prst="rect">
            <a:avLst/>
          </a:prstGeom>
          <a:solidFill>
            <a:schemeClr val="accent2"/>
          </a:solidFill>
        </p:spPr>
        <p:txBody>
          <a:bodyPr wrap="square">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With this in mind, what </a:t>
            </a:r>
            <a:r>
              <a:rPr kumimoji="0" lang="en-GB" sz="2200" b="1" i="0" u="sng"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type</a:t>
            </a: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of career do you think would suit you best, and why?</a:t>
            </a:r>
          </a:p>
        </p:txBody>
      </p:sp>
      <p:pic>
        <p:nvPicPr>
          <p:cNvPr id="31" name="Graphic 30" descr="Pen with solid fill">
            <a:extLst>
              <a:ext uri="{FF2B5EF4-FFF2-40B4-BE49-F238E27FC236}">
                <a16:creationId xmlns:a16="http://schemas.microsoft.com/office/drawing/2014/main" id="{6F23F3CB-5CF5-8C0D-32F0-4F856690FDF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217775">
            <a:off x="10688911" y="4442109"/>
            <a:ext cx="605950" cy="605950"/>
          </a:xfrm>
          <a:prstGeom prst="rect">
            <a:avLst/>
          </a:prstGeom>
        </p:spPr>
      </p:pic>
      <p:sp>
        <p:nvSpPr>
          <p:cNvPr id="2" name="TextBox 1">
            <a:extLst>
              <a:ext uri="{FF2B5EF4-FFF2-40B4-BE49-F238E27FC236}">
                <a16:creationId xmlns:a16="http://schemas.microsoft.com/office/drawing/2014/main" id="{8CA50A3A-9CA6-7035-0FE7-E4F18DB47EE5}"/>
              </a:ext>
            </a:extLst>
          </p:cNvPr>
          <p:cNvSpPr txBox="1"/>
          <p:nvPr/>
        </p:nvSpPr>
        <p:spPr>
          <a:xfrm>
            <a:off x="428172" y="1709032"/>
            <a:ext cx="6270801" cy="533905"/>
          </a:xfrm>
          <a:prstGeom prst="roundRect">
            <a:avLst/>
          </a:prstGeom>
          <a:solidFill>
            <a:schemeClr val="bg2"/>
          </a:solidFill>
        </p:spPr>
        <p:txBody>
          <a:bodyPr wrap="square">
            <a:spAutoFit/>
          </a:bodyPr>
          <a:lstStyle/>
          <a:p>
            <a:pPr lvl="0">
              <a:lnSpc>
                <a:spcPct val="125000"/>
              </a:lnSpc>
              <a:spcAft>
                <a:spcPts val="12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a) being happy with how you spend your time</a:t>
            </a:r>
          </a:p>
        </p:txBody>
      </p:sp>
      <p:sp>
        <p:nvSpPr>
          <p:cNvPr id="3" name="TextBox 2">
            <a:extLst>
              <a:ext uri="{FF2B5EF4-FFF2-40B4-BE49-F238E27FC236}">
                <a16:creationId xmlns:a16="http://schemas.microsoft.com/office/drawing/2014/main" id="{00ECE7EA-3FDC-8F69-E7C6-A35661B7B46A}"/>
              </a:ext>
            </a:extLst>
          </p:cNvPr>
          <p:cNvSpPr txBox="1"/>
          <p:nvPr/>
        </p:nvSpPr>
        <p:spPr>
          <a:xfrm>
            <a:off x="2276061" y="2374952"/>
            <a:ext cx="7633253" cy="533905"/>
          </a:xfrm>
          <a:prstGeom prst="roundRect">
            <a:avLst/>
          </a:prstGeom>
          <a:solidFill>
            <a:schemeClr val="bg2"/>
          </a:solidFill>
        </p:spPr>
        <p:txBody>
          <a:bodyPr wrap="square">
            <a:spAutoFit/>
          </a:bodyPr>
          <a:lstStyle/>
          <a:p>
            <a:pPr lvl="0">
              <a:lnSpc>
                <a:spcPct val="125000"/>
              </a:lnSpc>
              <a:spcAft>
                <a:spcPts val="12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c) being able to make a contribution to your community</a:t>
            </a:r>
          </a:p>
        </p:txBody>
      </p:sp>
      <p:sp>
        <p:nvSpPr>
          <p:cNvPr id="5" name="TextBox 4">
            <a:extLst>
              <a:ext uri="{FF2B5EF4-FFF2-40B4-BE49-F238E27FC236}">
                <a16:creationId xmlns:a16="http://schemas.microsoft.com/office/drawing/2014/main" id="{1A048283-C143-0853-79F9-AFD926E1680A}"/>
              </a:ext>
            </a:extLst>
          </p:cNvPr>
          <p:cNvSpPr txBox="1"/>
          <p:nvPr/>
        </p:nvSpPr>
        <p:spPr>
          <a:xfrm>
            <a:off x="6809095" y="1689154"/>
            <a:ext cx="5028410" cy="533905"/>
          </a:xfrm>
          <a:prstGeom prst="roundRect">
            <a:avLst/>
          </a:prstGeom>
          <a:solidFill>
            <a:schemeClr val="bg2"/>
          </a:solidFill>
        </p:spPr>
        <p:txBody>
          <a:bodyPr wrap="square">
            <a:spAutoFit/>
          </a:bodyPr>
          <a:lstStyle/>
          <a:p>
            <a:pPr lvl="0">
              <a:lnSpc>
                <a:spcPct val="125000"/>
              </a:lnSpc>
              <a:spcAft>
                <a:spcPts val="12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b) having a decent standard of living</a:t>
            </a:r>
          </a:p>
        </p:txBody>
      </p:sp>
      <p:sp>
        <p:nvSpPr>
          <p:cNvPr id="7" name="TextBox 6">
            <a:extLst>
              <a:ext uri="{FF2B5EF4-FFF2-40B4-BE49-F238E27FC236}">
                <a16:creationId xmlns:a16="http://schemas.microsoft.com/office/drawing/2014/main" id="{8FF3365D-A095-31A2-A8AC-613F64E4C98C}"/>
              </a:ext>
            </a:extLst>
          </p:cNvPr>
          <p:cNvSpPr txBox="1"/>
          <p:nvPr/>
        </p:nvSpPr>
        <p:spPr>
          <a:xfrm>
            <a:off x="3269294" y="4757643"/>
            <a:ext cx="2742610" cy="454973"/>
          </a:xfrm>
          <a:prstGeom prst="rect">
            <a:avLst/>
          </a:prstGeom>
          <a:solidFill>
            <a:schemeClr val="accent2">
              <a:lumMod val="20000"/>
              <a:lumOff val="80000"/>
            </a:schemeClr>
          </a:solidFill>
        </p:spPr>
        <p:txBody>
          <a:bodyPr wrap="square" anchor="ctr" anchorCtr="0">
            <a:noAutofit/>
          </a:bodyPr>
          <a:lstStyle/>
          <a:p>
            <a:pPr>
              <a:spcAft>
                <a:spcPts val="800"/>
              </a:spcAft>
            </a:pPr>
            <a:r>
              <a:rPr lang="en-GB" sz="2200" dirty="0">
                <a:solidFill>
                  <a:srgbClr val="236999"/>
                </a:solidFill>
                <a:effectLst/>
                <a:latin typeface="MV Boli" panose="02000500030200090000" pitchFamily="2" charset="0"/>
                <a:ea typeface="Open Sans" panose="020B0606030504020204" pitchFamily="34" charset="0"/>
                <a:cs typeface="MV Boli" panose="02000500030200090000" pitchFamily="2" charset="0"/>
              </a:rPr>
              <a:t>Lifestyle career</a:t>
            </a:r>
          </a:p>
        </p:txBody>
      </p:sp>
      <p:sp>
        <p:nvSpPr>
          <p:cNvPr id="8" name="TextBox 7">
            <a:extLst>
              <a:ext uri="{FF2B5EF4-FFF2-40B4-BE49-F238E27FC236}">
                <a16:creationId xmlns:a16="http://schemas.microsoft.com/office/drawing/2014/main" id="{8F79F227-EC34-E236-34B5-835F7F2C2177}"/>
              </a:ext>
            </a:extLst>
          </p:cNvPr>
          <p:cNvSpPr txBox="1"/>
          <p:nvPr/>
        </p:nvSpPr>
        <p:spPr>
          <a:xfrm>
            <a:off x="2056357" y="5423610"/>
            <a:ext cx="8678449" cy="427835"/>
          </a:xfrm>
          <a:prstGeom prst="rect">
            <a:avLst/>
          </a:prstGeom>
          <a:solidFill>
            <a:schemeClr val="accent2">
              <a:lumMod val="20000"/>
              <a:lumOff val="80000"/>
            </a:schemeClr>
          </a:solidFill>
        </p:spPr>
        <p:txBody>
          <a:bodyPr wrap="square" anchor="ctr" anchorCtr="0">
            <a:noAutofit/>
          </a:bodyPr>
          <a:lstStyle/>
          <a:p>
            <a:pPr>
              <a:spcAft>
                <a:spcPts val="800"/>
              </a:spcAft>
            </a:pPr>
            <a:r>
              <a:rPr lang="en-GB" sz="2200" dirty="0">
                <a:solidFill>
                  <a:srgbClr val="236999"/>
                </a:solidFill>
                <a:latin typeface="MV Boli" panose="02000500030200090000" pitchFamily="2" charset="0"/>
                <a:ea typeface="Open Sans" panose="020B0606030504020204" pitchFamily="34" charset="0"/>
                <a:cs typeface="MV Boli" panose="02000500030200090000" pitchFamily="2" charset="0"/>
              </a:rPr>
              <a:t>h</a:t>
            </a:r>
            <a:r>
              <a:rPr lang="en-GB" sz="2200" dirty="0">
                <a:solidFill>
                  <a:srgbClr val="236999"/>
                </a:solidFill>
                <a:effectLst/>
                <a:latin typeface="MV Boli" panose="02000500030200090000" pitchFamily="2" charset="0"/>
                <a:ea typeface="Open Sans" panose="020B0606030504020204" pitchFamily="34" charset="0"/>
                <a:cs typeface="MV Boli" panose="02000500030200090000" pitchFamily="2" charset="0"/>
              </a:rPr>
              <a:t>aving a good work life balance is really important to me.</a:t>
            </a:r>
          </a:p>
        </p:txBody>
      </p:sp>
    </p:spTree>
    <p:extLst>
      <p:ext uri="{BB962C8B-B14F-4D97-AF65-F5344CB8AC3E}">
        <p14:creationId xmlns:p14="http://schemas.microsoft.com/office/powerpoint/2010/main" val="8513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animBg="1"/>
      <p:bldP spid="14" grpId="0" animBg="1"/>
      <p:bldP spid="16" grpId="0" animBg="1"/>
      <p:bldP spid="17" grpId="0" animBg="1"/>
      <p:bldP spid="29" grpId="0" animBg="1"/>
      <p:bldP spid="2" grpId="0" animBg="1"/>
      <p:bldP spid="3" grpId="0" animBg="1"/>
      <p:bldP spid="5"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Talking about careers (5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9B6DF8B-0060-65DF-790E-A238104321D4}"/>
              </a:ext>
            </a:extLst>
          </p:cNvPr>
          <p:cNvSpPr txBox="1"/>
          <p:nvPr/>
        </p:nvSpPr>
        <p:spPr>
          <a:xfrm>
            <a:off x="319314" y="2264229"/>
            <a:ext cx="6473371" cy="1123086"/>
          </a:xfrm>
          <a:prstGeom prst="wedgeRoundRectCallout">
            <a:avLst>
              <a:gd name="adj1" fmla="val 55582"/>
              <a:gd name="adj2" fmla="val 41822"/>
              <a:gd name="adj3" fmla="val 16667"/>
            </a:avLst>
          </a:prstGeom>
          <a:solidFill>
            <a:srgbClr val="FFD5E4"/>
          </a:solidFill>
          <a:ln w="19050">
            <a:solidFill>
              <a:schemeClr val="tx1"/>
            </a:solidFill>
          </a:ln>
        </p:spPr>
        <p:txBody>
          <a:bodyPr wrap="square" anchor="ctr" anchorCtr="0">
            <a:noAutofit/>
          </a:bodyPr>
          <a:lstStyle/>
          <a:p>
            <a:pPr lvl="0" algn="ctr">
              <a:lnSpc>
                <a:spcPct val="150000"/>
              </a:lnSpc>
            </a:pPr>
            <a:r>
              <a:rPr lang="en-GB" sz="2000" dirty="0">
                <a:effectLst/>
                <a:latin typeface="Open Sans" panose="020B0606030504020204" pitchFamily="34" charset="0"/>
                <a:ea typeface="Open Sans" panose="020B0606030504020204" pitchFamily="34" charset="0"/>
                <a:cs typeface="Open Sans" panose="020B0606030504020204" pitchFamily="34" charset="0"/>
              </a:rPr>
              <a:t>To me, a career means climbing the ladder – you start off in a low paid job and then get promoted.</a:t>
            </a:r>
          </a:p>
        </p:txBody>
      </p:sp>
      <p:sp>
        <p:nvSpPr>
          <p:cNvPr id="12" name="TextBox 11">
            <a:extLst>
              <a:ext uri="{FF2B5EF4-FFF2-40B4-BE49-F238E27FC236}">
                <a16:creationId xmlns:a16="http://schemas.microsoft.com/office/drawing/2014/main" id="{6F1B2948-1589-1594-9728-C8335BF679C3}"/>
              </a:ext>
            </a:extLst>
          </p:cNvPr>
          <p:cNvSpPr txBox="1"/>
          <p:nvPr/>
        </p:nvSpPr>
        <p:spPr>
          <a:xfrm>
            <a:off x="7435001" y="2189961"/>
            <a:ext cx="4379627" cy="1583907"/>
          </a:xfrm>
          <a:prstGeom prst="wedgeRoundRectCallout">
            <a:avLst>
              <a:gd name="adj1" fmla="val 56874"/>
              <a:gd name="adj2" fmla="val 41758"/>
              <a:gd name="adj3" fmla="val 16667"/>
            </a:avLst>
          </a:prstGeom>
          <a:solidFill>
            <a:srgbClr val="FFE4CC"/>
          </a:solidFill>
          <a:ln w="19050">
            <a:solidFill>
              <a:schemeClr val="tx1"/>
            </a:solidFill>
          </a:ln>
        </p:spPr>
        <p:txBody>
          <a:bodyPr wrap="square" anchor="ctr" anchorCtr="0">
            <a:noAutofit/>
          </a:bodyPr>
          <a:lstStyle/>
          <a:p>
            <a:pPr lvl="0" algn="ctr">
              <a:lnSpc>
                <a:spcPct val="150000"/>
              </a:lnSpc>
            </a:pPr>
            <a:r>
              <a:rPr lang="en-GB" sz="2000" dirty="0">
                <a:effectLst/>
                <a:latin typeface="Open Sans" panose="020B0606030504020204" pitchFamily="34" charset="0"/>
                <a:ea typeface="Open Sans" panose="020B0606030504020204" pitchFamily="34" charset="0"/>
                <a:cs typeface="Open Sans" panose="020B0606030504020204" pitchFamily="34" charset="0"/>
              </a:rPr>
              <a:t>I can’t think of anything worse than being stuck in the same job for 40 years. I’d be so bored!</a:t>
            </a:r>
          </a:p>
        </p:txBody>
      </p:sp>
      <p:sp>
        <p:nvSpPr>
          <p:cNvPr id="14" name="TextBox 13">
            <a:extLst>
              <a:ext uri="{FF2B5EF4-FFF2-40B4-BE49-F238E27FC236}">
                <a16:creationId xmlns:a16="http://schemas.microsoft.com/office/drawing/2014/main" id="{EA5A906D-DF2A-75FF-4FC8-41E54F6D30FB}"/>
              </a:ext>
            </a:extLst>
          </p:cNvPr>
          <p:cNvSpPr txBox="1"/>
          <p:nvPr/>
        </p:nvSpPr>
        <p:spPr>
          <a:xfrm>
            <a:off x="441910" y="3577543"/>
            <a:ext cx="5291232" cy="974506"/>
          </a:xfrm>
          <a:prstGeom prst="wedgeRoundRectCallout">
            <a:avLst>
              <a:gd name="adj1" fmla="val 56299"/>
              <a:gd name="adj2" fmla="val 46116"/>
              <a:gd name="adj3" fmla="val 16667"/>
            </a:avLst>
          </a:prstGeom>
          <a:solidFill>
            <a:srgbClr val="FFF2CC"/>
          </a:solidFill>
          <a:ln w="19050">
            <a:solidFill>
              <a:schemeClr val="tx1"/>
            </a:solidFill>
          </a:ln>
        </p:spPr>
        <p:txBody>
          <a:bodyPr wrap="square" anchor="ctr" anchorCtr="0">
            <a:noAutofit/>
          </a:bodyPr>
          <a:lstStyle/>
          <a:p>
            <a:pPr lvl="0" algn="ctr">
              <a:lnSpc>
                <a:spcPct val="150000"/>
              </a:lnSpc>
            </a:pPr>
            <a:r>
              <a:rPr lang="en-GB" sz="2000" dirty="0">
                <a:effectLst/>
                <a:latin typeface="Open Sans" panose="020B0606030504020204" pitchFamily="34" charset="0"/>
                <a:ea typeface="Open Sans" panose="020B0606030504020204" pitchFamily="34" charset="0"/>
                <a:cs typeface="Open Sans" panose="020B0606030504020204" pitchFamily="34" charset="0"/>
              </a:rPr>
              <a:t>Any career I have would need to fit around my life, not the other way around.</a:t>
            </a:r>
          </a:p>
        </p:txBody>
      </p:sp>
      <p:sp>
        <p:nvSpPr>
          <p:cNvPr id="15" name="TextBox 14">
            <a:extLst>
              <a:ext uri="{FF2B5EF4-FFF2-40B4-BE49-F238E27FC236}">
                <a16:creationId xmlns:a16="http://schemas.microsoft.com/office/drawing/2014/main" id="{5B73F77F-937E-60F4-750B-3F51A691C5DE}"/>
              </a:ext>
            </a:extLst>
          </p:cNvPr>
          <p:cNvSpPr txBox="1"/>
          <p:nvPr/>
        </p:nvSpPr>
        <p:spPr>
          <a:xfrm>
            <a:off x="441910" y="4832633"/>
            <a:ext cx="6621642" cy="1053878"/>
          </a:xfrm>
          <a:prstGeom prst="wedgeRoundRectCallout">
            <a:avLst>
              <a:gd name="adj1" fmla="val 53950"/>
              <a:gd name="adj2" fmla="val 34147"/>
              <a:gd name="adj3" fmla="val 16667"/>
            </a:avLst>
          </a:prstGeom>
          <a:solidFill>
            <a:srgbClr val="CDF3E6"/>
          </a:solidFill>
          <a:ln w="19050">
            <a:solidFill>
              <a:schemeClr val="tx1"/>
            </a:solidFill>
          </a:ln>
        </p:spPr>
        <p:txBody>
          <a:bodyPr wrap="square" anchor="ctr" anchorCtr="0">
            <a:noAutofit/>
          </a:bodyPr>
          <a:lstStyle/>
          <a:p>
            <a:pPr algn="ct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rPr>
              <a:t>I have loads of different interests and ideas. I don’t want to have to choose just one to earn money from.</a:t>
            </a:r>
          </a:p>
        </p:txBody>
      </p:sp>
      <p:sp>
        <p:nvSpPr>
          <p:cNvPr id="16" name="TextBox 15">
            <a:extLst>
              <a:ext uri="{FF2B5EF4-FFF2-40B4-BE49-F238E27FC236}">
                <a16:creationId xmlns:a16="http://schemas.microsoft.com/office/drawing/2014/main" id="{98557F5F-46F8-8611-79FF-E1C289712C09}"/>
              </a:ext>
            </a:extLst>
          </p:cNvPr>
          <p:cNvSpPr txBox="1"/>
          <p:nvPr/>
        </p:nvSpPr>
        <p:spPr>
          <a:xfrm>
            <a:off x="7435001" y="4049528"/>
            <a:ext cx="4660372" cy="1583908"/>
          </a:xfrm>
          <a:prstGeom prst="wedgeRoundRectCallout">
            <a:avLst>
              <a:gd name="adj1" fmla="val -39815"/>
              <a:gd name="adj2" fmla="val 65249"/>
              <a:gd name="adj3" fmla="val 16667"/>
            </a:avLst>
          </a:prstGeom>
          <a:solidFill>
            <a:srgbClr val="C9F0EF"/>
          </a:solidFill>
          <a:ln w="19050">
            <a:solidFill>
              <a:schemeClr val="tx1"/>
            </a:solidFill>
          </a:ln>
        </p:spPr>
        <p:txBody>
          <a:bodyPr wrap="square" anchor="ctr" anchorCtr="0">
            <a:noAutofit/>
          </a:bodyPr>
          <a:lstStyle/>
          <a:p>
            <a:pPr lvl="0" algn="ctr">
              <a:lnSpc>
                <a:spcPct val="150000"/>
              </a:lnSpc>
              <a:spcAft>
                <a:spcPts val="800"/>
              </a:spcAft>
            </a:pPr>
            <a:r>
              <a:rPr lang="en-GB" sz="2000" dirty="0">
                <a:latin typeface="Open Sans" panose="020B0606030504020204" pitchFamily="34" charset="0"/>
                <a:ea typeface="Open Sans" panose="020B0606030504020204" pitchFamily="34" charset="0"/>
                <a:cs typeface="Open Sans" panose="020B0606030504020204" pitchFamily="34" charset="0"/>
              </a:rPr>
              <a:t>To me, a career means not staying in one place. You move to different jobs at different organisations.  </a:t>
            </a:r>
          </a:p>
        </p:txBody>
      </p:sp>
      <p:sp>
        <p:nvSpPr>
          <p:cNvPr id="3" name="TextBox 2">
            <a:extLst>
              <a:ext uri="{FF2B5EF4-FFF2-40B4-BE49-F238E27FC236}">
                <a16:creationId xmlns:a16="http://schemas.microsoft.com/office/drawing/2014/main" id="{A0173732-2920-EB0B-83C2-3719155CA6E5}"/>
              </a:ext>
            </a:extLst>
          </p:cNvPr>
          <p:cNvSpPr txBox="1"/>
          <p:nvPr/>
        </p:nvSpPr>
        <p:spPr>
          <a:xfrm>
            <a:off x="180654" y="948834"/>
            <a:ext cx="11604946" cy="1053878"/>
          </a:xfrm>
          <a:prstGeom prst="rect">
            <a:avLst/>
          </a:prstGeom>
          <a:noFill/>
        </p:spPr>
        <p:txBody>
          <a:bodyPr wrap="square">
            <a:spAutoFit/>
          </a:bodyPr>
          <a:lstStyle/>
          <a:p>
            <a:pPr>
              <a:lnSpc>
                <a:spcPct val="150000"/>
              </a:lnSpc>
              <a:spcAft>
                <a:spcPts val="8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Look at the statements below. Which one do you agree with </a:t>
            </a:r>
            <a:r>
              <a:rPr lang="en-GB" sz="2200" b="1"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most</a:t>
            </a:r>
            <a:r>
              <a:rPr lang="en-GB" sz="2200" dirty="0">
                <a:effectLst/>
                <a:latin typeface="Open Sans" panose="020B0606030504020204" pitchFamily="34" charset="0"/>
                <a:ea typeface="Open Sans" panose="020B0606030504020204" pitchFamily="34" charset="0"/>
                <a:cs typeface="Open Sans" panose="020B0606030504020204" pitchFamily="34" charset="0"/>
              </a:rPr>
              <a:t>? Which one do you agree with </a:t>
            </a:r>
            <a:r>
              <a:rPr lang="en-GB" sz="2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least</a:t>
            </a:r>
            <a:r>
              <a:rPr lang="en-GB" sz="2200" dirty="0">
                <a:effectLst/>
                <a:latin typeface="Open Sans" panose="020B0606030504020204" pitchFamily="34" charset="0"/>
                <a:ea typeface="Open Sans" panose="020B0606030504020204" pitchFamily="34" charset="0"/>
                <a:cs typeface="Open Sans" panose="020B0606030504020204" pitchFamily="34" charset="0"/>
              </a:rPr>
              <a:t>? Explain your answers.</a:t>
            </a:r>
          </a:p>
        </p:txBody>
      </p:sp>
      <p:pic>
        <p:nvPicPr>
          <p:cNvPr id="8" name="Graphic 7" descr="Badge with solid fill">
            <a:extLst>
              <a:ext uri="{FF2B5EF4-FFF2-40B4-BE49-F238E27FC236}">
                <a16:creationId xmlns:a16="http://schemas.microsoft.com/office/drawing/2014/main" id="{7F4B13C3-F291-7085-4BFF-E46A07A44DB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1" y="3676958"/>
            <a:ext cx="579286" cy="579286"/>
          </a:xfrm>
          <a:prstGeom prst="rect">
            <a:avLst/>
          </a:prstGeom>
        </p:spPr>
      </p:pic>
      <p:pic>
        <p:nvPicPr>
          <p:cNvPr id="10" name="Graphic 9" descr="Badge 3 with solid fill">
            <a:extLst>
              <a:ext uri="{FF2B5EF4-FFF2-40B4-BE49-F238E27FC236}">
                <a16:creationId xmlns:a16="http://schemas.microsoft.com/office/drawing/2014/main" id="{B6AC903E-3406-1B60-B4CD-65D040B6FA9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2" y="5069929"/>
            <a:ext cx="579286" cy="579286"/>
          </a:xfrm>
          <a:prstGeom prst="rect">
            <a:avLst/>
          </a:prstGeom>
        </p:spPr>
      </p:pic>
      <p:pic>
        <p:nvPicPr>
          <p:cNvPr id="18" name="Graphic 17" descr="Badge 4 with solid fill">
            <a:extLst>
              <a:ext uri="{FF2B5EF4-FFF2-40B4-BE49-F238E27FC236}">
                <a16:creationId xmlns:a16="http://schemas.microsoft.com/office/drawing/2014/main" id="{6B2E5823-FF37-F72E-4BE3-82D9463EED1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76488" y="2402629"/>
            <a:ext cx="579286" cy="579286"/>
          </a:xfrm>
          <a:prstGeom prst="rect">
            <a:avLst/>
          </a:prstGeom>
        </p:spPr>
      </p:pic>
      <p:pic>
        <p:nvPicPr>
          <p:cNvPr id="20" name="Graphic 19" descr="Badge 5 with solid fill">
            <a:extLst>
              <a:ext uri="{FF2B5EF4-FFF2-40B4-BE49-F238E27FC236}">
                <a16:creationId xmlns:a16="http://schemas.microsoft.com/office/drawing/2014/main" id="{3066EEA4-0F41-E56F-B58A-78C8C672002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63552" y="4253347"/>
            <a:ext cx="579286" cy="579286"/>
          </a:xfrm>
          <a:prstGeom prst="rect">
            <a:avLst/>
          </a:prstGeom>
        </p:spPr>
      </p:pic>
      <p:pic>
        <p:nvPicPr>
          <p:cNvPr id="22" name="Graphic 21" descr="Badge 1 with solid fill">
            <a:extLst>
              <a:ext uri="{FF2B5EF4-FFF2-40B4-BE49-F238E27FC236}">
                <a16:creationId xmlns:a16="http://schemas.microsoft.com/office/drawing/2014/main" id="{B16B030A-57FE-9860-ED1C-BB19E5A292C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31" y="2402629"/>
            <a:ext cx="579286" cy="579286"/>
          </a:xfrm>
          <a:prstGeom prst="rect">
            <a:avLst/>
          </a:prstGeom>
        </p:spPr>
      </p:pic>
    </p:spTree>
    <p:extLst>
      <p:ext uri="{BB962C8B-B14F-4D97-AF65-F5344CB8AC3E}">
        <p14:creationId xmlns:p14="http://schemas.microsoft.com/office/powerpoint/2010/main" val="2428890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3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5E5BB-EEAA-11C9-2833-3E7AA986D01B}"/>
              </a:ext>
            </a:extLst>
          </p:cNvPr>
          <p:cNvSpPr txBox="1"/>
          <p:nvPr/>
        </p:nvSpPr>
        <p:spPr>
          <a:xfrm>
            <a:off x="554031" y="1311119"/>
            <a:ext cx="5914754" cy="1002118"/>
          </a:xfrm>
          <a:prstGeom prst="roundRect">
            <a:avLst/>
          </a:prstGeom>
          <a:solidFill>
            <a:srgbClr val="CFD7E3"/>
          </a:solidFill>
          <a:ln w="19050">
            <a:solidFill>
              <a:srgbClr val="2F3D50"/>
            </a:solidFill>
          </a:ln>
        </p:spPr>
        <p:txBody>
          <a:bodyPr wrap="square">
            <a:spAutoFit/>
          </a:bodyPr>
          <a:lstStyle/>
          <a:p>
            <a:pPr lvl="0" algn="ctr">
              <a:lnSpc>
                <a:spcPct val="125000"/>
              </a:lnSpc>
              <a:spcAft>
                <a:spcPts val="3000"/>
              </a:spcAf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career</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is the name for the journey you take through life, learning and work. </a:t>
            </a:r>
          </a:p>
        </p:txBody>
      </p:sp>
      <p:grpSp>
        <p:nvGrpSpPr>
          <p:cNvPr id="22" name="Group 21">
            <a:extLst>
              <a:ext uri="{FF2B5EF4-FFF2-40B4-BE49-F238E27FC236}">
                <a16:creationId xmlns:a16="http://schemas.microsoft.com/office/drawing/2014/main" id="{949798C6-68CB-5B66-7F04-6315A2A102CC}"/>
              </a:ext>
            </a:extLst>
          </p:cNvPr>
          <p:cNvGrpSpPr/>
          <p:nvPr/>
        </p:nvGrpSpPr>
        <p:grpSpPr>
          <a:xfrm>
            <a:off x="6651104" y="1015143"/>
            <a:ext cx="4014057" cy="4014057"/>
            <a:chOff x="-333829" y="1633918"/>
            <a:chExt cx="8624429" cy="8624426"/>
          </a:xfrm>
        </p:grpSpPr>
        <p:pic>
          <p:nvPicPr>
            <p:cNvPr id="11" name="Picture 10">
              <a:extLst>
                <a:ext uri="{FF2B5EF4-FFF2-40B4-BE49-F238E27FC236}">
                  <a16:creationId xmlns:a16="http://schemas.microsoft.com/office/drawing/2014/main" id="{E96088AA-78A3-E564-2284-A3C32C981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29" y="1633918"/>
              <a:ext cx="8624429" cy="8624426"/>
            </a:xfrm>
            <a:prstGeom prst="rect">
              <a:avLst/>
            </a:prstGeom>
          </p:spPr>
        </p:pic>
        <p:sp>
          <p:nvSpPr>
            <p:cNvPr id="21" name="Rectangle 20">
              <a:extLst>
                <a:ext uri="{FF2B5EF4-FFF2-40B4-BE49-F238E27FC236}">
                  <a16:creationId xmlns:a16="http://schemas.microsoft.com/office/drawing/2014/main" id="{C89D3891-5BAC-048A-5982-E961196E606A}"/>
                </a:ext>
              </a:extLst>
            </p:cNvPr>
            <p:cNvSpPr/>
            <p:nvPr/>
          </p:nvSpPr>
          <p:spPr>
            <a:xfrm>
              <a:off x="431465" y="2268191"/>
              <a:ext cx="1571506" cy="1160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Hike with solid fill">
              <a:extLst>
                <a:ext uri="{FF2B5EF4-FFF2-40B4-BE49-F238E27FC236}">
                  <a16:creationId xmlns:a16="http://schemas.microsoft.com/office/drawing/2014/main" id="{A732F411-15F8-47A6-8DB7-10C2B9972AA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694" y="2320723"/>
              <a:ext cx="1108277" cy="1108277"/>
            </a:xfrm>
            <a:prstGeom prst="rect">
              <a:avLst/>
            </a:prstGeom>
          </p:spPr>
        </p:pic>
      </p:grpSp>
      <p:pic>
        <p:nvPicPr>
          <p:cNvPr id="24" name="Graphic 23" descr="Backpack with solid fill">
            <a:extLst>
              <a:ext uri="{FF2B5EF4-FFF2-40B4-BE49-F238E27FC236}">
                <a16:creationId xmlns:a16="http://schemas.microsoft.com/office/drawing/2014/main" id="{EF5AAD55-C4B3-78FD-D7F3-CF9219732AF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87785" y="1193115"/>
            <a:ext cx="766898" cy="766898"/>
          </a:xfrm>
          <a:prstGeom prst="rect">
            <a:avLst/>
          </a:prstGeom>
        </p:spPr>
      </p:pic>
      <p:pic>
        <p:nvPicPr>
          <p:cNvPr id="28" name="Graphic 27" descr="Boot with solid fill">
            <a:extLst>
              <a:ext uri="{FF2B5EF4-FFF2-40B4-BE49-F238E27FC236}">
                <a16:creationId xmlns:a16="http://schemas.microsoft.com/office/drawing/2014/main" id="{B09DC9D0-56BF-405F-67B1-6C45CF38310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71071" y="2077542"/>
            <a:ext cx="766898" cy="766898"/>
          </a:xfrm>
          <a:prstGeom prst="rect">
            <a:avLst/>
          </a:prstGeom>
        </p:spPr>
      </p:pic>
      <p:pic>
        <p:nvPicPr>
          <p:cNvPr id="31" name="Graphic 30" descr="Compass with solid fill">
            <a:extLst>
              <a:ext uri="{FF2B5EF4-FFF2-40B4-BE49-F238E27FC236}">
                <a16:creationId xmlns:a16="http://schemas.microsoft.com/office/drawing/2014/main" id="{694A7116-0DBE-C9D6-DABB-789345E1FC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47040" y="2961969"/>
            <a:ext cx="766898" cy="766898"/>
          </a:xfrm>
          <a:prstGeom prst="rect">
            <a:avLst/>
          </a:prstGeom>
        </p:spPr>
      </p:pic>
      <p:pic>
        <p:nvPicPr>
          <p:cNvPr id="34" name="Graphic 33" descr="Water Bottle with solid fill">
            <a:extLst>
              <a:ext uri="{FF2B5EF4-FFF2-40B4-BE49-F238E27FC236}">
                <a16:creationId xmlns:a16="http://schemas.microsoft.com/office/drawing/2014/main" id="{D867FAD1-9BAE-F982-D89A-31A9464883E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47480" y="3846396"/>
            <a:ext cx="766898" cy="766898"/>
          </a:xfrm>
          <a:prstGeom prst="rect">
            <a:avLst/>
          </a:prstGeom>
        </p:spPr>
      </p:pic>
      <p:pic>
        <p:nvPicPr>
          <p:cNvPr id="36" name="Graphic 35" descr="Marker with solid fill">
            <a:extLst>
              <a:ext uri="{FF2B5EF4-FFF2-40B4-BE49-F238E27FC236}">
                <a16:creationId xmlns:a16="http://schemas.microsoft.com/office/drawing/2014/main" id="{41291D1E-D690-443B-D0B3-8D46C4C170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81902" y="1660744"/>
            <a:ext cx="779854" cy="779854"/>
          </a:xfrm>
          <a:prstGeom prst="rect">
            <a:avLst/>
          </a:prstGeom>
        </p:spPr>
      </p:pic>
      <p:pic>
        <p:nvPicPr>
          <p:cNvPr id="37" name="Graphic 36" descr="Marker with solid fill">
            <a:extLst>
              <a:ext uri="{FF2B5EF4-FFF2-40B4-BE49-F238E27FC236}">
                <a16:creationId xmlns:a16="http://schemas.microsoft.com/office/drawing/2014/main" id="{46A8ED62-952C-B1E2-DAED-1A0F310922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55868" y="2368305"/>
            <a:ext cx="779854" cy="779854"/>
          </a:xfrm>
          <a:prstGeom prst="rect">
            <a:avLst/>
          </a:prstGeom>
        </p:spPr>
      </p:pic>
      <p:pic>
        <p:nvPicPr>
          <p:cNvPr id="38" name="Graphic 37" descr="Marker with solid fill">
            <a:extLst>
              <a:ext uri="{FF2B5EF4-FFF2-40B4-BE49-F238E27FC236}">
                <a16:creationId xmlns:a16="http://schemas.microsoft.com/office/drawing/2014/main" id="{49E09EED-F748-AFE5-BBF7-B93AD14D32D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66254" y="3422935"/>
            <a:ext cx="779854" cy="779854"/>
          </a:xfrm>
          <a:prstGeom prst="rect">
            <a:avLst/>
          </a:prstGeom>
        </p:spPr>
      </p:pic>
      <p:sp>
        <p:nvSpPr>
          <p:cNvPr id="6" name="TextBox 5">
            <a:extLst>
              <a:ext uri="{FF2B5EF4-FFF2-40B4-BE49-F238E27FC236}">
                <a16:creationId xmlns:a16="http://schemas.microsoft.com/office/drawing/2014/main" id="{C1F61F5B-EE27-E1D0-290D-9873E73C4F29}"/>
              </a:ext>
            </a:extLst>
          </p:cNvPr>
          <p:cNvSpPr txBox="1"/>
          <p:nvPr/>
        </p:nvSpPr>
        <p:spPr>
          <a:xfrm>
            <a:off x="577621" y="2476773"/>
            <a:ext cx="5891163" cy="533905"/>
          </a:xfrm>
          <a:prstGeom prst="roundRect">
            <a:avLst/>
          </a:prstGeom>
          <a:solidFill>
            <a:srgbClr val="FFCDCD"/>
          </a:solidFill>
          <a:ln w="19050">
            <a:solidFill>
              <a:srgbClr val="FF0000"/>
            </a:solidFill>
          </a:ln>
        </p:spPr>
        <p:txBody>
          <a:bodyPr wrap="square">
            <a:spAutoFit/>
          </a:bodyPr>
          <a:lstStyle/>
          <a:p>
            <a:pPr lvl="0" algn="ctr">
              <a:lnSpc>
                <a:spcPct val="125000"/>
              </a:lnSpc>
              <a:spcAft>
                <a:spcPts val="3000"/>
              </a:spcAf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job</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is a stop on that journey. </a:t>
            </a:r>
          </a:p>
        </p:txBody>
      </p:sp>
      <p:sp>
        <p:nvSpPr>
          <p:cNvPr id="7" name="TextBox 6">
            <a:extLst>
              <a:ext uri="{FF2B5EF4-FFF2-40B4-BE49-F238E27FC236}">
                <a16:creationId xmlns:a16="http://schemas.microsoft.com/office/drawing/2014/main" id="{9E7FA3C6-CDD9-06FA-4C79-70B293F7EE66}"/>
              </a:ext>
            </a:extLst>
          </p:cNvPr>
          <p:cNvSpPr txBox="1"/>
          <p:nvPr/>
        </p:nvSpPr>
        <p:spPr>
          <a:xfrm>
            <a:off x="577622" y="3264697"/>
            <a:ext cx="5867572" cy="1470332"/>
          </a:xfrm>
          <a:prstGeom prst="roundRect">
            <a:avLst/>
          </a:prstGeom>
          <a:solidFill>
            <a:srgbClr val="B1D5ED"/>
          </a:solidFill>
          <a:ln w="19050">
            <a:solidFill>
              <a:srgbClr val="4097D4"/>
            </a:solidFill>
          </a:ln>
        </p:spPr>
        <p:txBody>
          <a:bodyPr wrap="square">
            <a:spAutoFit/>
          </a:bodyPr>
          <a:lstStyle/>
          <a:p>
            <a:pPr lvl="0" algn="ctr">
              <a:lnSpc>
                <a:spcPct val="125000"/>
              </a:lnSpc>
              <a:spcAft>
                <a:spcPts val="3000"/>
              </a:spcAf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Education</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training</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other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life experiences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are tools to help you to navigate your career journey . </a:t>
            </a:r>
          </a:p>
        </p:txBody>
      </p:sp>
      <p:sp>
        <p:nvSpPr>
          <p:cNvPr id="9" name="TextBox 8">
            <a:extLst>
              <a:ext uri="{FF2B5EF4-FFF2-40B4-BE49-F238E27FC236}">
                <a16:creationId xmlns:a16="http://schemas.microsoft.com/office/drawing/2014/main" id="{75B184E9-F573-480E-346B-9500CF9628F1}"/>
              </a:ext>
            </a:extLst>
          </p:cNvPr>
          <p:cNvSpPr txBox="1"/>
          <p:nvPr/>
        </p:nvSpPr>
        <p:spPr>
          <a:xfrm>
            <a:off x="271987" y="4981898"/>
            <a:ext cx="11769089" cy="920323"/>
          </a:xfrm>
          <a:prstGeom prst="roundRect">
            <a:avLst/>
          </a:prstGeom>
          <a:solidFill>
            <a:schemeClr val="accent3">
              <a:lumMod val="20000"/>
              <a:lumOff val="80000"/>
            </a:schemeClr>
          </a:solidFill>
          <a:ln>
            <a:solidFill>
              <a:schemeClr val="accent3"/>
            </a:solidFill>
          </a:ln>
        </p:spPr>
        <p:txBody>
          <a:bodyPr wrap="square">
            <a:spAutoFit/>
          </a:bodyPr>
          <a:lstStyle/>
          <a:p>
            <a:pPr algn="ctr">
              <a:lnSpc>
                <a:spcPct val="125000"/>
              </a:lnSpc>
            </a:pPr>
            <a:r>
              <a:rPr lang="en-GB" sz="2000" dirty="0">
                <a:latin typeface="Open Sans" panose="020B0606030504020204" pitchFamily="34" charset="0"/>
                <a:ea typeface="Open Sans" panose="020B0606030504020204" pitchFamily="34" charset="0"/>
                <a:cs typeface="Open Sans" panose="020B0606030504020204" pitchFamily="34" charset="0"/>
              </a:rPr>
              <a:t>Alfie tells his friend, </a:t>
            </a:r>
            <a:r>
              <a:rPr lang="en-GB" sz="2000" i="1" dirty="0">
                <a:latin typeface="Open Sans" panose="020B0606030504020204" pitchFamily="34" charset="0"/>
                <a:ea typeface="Open Sans" panose="020B0606030504020204" pitchFamily="34" charset="0"/>
                <a:cs typeface="Open Sans" panose="020B0606030504020204" pitchFamily="34" charset="0"/>
              </a:rPr>
              <a:t>“I don’t want a career, I just want a job!”. </a:t>
            </a:r>
          </a:p>
          <a:p>
            <a:pPr algn="ctr">
              <a:lnSpc>
                <a:spcPct val="125000"/>
              </a:lnSpc>
            </a:pPr>
            <a:r>
              <a:rPr lang="en-GB" sz="2000" b="1" dirty="0">
                <a:latin typeface="Open Sans" panose="020B0606030504020204" pitchFamily="34" charset="0"/>
                <a:ea typeface="Open Sans" panose="020B0606030504020204" pitchFamily="34" charset="0"/>
                <a:cs typeface="Open Sans" panose="020B0606030504020204" pitchFamily="34" charset="0"/>
              </a:rPr>
              <a:t>Write down what his friend could say to help him understand the idea of a career better. </a:t>
            </a:r>
          </a:p>
        </p:txBody>
      </p:sp>
      <p:sp>
        <p:nvSpPr>
          <p:cNvPr id="2" name="Title 1">
            <a:extLst>
              <a:ext uri="{FF2B5EF4-FFF2-40B4-BE49-F238E27FC236}">
                <a16:creationId xmlns:a16="http://schemas.microsoft.com/office/drawing/2014/main" id="{16465C7A-B84A-634D-FAAF-66261F194B80}"/>
              </a:ext>
            </a:extLst>
          </p:cNvPr>
          <p:cNvSpPr txBox="1">
            <a:spLocks/>
          </p:cNvSpPr>
          <p:nvPr/>
        </p:nvSpPr>
        <p:spPr>
          <a:xfrm>
            <a:off x="180654" y="338209"/>
            <a:ext cx="12265346" cy="6691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What’s the difference between a career and a job? (2 mins)</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7696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36"/>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04202"/>
            <a:ext cx="11419200" cy="669188"/>
          </a:xfrm>
        </p:spPr>
        <p:txBody>
          <a:bodyPr>
            <a:noAutofit/>
          </a:bodyPr>
          <a:lstStyle/>
          <a:p>
            <a:r>
              <a:rPr lang="en-GB" sz="3200" b="1" dirty="0">
                <a:latin typeface="Open Sans" panose="020B0606030504020204"/>
              </a:rPr>
              <a:t>What are the different types of careers? (5 mins)</a:t>
            </a:r>
          </a:p>
        </p:txBody>
      </p:sp>
      <p:grpSp>
        <p:nvGrpSpPr>
          <p:cNvPr id="3" name="Group 2">
            <a:extLst>
              <a:ext uri="{FF2B5EF4-FFF2-40B4-BE49-F238E27FC236}">
                <a16:creationId xmlns:a16="http://schemas.microsoft.com/office/drawing/2014/main" id="{12146325-E24E-A13A-A6B7-EED51BF3B073}"/>
              </a:ext>
            </a:extLst>
          </p:cNvPr>
          <p:cNvGrpSpPr/>
          <p:nvPr/>
        </p:nvGrpSpPr>
        <p:grpSpPr>
          <a:xfrm>
            <a:off x="180654" y="1494971"/>
            <a:ext cx="1996489" cy="4397829"/>
            <a:chOff x="180654" y="2485272"/>
            <a:chExt cx="2211939" cy="2149890"/>
          </a:xfrm>
        </p:grpSpPr>
        <p:sp>
          <p:nvSpPr>
            <p:cNvPr id="10" name="TextBox 9">
              <a:extLst>
                <a:ext uri="{FF2B5EF4-FFF2-40B4-BE49-F238E27FC236}">
                  <a16:creationId xmlns:a16="http://schemas.microsoft.com/office/drawing/2014/main" id="{5256919A-5CF8-6180-32FB-5F30BAB8E018}"/>
                </a:ext>
              </a:extLst>
            </p:cNvPr>
            <p:cNvSpPr txBox="1"/>
            <p:nvPr/>
          </p:nvSpPr>
          <p:spPr>
            <a:xfrm>
              <a:off x="180654" y="2485272"/>
              <a:ext cx="2211939" cy="473789"/>
            </a:xfrm>
            <a:prstGeom prst="roundRect">
              <a:avLst/>
            </a:prstGeom>
            <a:solidFill>
              <a:srgbClr val="FF2170"/>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Single track career</a:t>
              </a:r>
            </a:p>
          </p:txBody>
        </p:sp>
        <p:sp>
          <p:nvSpPr>
            <p:cNvPr id="11" name="TextBox 10">
              <a:extLst>
                <a:ext uri="{FF2B5EF4-FFF2-40B4-BE49-F238E27FC236}">
                  <a16:creationId xmlns:a16="http://schemas.microsoft.com/office/drawing/2014/main" id="{0EFA2B51-3EF8-F4FF-B53C-C13AAC9C3EBA}"/>
                </a:ext>
              </a:extLst>
            </p:cNvPr>
            <p:cNvSpPr txBox="1"/>
            <p:nvPr/>
          </p:nvSpPr>
          <p:spPr>
            <a:xfrm>
              <a:off x="180654" y="3042047"/>
              <a:ext cx="2211939" cy="473789"/>
            </a:xfrm>
            <a:prstGeom prst="roundRect">
              <a:avLst/>
            </a:prstGeom>
            <a:solidFill>
              <a:schemeClr val="accent3"/>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Serial career</a:t>
              </a:r>
            </a:p>
          </p:txBody>
        </p:sp>
        <p:sp>
          <p:nvSpPr>
            <p:cNvPr id="12" name="TextBox 11">
              <a:extLst>
                <a:ext uri="{FF2B5EF4-FFF2-40B4-BE49-F238E27FC236}">
                  <a16:creationId xmlns:a16="http://schemas.microsoft.com/office/drawing/2014/main" id="{287F4BC4-C54A-7C1B-D125-C210C75A8888}"/>
                </a:ext>
              </a:extLst>
            </p:cNvPr>
            <p:cNvSpPr txBox="1"/>
            <p:nvPr/>
          </p:nvSpPr>
          <p:spPr>
            <a:xfrm>
              <a:off x="180654" y="3604598"/>
              <a:ext cx="2211939" cy="473789"/>
            </a:xfrm>
            <a:prstGeom prst="roundRect">
              <a:avLst/>
            </a:prstGeom>
            <a:solidFill>
              <a:schemeClr val="accent4"/>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Portfolio career</a:t>
              </a:r>
            </a:p>
          </p:txBody>
        </p:sp>
        <p:sp>
          <p:nvSpPr>
            <p:cNvPr id="14" name="TextBox 13">
              <a:extLst>
                <a:ext uri="{FF2B5EF4-FFF2-40B4-BE49-F238E27FC236}">
                  <a16:creationId xmlns:a16="http://schemas.microsoft.com/office/drawing/2014/main" id="{A856BEA6-F752-146B-3211-B4D0C67064F9}"/>
                </a:ext>
              </a:extLst>
            </p:cNvPr>
            <p:cNvSpPr txBox="1"/>
            <p:nvPr/>
          </p:nvSpPr>
          <p:spPr>
            <a:xfrm>
              <a:off x="180654" y="4161373"/>
              <a:ext cx="2211939" cy="473789"/>
            </a:xfrm>
            <a:prstGeom prst="roundRect">
              <a:avLst/>
            </a:prstGeom>
            <a:solidFill>
              <a:schemeClr val="accent1"/>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Lifestyle career</a:t>
              </a:r>
            </a:p>
          </p:txBody>
        </p:sp>
      </p:grpSp>
      <p:sp>
        <p:nvSpPr>
          <p:cNvPr id="16" name="TextBox 15">
            <a:extLst>
              <a:ext uri="{FF2B5EF4-FFF2-40B4-BE49-F238E27FC236}">
                <a16:creationId xmlns:a16="http://schemas.microsoft.com/office/drawing/2014/main" id="{3063F7B4-0B2C-5D7C-EC70-9522CEB08849}"/>
              </a:ext>
            </a:extLst>
          </p:cNvPr>
          <p:cNvSpPr txBox="1"/>
          <p:nvPr/>
        </p:nvSpPr>
        <p:spPr>
          <a:xfrm>
            <a:off x="180654" y="929011"/>
            <a:ext cx="6096000" cy="436914"/>
          </a:xfrm>
          <a:prstGeom prst="rect">
            <a:avLst/>
          </a:prstGeom>
          <a:noFill/>
        </p:spPr>
        <p:txBody>
          <a:bodyPr wrap="square">
            <a:spAutoFit/>
          </a:bodyPr>
          <a:lstStyle/>
          <a:p>
            <a:pPr>
              <a:lnSpc>
                <a:spcPct val="107000"/>
              </a:lnSpc>
              <a:spcAft>
                <a:spcPts val="8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Match the type of career to its description:</a:t>
            </a:r>
          </a:p>
        </p:txBody>
      </p:sp>
      <p:sp>
        <p:nvSpPr>
          <p:cNvPr id="20" name="TextBox 19">
            <a:extLst>
              <a:ext uri="{FF2B5EF4-FFF2-40B4-BE49-F238E27FC236}">
                <a16:creationId xmlns:a16="http://schemas.microsoft.com/office/drawing/2014/main" id="{71244A03-FFE9-08B1-CB91-FDAEDACA4F06}"/>
              </a:ext>
            </a:extLst>
          </p:cNvPr>
          <p:cNvSpPr txBox="1"/>
          <p:nvPr/>
        </p:nvSpPr>
        <p:spPr>
          <a:xfrm>
            <a:off x="2365829" y="1533401"/>
            <a:ext cx="9645517" cy="1046139"/>
          </a:xfrm>
          <a:prstGeom prst="roundRect">
            <a:avLst/>
          </a:prstGeom>
          <a:solidFill>
            <a:schemeClr val="bg1">
              <a:lumMod val="95000"/>
            </a:schemeClr>
          </a:solidFill>
          <a:ln w="19050">
            <a:solidFill>
              <a:schemeClr val="tx1"/>
            </a:solidFill>
          </a:ln>
        </p:spPr>
        <p:txBody>
          <a:bodyPr wrap="square" anchor="ctr" anchorCtr="0">
            <a:noAutofit/>
          </a:bodyPr>
          <a:lstStyle/>
          <a:p>
            <a:pPr marL="342900" lvl="0" indent="-342900">
              <a:lnSpc>
                <a:spcPct val="120000"/>
              </a:lnSpc>
              <a:spcAft>
                <a:spcPts val="800"/>
              </a:spcAft>
              <a:buFont typeface="+mj-lt"/>
              <a:buAutoNum type="alphaLcPeriod"/>
            </a:pPr>
            <a:r>
              <a:rPr lang="en-GB" dirty="0">
                <a:effectLst/>
                <a:latin typeface="Open Sans" panose="020B0606030504020204" pitchFamily="34" charset="0"/>
                <a:ea typeface="Open Sans" panose="020B0606030504020204" pitchFamily="34" charset="0"/>
                <a:cs typeface="Open Sans" panose="020B0606030504020204" pitchFamily="34" charset="0"/>
              </a:rPr>
              <a:t>Moving from job to job at different companies or organisations. You might move to a promoted position, you might do a “sideways move” into a similar job, or you might step down into a role with fewer responsibilities. </a:t>
            </a:r>
          </a:p>
        </p:txBody>
      </p:sp>
      <p:sp>
        <p:nvSpPr>
          <p:cNvPr id="22" name="TextBox 21">
            <a:extLst>
              <a:ext uri="{FF2B5EF4-FFF2-40B4-BE49-F238E27FC236}">
                <a16:creationId xmlns:a16="http://schemas.microsoft.com/office/drawing/2014/main" id="{160D7290-FE04-5482-A5D0-7853BEBC0F47}"/>
              </a:ext>
            </a:extLst>
          </p:cNvPr>
          <p:cNvSpPr txBox="1"/>
          <p:nvPr/>
        </p:nvSpPr>
        <p:spPr>
          <a:xfrm>
            <a:off x="2365829" y="2681716"/>
            <a:ext cx="9645517" cy="1046139"/>
          </a:xfrm>
          <a:prstGeom prst="roundRect">
            <a:avLst/>
          </a:prstGeom>
          <a:solidFill>
            <a:schemeClr val="bg1">
              <a:lumMod val="85000"/>
            </a:schemeClr>
          </a:solidFill>
          <a:ln w="19050">
            <a:solidFill>
              <a:schemeClr val="tx1"/>
            </a:solidFill>
          </a:ln>
        </p:spPr>
        <p:txBody>
          <a:bodyPr wrap="square" anchor="ctr" anchorCtr="0">
            <a:noAutofit/>
          </a:bodyPr>
          <a:lstStyle/>
          <a:p>
            <a:pPr marL="342900" indent="-342900">
              <a:lnSpc>
                <a:spcPct val="120000"/>
              </a:lnSpc>
              <a:spcAft>
                <a:spcPts val="800"/>
              </a:spcAft>
              <a:buFont typeface="+mj-lt"/>
              <a:buAutoNum type="alphaLcPeriod" startAt="2"/>
            </a:pPr>
            <a:r>
              <a:rPr lang="en-GB" dirty="0">
                <a:latin typeface="Open Sans" panose="020B0606030504020204" pitchFamily="34" charset="0"/>
                <a:ea typeface="Open Sans" panose="020B0606030504020204" pitchFamily="34" charset="0"/>
                <a:cs typeface="Open Sans" panose="020B0606030504020204" pitchFamily="34" charset="0"/>
              </a:rPr>
              <a:t>Doing two or more different jobs at the same time. This might involve a mixture of working freelance for different clients, taking on short term projects or contracts and/or running a small business.</a:t>
            </a:r>
          </a:p>
        </p:txBody>
      </p:sp>
      <p:sp>
        <p:nvSpPr>
          <p:cNvPr id="25" name="TextBox 24">
            <a:extLst>
              <a:ext uri="{FF2B5EF4-FFF2-40B4-BE49-F238E27FC236}">
                <a16:creationId xmlns:a16="http://schemas.microsoft.com/office/drawing/2014/main" id="{F54F75D1-B666-6880-1872-613AE9998D84}"/>
              </a:ext>
            </a:extLst>
          </p:cNvPr>
          <p:cNvSpPr txBox="1"/>
          <p:nvPr/>
        </p:nvSpPr>
        <p:spPr>
          <a:xfrm>
            <a:off x="2365829" y="3839122"/>
            <a:ext cx="9645517" cy="745661"/>
          </a:xfrm>
          <a:prstGeom prst="roundRect">
            <a:avLst/>
          </a:prstGeom>
          <a:solidFill>
            <a:schemeClr val="bg1">
              <a:lumMod val="95000"/>
            </a:schemeClr>
          </a:solidFill>
          <a:ln w="19050">
            <a:solidFill>
              <a:schemeClr val="tx1"/>
            </a:solidFill>
          </a:ln>
        </p:spPr>
        <p:txBody>
          <a:bodyPr wrap="square" anchor="ctr" anchorCtr="0">
            <a:noAutofit/>
          </a:bodyPr>
          <a:lstStyle/>
          <a:p>
            <a:pPr marL="342900" lvl="0" indent="-342900">
              <a:lnSpc>
                <a:spcPct val="120000"/>
              </a:lnSpc>
              <a:spcAft>
                <a:spcPts val="800"/>
              </a:spcAft>
              <a:buFont typeface="+mj-lt"/>
              <a:buAutoNum type="alphaLcPeriod" startAt="3"/>
            </a:pPr>
            <a:r>
              <a:rPr lang="en-GB" dirty="0">
                <a:latin typeface="Open Sans" panose="020B0606030504020204" pitchFamily="34" charset="0"/>
                <a:ea typeface="Open Sans" panose="020B0606030504020204" pitchFamily="34" charset="0"/>
                <a:cs typeface="Open Sans" panose="020B0606030504020204" pitchFamily="34" charset="0"/>
              </a:rPr>
              <a:t>Choosing an industry, starting at the bottom and working your way up by getting promoted. Some people call this climbing the career ladder. </a:t>
            </a:r>
          </a:p>
        </p:txBody>
      </p:sp>
      <p:sp>
        <p:nvSpPr>
          <p:cNvPr id="26" name="TextBox 25">
            <a:extLst>
              <a:ext uri="{FF2B5EF4-FFF2-40B4-BE49-F238E27FC236}">
                <a16:creationId xmlns:a16="http://schemas.microsoft.com/office/drawing/2014/main" id="{7E0DCC96-244C-F085-5A6F-8D5060BFC4A1}"/>
              </a:ext>
            </a:extLst>
          </p:cNvPr>
          <p:cNvSpPr txBox="1"/>
          <p:nvPr/>
        </p:nvSpPr>
        <p:spPr>
          <a:xfrm>
            <a:off x="2365829" y="4696051"/>
            <a:ext cx="9645517" cy="1196749"/>
          </a:xfrm>
          <a:prstGeom prst="roundRect">
            <a:avLst/>
          </a:prstGeom>
          <a:solidFill>
            <a:schemeClr val="bg1">
              <a:lumMod val="85000"/>
            </a:schemeClr>
          </a:solidFill>
          <a:ln w="19050">
            <a:solidFill>
              <a:schemeClr val="tx1"/>
            </a:solidFill>
          </a:ln>
        </p:spPr>
        <p:txBody>
          <a:bodyPr wrap="square" anchor="ctr" anchorCtr="0">
            <a:noAutofit/>
          </a:bodyPr>
          <a:lstStyle/>
          <a:p>
            <a:pPr marL="342900" indent="-342900">
              <a:lnSpc>
                <a:spcPct val="120000"/>
              </a:lnSpc>
              <a:spcAft>
                <a:spcPts val="800"/>
              </a:spcAft>
              <a:buFont typeface="+mj-lt"/>
              <a:buAutoNum type="alphaLcPeriod" startAt="4"/>
            </a:pPr>
            <a:r>
              <a:rPr lang="en-GB" dirty="0">
                <a:latin typeface="Open Sans" panose="020B0606030504020204" pitchFamily="34" charset="0"/>
                <a:ea typeface="Open Sans" panose="020B0606030504020204" pitchFamily="34" charset="0"/>
                <a:cs typeface="Open Sans" panose="020B0606030504020204" pitchFamily="34" charset="0"/>
              </a:rPr>
              <a:t>A career built around work/life balance. This might mean choosing a job to fit around your hobbies, such as becoming a ski instructor or a yoga teacher, or it might mean finding a job that allows you to balance your work and family roles easily. </a:t>
            </a:r>
          </a:p>
        </p:txBody>
      </p:sp>
    </p:spTree>
    <p:extLst>
      <p:ext uri="{BB962C8B-B14F-4D97-AF65-F5344CB8AC3E}">
        <p14:creationId xmlns:p14="http://schemas.microsoft.com/office/powerpoint/2010/main" val="53745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04202"/>
            <a:ext cx="11419200" cy="669188"/>
          </a:xfrm>
        </p:spPr>
        <p:txBody>
          <a:bodyPr>
            <a:noAutofit/>
          </a:bodyPr>
          <a:lstStyle/>
          <a:p>
            <a:r>
              <a:rPr lang="en-GB" sz="3200" b="1" dirty="0">
                <a:latin typeface="Open Sans" panose="020B0606030504020204"/>
              </a:rPr>
              <a:t>What are the different types of careers? (5 mins)</a:t>
            </a:r>
          </a:p>
        </p:txBody>
      </p:sp>
      <p:grpSp>
        <p:nvGrpSpPr>
          <p:cNvPr id="3" name="Group 2">
            <a:extLst>
              <a:ext uri="{FF2B5EF4-FFF2-40B4-BE49-F238E27FC236}">
                <a16:creationId xmlns:a16="http://schemas.microsoft.com/office/drawing/2014/main" id="{12146325-E24E-A13A-A6B7-EED51BF3B073}"/>
              </a:ext>
            </a:extLst>
          </p:cNvPr>
          <p:cNvGrpSpPr/>
          <p:nvPr/>
        </p:nvGrpSpPr>
        <p:grpSpPr>
          <a:xfrm>
            <a:off x="180654" y="1494971"/>
            <a:ext cx="1996489" cy="4397829"/>
            <a:chOff x="180654" y="2485272"/>
            <a:chExt cx="2211939" cy="2149890"/>
          </a:xfrm>
        </p:grpSpPr>
        <p:sp>
          <p:nvSpPr>
            <p:cNvPr id="10" name="TextBox 9">
              <a:extLst>
                <a:ext uri="{FF2B5EF4-FFF2-40B4-BE49-F238E27FC236}">
                  <a16:creationId xmlns:a16="http://schemas.microsoft.com/office/drawing/2014/main" id="{5256919A-5CF8-6180-32FB-5F30BAB8E018}"/>
                </a:ext>
              </a:extLst>
            </p:cNvPr>
            <p:cNvSpPr txBox="1"/>
            <p:nvPr/>
          </p:nvSpPr>
          <p:spPr>
            <a:xfrm>
              <a:off x="180654" y="2485272"/>
              <a:ext cx="2211939" cy="473789"/>
            </a:xfrm>
            <a:prstGeom prst="roundRect">
              <a:avLst/>
            </a:prstGeom>
            <a:solidFill>
              <a:srgbClr val="FF2170"/>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Single track career</a:t>
              </a:r>
            </a:p>
          </p:txBody>
        </p:sp>
        <p:sp>
          <p:nvSpPr>
            <p:cNvPr id="11" name="TextBox 10">
              <a:extLst>
                <a:ext uri="{FF2B5EF4-FFF2-40B4-BE49-F238E27FC236}">
                  <a16:creationId xmlns:a16="http://schemas.microsoft.com/office/drawing/2014/main" id="{0EFA2B51-3EF8-F4FF-B53C-C13AAC9C3EBA}"/>
                </a:ext>
              </a:extLst>
            </p:cNvPr>
            <p:cNvSpPr txBox="1"/>
            <p:nvPr/>
          </p:nvSpPr>
          <p:spPr>
            <a:xfrm>
              <a:off x="180654" y="3042047"/>
              <a:ext cx="2211939" cy="473789"/>
            </a:xfrm>
            <a:prstGeom prst="roundRect">
              <a:avLst/>
            </a:prstGeom>
            <a:solidFill>
              <a:schemeClr val="accent3"/>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Serial career</a:t>
              </a:r>
            </a:p>
          </p:txBody>
        </p:sp>
        <p:sp>
          <p:nvSpPr>
            <p:cNvPr id="12" name="TextBox 11">
              <a:extLst>
                <a:ext uri="{FF2B5EF4-FFF2-40B4-BE49-F238E27FC236}">
                  <a16:creationId xmlns:a16="http://schemas.microsoft.com/office/drawing/2014/main" id="{287F4BC4-C54A-7C1B-D125-C210C75A8888}"/>
                </a:ext>
              </a:extLst>
            </p:cNvPr>
            <p:cNvSpPr txBox="1"/>
            <p:nvPr/>
          </p:nvSpPr>
          <p:spPr>
            <a:xfrm>
              <a:off x="180654" y="3604598"/>
              <a:ext cx="2211939" cy="473789"/>
            </a:xfrm>
            <a:prstGeom prst="roundRect">
              <a:avLst/>
            </a:prstGeom>
            <a:solidFill>
              <a:schemeClr val="accent4"/>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Portfolio career</a:t>
              </a:r>
            </a:p>
          </p:txBody>
        </p:sp>
        <p:sp>
          <p:nvSpPr>
            <p:cNvPr id="14" name="TextBox 13">
              <a:extLst>
                <a:ext uri="{FF2B5EF4-FFF2-40B4-BE49-F238E27FC236}">
                  <a16:creationId xmlns:a16="http://schemas.microsoft.com/office/drawing/2014/main" id="{A856BEA6-F752-146B-3211-B4D0C67064F9}"/>
                </a:ext>
              </a:extLst>
            </p:cNvPr>
            <p:cNvSpPr txBox="1"/>
            <p:nvPr/>
          </p:nvSpPr>
          <p:spPr>
            <a:xfrm>
              <a:off x="180654" y="4161373"/>
              <a:ext cx="2211939" cy="473789"/>
            </a:xfrm>
            <a:prstGeom prst="roundRect">
              <a:avLst/>
            </a:prstGeom>
            <a:solidFill>
              <a:schemeClr val="accent1"/>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Lifestyle career</a:t>
              </a:r>
            </a:p>
          </p:txBody>
        </p:sp>
      </p:grpSp>
      <p:sp>
        <p:nvSpPr>
          <p:cNvPr id="16" name="TextBox 15">
            <a:extLst>
              <a:ext uri="{FF2B5EF4-FFF2-40B4-BE49-F238E27FC236}">
                <a16:creationId xmlns:a16="http://schemas.microsoft.com/office/drawing/2014/main" id="{3063F7B4-0B2C-5D7C-EC70-9522CEB08849}"/>
              </a:ext>
            </a:extLst>
          </p:cNvPr>
          <p:cNvSpPr txBox="1"/>
          <p:nvPr/>
        </p:nvSpPr>
        <p:spPr>
          <a:xfrm>
            <a:off x="180654" y="929011"/>
            <a:ext cx="6096000" cy="436914"/>
          </a:xfrm>
          <a:prstGeom prst="rect">
            <a:avLst/>
          </a:prstGeom>
          <a:noFill/>
        </p:spPr>
        <p:txBody>
          <a:bodyPr wrap="square">
            <a:spAutoFit/>
          </a:bodyPr>
          <a:lstStyle/>
          <a:p>
            <a:pPr>
              <a:lnSpc>
                <a:spcPct val="107000"/>
              </a:lnSpc>
              <a:spcAft>
                <a:spcPts val="8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Match the type of career to its description:</a:t>
            </a:r>
          </a:p>
        </p:txBody>
      </p:sp>
      <p:sp>
        <p:nvSpPr>
          <p:cNvPr id="20" name="TextBox 19">
            <a:extLst>
              <a:ext uri="{FF2B5EF4-FFF2-40B4-BE49-F238E27FC236}">
                <a16:creationId xmlns:a16="http://schemas.microsoft.com/office/drawing/2014/main" id="{71244A03-FFE9-08B1-CB91-FDAEDACA4F06}"/>
              </a:ext>
            </a:extLst>
          </p:cNvPr>
          <p:cNvSpPr txBox="1"/>
          <p:nvPr/>
        </p:nvSpPr>
        <p:spPr>
          <a:xfrm>
            <a:off x="2365825" y="2464157"/>
            <a:ext cx="9645517" cy="1046139"/>
          </a:xfrm>
          <a:prstGeom prst="roundRect">
            <a:avLst/>
          </a:prstGeom>
          <a:solidFill>
            <a:schemeClr val="accent3">
              <a:lumMod val="20000"/>
              <a:lumOff val="80000"/>
            </a:schemeClr>
          </a:solidFill>
          <a:ln w="19050">
            <a:solidFill>
              <a:schemeClr val="tx1"/>
            </a:solidFill>
          </a:ln>
        </p:spPr>
        <p:txBody>
          <a:bodyPr wrap="square" anchor="ctr" anchorCtr="0">
            <a:noAutofit/>
          </a:bodyPr>
          <a:lstStyle/>
          <a:p>
            <a:pPr marL="342900" lvl="0" indent="-342900">
              <a:lnSpc>
                <a:spcPct val="120000"/>
              </a:lnSpc>
              <a:spcAft>
                <a:spcPts val="800"/>
              </a:spcAft>
              <a:buFont typeface="+mj-lt"/>
              <a:buAutoNum type="alphaLcPeriod"/>
            </a:pPr>
            <a:r>
              <a:rPr lang="en-GB" dirty="0">
                <a:effectLst/>
                <a:latin typeface="Open Sans" panose="020B0606030504020204" pitchFamily="34" charset="0"/>
                <a:ea typeface="Open Sans" panose="020B0606030504020204" pitchFamily="34" charset="0"/>
                <a:cs typeface="Open Sans" panose="020B0606030504020204" pitchFamily="34" charset="0"/>
              </a:rPr>
              <a:t>Moving from job to job at different companies or organisations. You might move to a promoted position, you might do a “sideways move” into a similar job, or you might step down into a role with fewer responsibilities. </a:t>
            </a:r>
          </a:p>
        </p:txBody>
      </p:sp>
      <p:sp>
        <p:nvSpPr>
          <p:cNvPr id="22" name="TextBox 21">
            <a:extLst>
              <a:ext uri="{FF2B5EF4-FFF2-40B4-BE49-F238E27FC236}">
                <a16:creationId xmlns:a16="http://schemas.microsoft.com/office/drawing/2014/main" id="{160D7290-FE04-5482-A5D0-7853BEBC0F47}"/>
              </a:ext>
            </a:extLst>
          </p:cNvPr>
          <p:cNvSpPr txBox="1"/>
          <p:nvPr/>
        </p:nvSpPr>
        <p:spPr>
          <a:xfrm>
            <a:off x="2365825" y="3707719"/>
            <a:ext cx="9645517" cy="1046139"/>
          </a:xfrm>
          <a:prstGeom prst="roundRect">
            <a:avLst/>
          </a:prstGeom>
          <a:solidFill>
            <a:schemeClr val="accent4">
              <a:lumMod val="20000"/>
              <a:lumOff val="80000"/>
            </a:schemeClr>
          </a:solidFill>
          <a:ln w="19050">
            <a:solidFill>
              <a:schemeClr val="tx1"/>
            </a:solidFill>
          </a:ln>
        </p:spPr>
        <p:txBody>
          <a:bodyPr wrap="square" anchor="ctr" anchorCtr="0">
            <a:noAutofit/>
          </a:bodyPr>
          <a:lstStyle/>
          <a:p>
            <a:pPr marL="342900" indent="-342900">
              <a:lnSpc>
                <a:spcPct val="120000"/>
              </a:lnSpc>
              <a:spcAft>
                <a:spcPts val="800"/>
              </a:spcAft>
              <a:buFont typeface="+mj-lt"/>
              <a:buAutoNum type="alphaLcPeriod" startAt="2"/>
            </a:pPr>
            <a:r>
              <a:rPr lang="en-GB" dirty="0">
                <a:latin typeface="Open Sans" panose="020B0606030504020204" pitchFamily="34" charset="0"/>
                <a:ea typeface="Open Sans" panose="020B0606030504020204" pitchFamily="34" charset="0"/>
                <a:cs typeface="Open Sans" panose="020B0606030504020204" pitchFamily="34" charset="0"/>
              </a:rPr>
              <a:t>Doing two or more different jobs at the same time. This might involve a mixture of working freelance for different clients, taking on short term projects or contracts and/or running a small business.</a:t>
            </a:r>
          </a:p>
        </p:txBody>
      </p:sp>
      <p:sp>
        <p:nvSpPr>
          <p:cNvPr id="25" name="TextBox 24">
            <a:extLst>
              <a:ext uri="{FF2B5EF4-FFF2-40B4-BE49-F238E27FC236}">
                <a16:creationId xmlns:a16="http://schemas.microsoft.com/office/drawing/2014/main" id="{F54F75D1-B666-6880-1872-613AE9998D84}"/>
              </a:ext>
            </a:extLst>
          </p:cNvPr>
          <p:cNvSpPr txBox="1"/>
          <p:nvPr/>
        </p:nvSpPr>
        <p:spPr>
          <a:xfrm>
            <a:off x="2365828" y="1533401"/>
            <a:ext cx="9645517" cy="745661"/>
          </a:xfrm>
          <a:prstGeom prst="roundRect">
            <a:avLst/>
          </a:prstGeom>
          <a:solidFill>
            <a:srgbClr val="FFD5E4"/>
          </a:solidFill>
          <a:ln w="19050">
            <a:solidFill>
              <a:schemeClr val="tx1"/>
            </a:solidFill>
          </a:ln>
        </p:spPr>
        <p:txBody>
          <a:bodyPr wrap="square" anchor="ctr" anchorCtr="0">
            <a:noAutofit/>
          </a:bodyPr>
          <a:lstStyle/>
          <a:p>
            <a:pPr marL="342900" lvl="0" indent="-342900">
              <a:lnSpc>
                <a:spcPct val="120000"/>
              </a:lnSpc>
              <a:spcAft>
                <a:spcPts val="800"/>
              </a:spcAft>
              <a:buFont typeface="+mj-lt"/>
              <a:buAutoNum type="alphaLcPeriod" startAt="3"/>
            </a:pPr>
            <a:r>
              <a:rPr lang="en-GB" dirty="0">
                <a:latin typeface="Open Sans" panose="020B0606030504020204" pitchFamily="34" charset="0"/>
                <a:ea typeface="Open Sans" panose="020B0606030504020204" pitchFamily="34" charset="0"/>
                <a:cs typeface="Open Sans" panose="020B0606030504020204" pitchFamily="34" charset="0"/>
              </a:rPr>
              <a:t>Choosing an industry, starting at the bottom and working your way up by getting promoted. Some people call this climbing the career ladder. </a:t>
            </a:r>
          </a:p>
        </p:txBody>
      </p:sp>
      <p:sp>
        <p:nvSpPr>
          <p:cNvPr id="26" name="TextBox 25">
            <a:extLst>
              <a:ext uri="{FF2B5EF4-FFF2-40B4-BE49-F238E27FC236}">
                <a16:creationId xmlns:a16="http://schemas.microsoft.com/office/drawing/2014/main" id="{7E0DCC96-244C-F085-5A6F-8D5060BFC4A1}"/>
              </a:ext>
            </a:extLst>
          </p:cNvPr>
          <p:cNvSpPr txBox="1"/>
          <p:nvPr/>
        </p:nvSpPr>
        <p:spPr>
          <a:xfrm>
            <a:off x="2365826" y="4923614"/>
            <a:ext cx="9645517" cy="1036461"/>
          </a:xfrm>
          <a:prstGeom prst="roundRect">
            <a:avLst/>
          </a:prstGeom>
          <a:solidFill>
            <a:srgbClr val="CDF3E6"/>
          </a:solidFill>
          <a:ln w="19050">
            <a:solidFill>
              <a:schemeClr val="tx1"/>
            </a:solidFill>
          </a:ln>
        </p:spPr>
        <p:txBody>
          <a:bodyPr wrap="square" anchor="ctr" anchorCtr="0">
            <a:noAutofit/>
          </a:bodyPr>
          <a:lstStyle/>
          <a:p>
            <a:pPr marL="342900" indent="-342900">
              <a:lnSpc>
                <a:spcPct val="120000"/>
              </a:lnSpc>
              <a:spcAft>
                <a:spcPts val="800"/>
              </a:spcAft>
              <a:buFont typeface="+mj-lt"/>
              <a:buAutoNum type="alphaLcPeriod" startAt="4"/>
            </a:pPr>
            <a:r>
              <a:rPr lang="en-GB" dirty="0">
                <a:latin typeface="Open Sans" panose="020B0606030504020204" pitchFamily="34" charset="0"/>
                <a:ea typeface="Open Sans" panose="020B0606030504020204" pitchFamily="34" charset="0"/>
                <a:cs typeface="Open Sans" panose="020B0606030504020204" pitchFamily="34" charset="0"/>
              </a:rPr>
              <a:t>A career built around work/life balance. This might mean choosing a job to fit around your hobbies, such as becoming a ski instructor or a yoga teacher, or it might mean finding a job that allows you to balance your work and family roles easily. </a:t>
            </a:r>
          </a:p>
        </p:txBody>
      </p:sp>
    </p:spTree>
    <p:extLst>
      <p:ext uri="{BB962C8B-B14F-4D97-AF65-F5344CB8AC3E}">
        <p14:creationId xmlns:p14="http://schemas.microsoft.com/office/powerpoint/2010/main" val="1331311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481228"/>
            <a:ext cx="11419200" cy="669188"/>
          </a:xfrm>
        </p:spPr>
        <p:txBody>
          <a:bodyPr>
            <a:noAutofit/>
          </a:bodyPr>
          <a:lstStyle/>
          <a:p>
            <a:r>
              <a:rPr lang="en-GB" sz="3200" b="1" dirty="0">
                <a:latin typeface="Open Sans" panose="020B0606030504020204"/>
              </a:rPr>
              <a:t>What are the different types of careers? </a:t>
            </a:r>
          </a:p>
        </p:txBody>
      </p:sp>
      <p:sp>
        <p:nvSpPr>
          <p:cNvPr id="16" name="TextBox 15">
            <a:extLst>
              <a:ext uri="{FF2B5EF4-FFF2-40B4-BE49-F238E27FC236}">
                <a16:creationId xmlns:a16="http://schemas.microsoft.com/office/drawing/2014/main" id="{3063F7B4-0B2C-5D7C-EC70-9522CEB08849}"/>
              </a:ext>
            </a:extLst>
          </p:cNvPr>
          <p:cNvSpPr txBox="1"/>
          <p:nvPr/>
        </p:nvSpPr>
        <p:spPr>
          <a:xfrm>
            <a:off x="478970" y="1355822"/>
            <a:ext cx="11120884" cy="1182807"/>
          </a:xfrm>
          <a:prstGeom prst="roundRect">
            <a:avLst/>
          </a:prstGeom>
          <a:solidFill>
            <a:schemeClr val="accent2">
              <a:lumMod val="20000"/>
              <a:lumOff val="80000"/>
            </a:schemeClr>
          </a:solidFill>
          <a:ln w="28575">
            <a:solidFill>
              <a:schemeClr val="accent2"/>
            </a:solidFill>
          </a:ln>
        </p:spPr>
        <p:txBody>
          <a:bodyPr wrap="square">
            <a:spAutoFit/>
          </a:bodyPr>
          <a:lstStyle/>
          <a:p>
            <a:pPr algn="ctr">
              <a:lnSpc>
                <a:spcPct val="150000"/>
              </a:lnSpc>
              <a:spcAft>
                <a:spcPts val="800"/>
              </a:spcAft>
            </a:pPr>
            <a:r>
              <a:rPr lang="en-GB" sz="2000" dirty="0">
                <a:effectLst/>
                <a:latin typeface="Open Sans" panose="020B0606030504020204" pitchFamily="34" charset="0"/>
                <a:ea typeface="Open Sans" panose="020B0606030504020204" pitchFamily="34" charset="0"/>
                <a:cs typeface="Open Sans" panose="020B0606030504020204" pitchFamily="34" charset="0"/>
              </a:rPr>
              <a:t>On the next slides, you’ll see the statements from the starter task again. </a:t>
            </a:r>
          </a:p>
          <a:p>
            <a:pPr algn="ctr">
              <a:lnSpc>
                <a:spcPct val="150000"/>
              </a:lnSpc>
              <a:spcAft>
                <a:spcPts val="800"/>
              </a:spcAft>
            </a:pPr>
            <a:r>
              <a:rPr lang="en-GB" sz="2000" dirty="0">
                <a:effectLst/>
                <a:latin typeface="Open Sans" panose="020B0606030504020204" pitchFamily="34" charset="0"/>
                <a:ea typeface="Open Sans" panose="020B0606030504020204" pitchFamily="34" charset="0"/>
                <a:cs typeface="Open Sans" panose="020B0606030504020204" pitchFamily="34" charset="0"/>
              </a:rPr>
              <a:t>What type of career would you suggest for each person? </a:t>
            </a:r>
          </a:p>
        </p:txBody>
      </p:sp>
      <p:sp>
        <p:nvSpPr>
          <p:cNvPr id="17" name="TextBox 16">
            <a:extLst>
              <a:ext uri="{FF2B5EF4-FFF2-40B4-BE49-F238E27FC236}">
                <a16:creationId xmlns:a16="http://schemas.microsoft.com/office/drawing/2014/main" id="{05BB0A8E-6058-2E3F-1E7B-806101A4E97B}"/>
              </a:ext>
            </a:extLst>
          </p:cNvPr>
          <p:cNvSpPr txBox="1"/>
          <p:nvPr/>
        </p:nvSpPr>
        <p:spPr>
          <a:xfrm>
            <a:off x="313151" y="3015859"/>
            <a:ext cx="2952567" cy="563577"/>
          </a:xfrm>
          <a:prstGeom prst="roundRect">
            <a:avLst/>
          </a:prstGeom>
          <a:solidFill>
            <a:srgbClr val="FF2170"/>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 Single track career</a:t>
            </a:r>
          </a:p>
        </p:txBody>
      </p:sp>
      <p:sp>
        <p:nvSpPr>
          <p:cNvPr id="18" name="TextBox 17">
            <a:extLst>
              <a:ext uri="{FF2B5EF4-FFF2-40B4-BE49-F238E27FC236}">
                <a16:creationId xmlns:a16="http://schemas.microsoft.com/office/drawing/2014/main" id="{7C3D1629-BD83-795F-7768-752E1BF59B86}"/>
              </a:ext>
            </a:extLst>
          </p:cNvPr>
          <p:cNvSpPr txBox="1"/>
          <p:nvPr/>
        </p:nvSpPr>
        <p:spPr>
          <a:xfrm>
            <a:off x="313151" y="3760858"/>
            <a:ext cx="2952567" cy="563896"/>
          </a:xfrm>
          <a:prstGeom prst="roundRect">
            <a:avLst/>
          </a:prstGeom>
          <a:solidFill>
            <a:schemeClr val="accent3"/>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 Serial career</a:t>
            </a:r>
          </a:p>
        </p:txBody>
      </p:sp>
      <p:sp>
        <p:nvSpPr>
          <p:cNvPr id="19" name="TextBox 18">
            <a:extLst>
              <a:ext uri="{FF2B5EF4-FFF2-40B4-BE49-F238E27FC236}">
                <a16:creationId xmlns:a16="http://schemas.microsoft.com/office/drawing/2014/main" id="{4152B783-0D66-AFBD-9BD6-098442E92253}"/>
              </a:ext>
            </a:extLst>
          </p:cNvPr>
          <p:cNvSpPr txBox="1"/>
          <p:nvPr/>
        </p:nvSpPr>
        <p:spPr>
          <a:xfrm>
            <a:off x="313151" y="4501780"/>
            <a:ext cx="2952567" cy="563896"/>
          </a:xfrm>
          <a:prstGeom prst="roundRect">
            <a:avLst/>
          </a:prstGeom>
          <a:solidFill>
            <a:schemeClr val="accent4"/>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 Portfolio career</a:t>
            </a:r>
          </a:p>
        </p:txBody>
      </p:sp>
      <p:sp>
        <p:nvSpPr>
          <p:cNvPr id="21" name="TextBox 20">
            <a:extLst>
              <a:ext uri="{FF2B5EF4-FFF2-40B4-BE49-F238E27FC236}">
                <a16:creationId xmlns:a16="http://schemas.microsoft.com/office/drawing/2014/main" id="{B07DFDD6-5080-0C0C-AF05-EEAACD6CDB10}"/>
              </a:ext>
            </a:extLst>
          </p:cNvPr>
          <p:cNvSpPr txBox="1"/>
          <p:nvPr/>
        </p:nvSpPr>
        <p:spPr>
          <a:xfrm>
            <a:off x="313151" y="5271082"/>
            <a:ext cx="2952567" cy="563896"/>
          </a:xfrm>
          <a:prstGeom prst="roundRect">
            <a:avLst/>
          </a:prstGeom>
          <a:solidFill>
            <a:schemeClr val="accent1"/>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 Lifestyle career</a:t>
            </a:r>
          </a:p>
        </p:txBody>
      </p:sp>
      <p:sp>
        <p:nvSpPr>
          <p:cNvPr id="23" name="TextBox 22">
            <a:extLst>
              <a:ext uri="{FF2B5EF4-FFF2-40B4-BE49-F238E27FC236}">
                <a16:creationId xmlns:a16="http://schemas.microsoft.com/office/drawing/2014/main" id="{CD700A5F-0C26-B55F-3B98-FAD0544B1E6F}"/>
              </a:ext>
            </a:extLst>
          </p:cNvPr>
          <p:cNvSpPr txBox="1"/>
          <p:nvPr/>
        </p:nvSpPr>
        <p:spPr>
          <a:xfrm>
            <a:off x="3468916" y="3760858"/>
            <a:ext cx="8409931" cy="563896"/>
          </a:xfrm>
          <a:prstGeom prst="roundRect">
            <a:avLst/>
          </a:prstGeom>
          <a:solidFill>
            <a:schemeClr val="accent3">
              <a:lumMod val="20000"/>
              <a:lumOff val="80000"/>
            </a:schemeClr>
          </a:solidFill>
          <a:ln w="19050">
            <a:solidFill>
              <a:schemeClr val="tx1"/>
            </a:solidFill>
          </a:ln>
        </p:spPr>
        <p:txBody>
          <a:bodyPr wrap="square" anchor="ctr" anchorCtr="0">
            <a:noAutofit/>
          </a:bodyPr>
          <a:lstStyle/>
          <a:p>
            <a:pPr lvl="0">
              <a:lnSpc>
                <a:spcPct val="120000"/>
              </a:lnSpc>
              <a:spcAft>
                <a:spcPts val="800"/>
              </a:spcAft>
            </a:pPr>
            <a:r>
              <a:rPr lang="en-GB" dirty="0">
                <a:effectLst/>
                <a:latin typeface="Open Sans" panose="020B0606030504020204" pitchFamily="34" charset="0"/>
                <a:ea typeface="Open Sans" panose="020B0606030504020204" pitchFamily="34" charset="0"/>
                <a:cs typeface="Open Sans" panose="020B0606030504020204" pitchFamily="34" charset="0"/>
              </a:rPr>
              <a:t>Moving from job to job at different companies or organisations.</a:t>
            </a:r>
          </a:p>
        </p:txBody>
      </p:sp>
      <p:sp>
        <p:nvSpPr>
          <p:cNvPr id="24" name="TextBox 23">
            <a:extLst>
              <a:ext uri="{FF2B5EF4-FFF2-40B4-BE49-F238E27FC236}">
                <a16:creationId xmlns:a16="http://schemas.microsoft.com/office/drawing/2014/main" id="{DEFA1B3A-E59D-5BDB-4977-F4DAD288F3B2}"/>
              </a:ext>
            </a:extLst>
          </p:cNvPr>
          <p:cNvSpPr txBox="1"/>
          <p:nvPr/>
        </p:nvSpPr>
        <p:spPr>
          <a:xfrm>
            <a:off x="3468916" y="4501780"/>
            <a:ext cx="8409931" cy="563896"/>
          </a:xfrm>
          <a:prstGeom prst="roundRect">
            <a:avLst/>
          </a:prstGeom>
          <a:solidFill>
            <a:schemeClr val="accent4">
              <a:lumMod val="20000"/>
              <a:lumOff val="80000"/>
            </a:schemeClr>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Doing two or more different jobs or freelance contracts at the same time. </a:t>
            </a:r>
          </a:p>
        </p:txBody>
      </p:sp>
      <p:sp>
        <p:nvSpPr>
          <p:cNvPr id="27" name="TextBox 26">
            <a:extLst>
              <a:ext uri="{FF2B5EF4-FFF2-40B4-BE49-F238E27FC236}">
                <a16:creationId xmlns:a16="http://schemas.microsoft.com/office/drawing/2014/main" id="{AA3B33E6-4995-5517-7A90-C6340C843B6D}"/>
              </a:ext>
            </a:extLst>
          </p:cNvPr>
          <p:cNvSpPr txBox="1"/>
          <p:nvPr/>
        </p:nvSpPr>
        <p:spPr>
          <a:xfrm>
            <a:off x="3468918" y="3015860"/>
            <a:ext cx="8409934" cy="563896"/>
          </a:xfrm>
          <a:prstGeom prst="roundRect">
            <a:avLst/>
          </a:prstGeom>
          <a:solidFill>
            <a:srgbClr val="FFD5E4"/>
          </a:solidFill>
          <a:ln w="19050">
            <a:solidFill>
              <a:schemeClr val="tx1"/>
            </a:solidFill>
          </a:ln>
        </p:spPr>
        <p:txBody>
          <a:bodyPr wrap="square" anchor="ctr" anchorCtr="0">
            <a:noAutofit/>
          </a:bodyPr>
          <a:lstStyle/>
          <a:p>
            <a:pPr lvl="0">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Choosing an industry, starting at the bottom and working your way up.</a:t>
            </a:r>
          </a:p>
        </p:txBody>
      </p:sp>
      <p:sp>
        <p:nvSpPr>
          <p:cNvPr id="28" name="TextBox 27">
            <a:extLst>
              <a:ext uri="{FF2B5EF4-FFF2-40B4-BE49-F238E27FC236}">
                <a16:creationId xmlns:a16="http://schemas.microsoft.com/office/drawing/2014/main" id="{8BC29CE6-9061-7CFB-1394-3EA05C85A1A0}"/>
              </a:ext>
            </a:extLst>
          </p:cNvPr>
          <p:cNvSpPr txBox="1"/>
          <p:nvPr/>
        </p:nvSpPr>
        <p:spPr>
          <a:xfrm>
            <a:off x="3468917" y="5271083"/>
            <a:ext cx="8409931" cy="563896"/>
          </a:xfrm>
          <a:prstGeom prst="roundRect">
            <a:avLst/>
          </a:prstGeom>
          <a:solidFill>
            <a:srgbClr val="CDF3E6"/>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A career built around work/life balance. This might be based on a hobby. </a:t>
            </a:r>
          </a:p>
        </p:txBody>
      </p:sp>
      <p:pic>
        <p:nvPicPr>
          <p:cNvPr id="30" name="Graphic 29" descr="Badge Question Mark with solid fill">
            <a:extLst>
              <a:ext uri="{FF2B5EF4-FFF2-40B4-BE49-F238E27FC236}">
                <a16:creationId xmlns:a16="http://schemas.microsoft.com/office/drawing/2014/main" id="{F8590F00-12AB-AA35-A8C9-F67F62A1C6D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2146" y="1454498"/>
            <a:ext cx="914400" cy="914400"/>
          </a:xfrm>
          <a:prstGeom prst="rect">
            <a:avLst/>
          </a:prstGeom>
        </p:spPr>
      </p:pic>
    </p:spTree>
    <p:extLst>
      <p:ext uri="{BB962C8B-B14F-4D97-AF65-F5344CB8AC3E}">
        <p14:creationId xmlns:p14="http://schemas.microsoft.com/office/powerpoint/2010/main" val="249202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481228"/>
            <a:ext cx="11419200" cy="669188"/>
          </a:xfrm>
        </p:spPr>
        <p:txBody>
          <a:bodyPr>
            <a:noAutofit/>
          </a:bodyPr>
          <a:lstStyle/>
          <a:p>
            <a:r>
              <a:rPr lang="en-GB" sz="3200" b="1" dirty="0">
                <a:latin typeface="Open Sans" panose="020B0606030504020204"/>
              </a:rPr>
              <a:t>What are the different types of careers? </a:t>
            </a:r>
          </a:p>
        </p:txBody>
      </p:sp>
      <p:sp>
        <p:nvSpPr>
          <p:cNvPr id="2" name="TextBox 1">
            <a:extLst>
              <a:ext uri="{FF2B5EF4-FFF2-40B4-BE49-F238E27FC236}">
                <a16:creationId xmlns:a16="http://schemas.microsoft.com/office/drawing/2014/main" id="{F7227605-FF9C-BB76-24D2-7FBA9ABDCD42}"/>
              </a:ext>
            </a:extLst>
          </p:cNvPr>
          <p:cNvSpPr txBox="1"/>
          <p:nvPr/>
        </p:nvSpPr>
        <p:spPr>
          <a:xfrm>
            <a:off x="464458" y="1249028"/>
            <a:ext cx="6136757" cy="1485920"/>
          </a:xfrm>
          <a:prstGeom prst="wedgeRoundRectCallout">
            <a:avLst>
              <a:gd name="adj1" fmla="val 55582"/>
              <a:gd name="adj2" fmla="val 41822"/>
              <a:gd name="adj3" fmla="val 16667"/>
            </a:avLst>
          </a:prstGeom>
          <a:solidFill>
            <a:schemeClr val="bg1">
              <a:lumMod val="95000"/>
            </a:schemeClr>
          </a:solidFill>
          <a:ln w="19050">
            <a:solidFill>
              <a:schemeClr val="tx1"/>
            </a:solidFill>
          </a:ln>
        </p:spPr>
        <p:txBody>
          <a:bodyPr wrap="square" anchor="ctr" anchorCtr="0">
            <a:noAutofit/>
          </a:bodyPr>
          <a:lstStyle/>
          <a:p>
            <a:pPr lvl="0" algn="ctr">
              <a:lnSpc>
                <a:spcPct val="150000"/>
              </a:lnSpc>
            </a:pPr>
            <a:r>
              <a:rPr lang="en-GB" sz="2000" i="1" dirty="0">
                <a:effectLst/>
                <a:latin typeface="Open Sans" panose="020B0606030504020204" pitchFamily="34" charset="0"/>
                <a:ea typeface="Open Sans" panose="020B0606030504020204" pitchFamily="34" charset="0"/>
                <a:cs typeface="Open Sans" panose="020B0606030504020204" pitchFamily="34" charset="0"/>
              </a:rPr>
              <a:t>To me, a career means climbing the ladder – you start off in a low paid job and then get promoted.</a:t>
            </a:r>
          </a:p>
        </p:txBody>
      </p:sp>
      <p:pic>
        <p:nvPicPr>
          <p:cNvPr id="3" name="Graphic 2" descr="Badge 1 with solid fill">
            <a:extLst>
              <a:ext uri="{FF2B5EF4-FFF2-40B4-BE49-F238E27FC236}">
                <a16:creationId xmlns:a16="http://schemas.microsoft.com/office/drawing/2014/main" id="{EA044C94-DD81-799C-8EB7-CBBFA5AE4E6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113" y="1494222"/>
            <a:ext cx="579286" cy="579286"/>
          </a:xfrm>
          <a:prstGeom prst="rect">
            <a:avLst/>
          </a:prstGeom>
        </p:spPr>
      </p:pic>
      <p:sp>
        <p:nvSpPr>
          <p:cNvPr id="5" name="TextBox 4">
            <a:extLst>
              <a:ext uri="{FF2B5EF4-FFF2-40B4-BE49-F238E27FC236}">
                <a16:creationId xmlns:a16="http://schemas.microsoft.com/office/drawing/2014/main" id="{5A736094-56E0-E4AE-5B96-9C26A5D7A9E4}"/>
              </a:ext>
            </a:extLst>
          </p:cNvPr>
          <p:cNvSpPr txBox="1"/>
          <p:nvPr/>
        </p:nvSpPr>
        <p:spPr>
          <a:xfrm>
            <a:off x="7038636" y="1130688"/>
            <a:ext cx="4688906" cy="1604260"/>
          </a:xfrm>
          <a:prstGeom prst="cloudCallout">
            <a:avLst>
              <a:gd name="adj1" fmla="val 49425"/>
              <a:gd name="adj2" fmla="val 47665"/>
            </a:avLst>
          </a:prstGeom>
          <a:solidFill>
            <a:schemeClr val="accent2">
              <a:lumMod val="20000"/>
              <a:lumOff val="80000"/>
            </a:schemeClr>
          </a:solidFill>
          <a:ln>
            <a:solidFill>
              <a:schemeClr val="tx1"/>
            </a:solidFill>
          </a:ln>
        </p:spPr>
        <p:txBody>
          <a:bodyPr wrap="square" rtlCol="0">
            <a:spAutoFit/>
          </a:bodyPr>
          <a:lstStyle/>
          <a:p>
            <a:pPr algn="ct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What type of career would you suggest? </a:t>
            </a:r>
          </a:p>
        </p:txBody>
      </p:sp>
      <p:sp>
        <p:nvSpPr>
          <p:cNvPr id="22" name="TextBox 21">
            <a:extLst>
              <a:ext uri="{FF2B5EF4-FFF2-40B4-BE49-F238E27FC236}">
                <a16:creationId xmlns:a16="http://schemas.microsoft.com/office/drawing/2014/main" id="{92B9B835-196E-CA37-0383-132BA13AC4D1}"/>
              </a:ext>
            </a:extLst>
          </p:cNvPr>
          <p:cNvSpPr txBox="1"/>
          <p:nvPr/>
        </p:nvSpPr>
        <p:spPr>
          <a:xfrm>
            <a:off x="313151" y="3015859"/>
            <a:ext cx="2952567" cy="563577"/>
          </a:xfrm>
          <a:prstGeom prst="roundRect">
            <a:avLst/>
          </a:prstGeom>
          <a:solidFill>
            <a:srgbClr val="FF2170"/>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 Single track career</a:t>
            </a:r>
          </a:p>
        </p:txBody>
      </p:sp>
      <p:sp>
        <p:nvSpPr>
          <p:cNvPr id="23" name="TextBox 22">
            <a:extLst>
              <a:ext uri="{FF2B5EF4-FFF2-40B4-BE49-F238E27FC236}">
                <a16:creationId xmlns:a16="http://schemas.microsoft.com/office/drawing/2014/main" id="{6F0D20BC-09D7-2554-FD0A-9B662F53B4EA}"/>
              </a:ext>
            </a:extLst>
          </p:cNvPr>
          <p:cNvSpPr txBox="1"/>
          <p:nvPr/>
        </p:nvSpPr>
        <p:spPr>
          <a:xfrm>
            <a:off x="313151" y="3760858"/>
            <a:ext cx="2952567" cy="563896"/>
          </a:xfrm>
          <a:prstGeom prst="roundRect">
            <a:avLst/>
          </a:prstGeom>
          <a:solidFill>
            <a:schemeClr val="accent3"/>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 Serial career</a:t>
            </a:r>
          </a:p>
        </p:txBody>
      </p:sp>
      <p:sp>
        <p:nvSpPr>
          <p:cNvPr id="24" name="TextBox 23">
            <a:extLst>
              <a:ext uri="{FF2B5EF4-FFF2-40B4-BE49-F238E27FC236}">
                <a16:creationId xmlns:a16="http://schemas.microsoft.com/office/drawing/2014/main" id="{56EFD18D-66FA-3851-6B2A-EDF62F16CA4C}"/>
              </a:ext>
            </a:extLst>
          </p:cNvPr>
          <p:cNvSpPr txBox="1"/>
          <p:nvPr/>
        </p:nvSpPr>
        <p:spPr>
          <a:xfrm>
            <a:off x="313151" y="4501780"/>
            <a:ext cx="2952567" cy="563896"/>
          </a:xfrm>
          <a:prstGeom prst="roundRect">
            <a:avLst/>
          </a:prstGeom>
          <a:solidFill>
            <a:schemeClr val="accent4"/>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 Portfolio career</a:t>
            </a:r>
          </a:p>
        </p:txBody>
      </p:sp>
      <p:sp>
        <p:nvSpPr>
          <p:cNvPr id="25" name="TextBox 24">
            <a:extLst>
              <a:ext uri="{FF2B5EF4-FFF2-40B4-BE49-F238E27FC236}">
                <a16:creationId xmlns:a16="http://schemas.microsoft.com/office/drawing/2014/main" id="{4530DFAF-DFE6-275C-F175-B262DCC236F9}"/>
              </a:ext>
            </a:extLst>
          </p:cNvPr>
          <p:cNvSpPr txBox="1"/>
          <p:nvPr/>
        </p:nvSpPr>
        <p:spPr>
          <a:xfrm>
            <a:off x="313151" y="5271082"/>
            <a:ext cx="2952567" cy="563896"/>
          </a:xfrm>
          <a:prstGeom prst="roundRect">
            <a:avLst/>
          </a:prstGeom>
          <a:solidFill>
            <a:schemeClr val="accent1"/>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 Lifestyle career</a:t>
            </a:r>
          </a:p>
        </p:txBody>
      </p:sp>
      <p:sp>
        <p:nvSpPr>
          <p:cNvPr id="26" name="TextBox 25">
            <a:extLst>
              <a:ext uri="{FF2B5EF4-FFF2-40B4-BE49-F238E27FC236}">
                <a16:creationId xmlns:a16="http://schemas.microsoft.com/office/drawing/2014/main" id="{35B2C25B-1C29-8A1A-C2F2-05DFC6740615}"/>
              </a:ext>
            </a:extLst>
          </p:cNvPr>
          <p:cNvSpPr txBox="1"/>
          <p:nvPr/>
        </p:nvSpPr>
        <p:spPr>
          <a:xfrm>
            <a:off x="3468916" y="3760858"/>
            <a:ext cx="8409931" cy="563896"/>
          </a:xfrm>
          <a:prstGeom prst="roundRect">
            <a:avLst/>
          </a:prstGeom>
          <a:solidFill>
            <a:schemeClr val="accent3">
              <a:lumMod val="20000"/>
              <a:lumOff val="80000"/>
            </a:schemeClr>
          </a:solidFill>
          <a:ln w="19050">
            <a:solidFill>
              <a:schemeClr val="tx1"/>
            </a:solidFill>
          </a:ln>
        </p:spPr>
        <p:txBody>
          <a:bodyPr wrap="square" anchor="ctr" anchorCtr="0">
            <a:noAutofit/>
          </a:bodyPr>
          <a:lstStyle/>
          <a:p>
            <a:pPr lvl="0">
              <a:lnSpc>
                <a:spcPct val="120000"/>
              </a:lnSpc>
              <a:spcAft>
                <a:spcPts val="800"/>
              </a:spcAft>
            </a:pPr>
            <a:r>
              <a:rPr lang="en-GB" dirty="0">
                <a:effectLst/>
                <a:latin typeface="Open Sans" panose="020B0606030504020204" pitchFamily="34" charset="0"/>
                <a:ea typeface="Open Sans" panose="020B0606030504020204" pitchFamily="34" charset="0"/>
                <a:cs typeface="Open Sans" panose="020B0606030504020204" pitchFamily="34" charset="0"/>
              </a:rPr>
              <a:t>Moving from job to job at different companies or organisations.</a:t>
            </a:r>
          </a:p>
        </p:txBody>
      </p:sp>
      <p:sp>
        <p:nvSpPr>
          <p:cNvPr id="27" name="TextBox 26">
            <a:extLst>
              <a:ext uri="{FF2B5EF4-FFF2-40B4-BE49-F238E27FC236}">
                <a16:creationId xmlns:a16="http://schemas.microsoft.com/office/drawing/2014/main" id="{7A4AD315-0FFF-EEFE-13A3-0426DEB11D8B}"/>
              </a:ext>
            </a:extLst>
          </p:cNvPr>
          <p:cNvSpPr txBox="1"/>
          <p:nvPr/>
        </p:nvSpPr>
        <p:spPr>
          <a:xfrm>
            <a:off x="3468916" y="4501780"/>
            <a:ext cx="8409931" cy="563896"/>
          </a:xfrm>
          <a:prstGeom prst="roundRect">
            <a:avLst/>
          </a:prstGeom>
          <a:solidFill>
            <a:schemeClr val="accent4">
              <a:lumMod val="20000"/>
              <a:lumOff val="80000"/>
            </a:schemeClr>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Doing two or more different jobs or freelance contracts at the same time. </a:t>
            </a:r>
          </a:p>
        </p:txBody>
      </p:sp>
      <p:sp>
        <p:nvSpPr>
          <p:cNvPr id="28" name="TextBox 27">
            <a:extLst>
              <a:ext uri="{FF2B5EF4-FFF2-40B4-BE49-F238E27FC236}">
                <a16:creationId xmlns:a16="http://schemas.microsoft.com/office/drawing/2014/main" id="{E76963B3-CE4C-CA1C-26E9-DC4E2A413104}"/>
              </a:ext>
            </a:extLst>
          </p:cNvPr>
          <p:cNvSpPr txBox="1"/>
          <p:nvPr/>
        </p:nvSpPr>
        <p:spPr>
          <a:xfrm>
            <a:off x="3468918" y="3015860"/>
            <a:ext cx="8409934" cy="563896"/>
          </a:xfrm>
          <a:prstGeom prst="roundRect">
            <a:avLst/>
          </a:prstGeom>
          <a:solidFill>
            <a:srgbClr val="FFD5E4"/>
          </a:solidFill>
          <a:ln w="19050">
            <a:solidFill>
              <a:schemeClr val="tx1"/>
            </a:solidFill>
          </a:ln>
        </p:spPr>
        <p:txBody>
          <a:bodyPr wrap="square" anchor="ctr" anchorCtr="0">
            <a:noAutofit/>
          </a:bodyPr>
          <a:lstStyle/>
          <a:p>
            <a:pPr lvl="0">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Choosing an industry, starting at the bottom and working your way up.</a:t>
            </a:r>
          </a:p>
        </p:txBody>
      </p:sp>
      <p:sp>
        <p:nvSpPr>
          <p:cNvPr id="29" name="TextBox 28">
            <a:extLst>
              <a:ext uri="{FF2B5EF4-FFF2-40B4-BE49-F238E27FC236}">
                <a16:creationId xmlns:a16="http://schemas.microsoft.com/office/drawing/2014/main" id="{64A7980A-F569-607D-F21F-8A80C9B99948}"/>
              </a:ext>
            </a:extLst>
          </p:cNvPr>
          <p:cNvSpPr txBox="1"/>
          <p:nvPr/>
        </p:nvSpPr>
        <p:spPr>
          <a:xfrm>
            <a:off x="3468917" y="5271083"/>
            <a:ext cx="8409931" cy="563896"/>
          </a:xfrm>
          <a:prstGeom prst="roundRect">
            <a:avLst/>
          </a:prstGeom>
          <a:solidFill>
            <a:srgbClr val="CDF3E6"/>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A career built around work/life balance. This might be based on a hobby. </a:t>
            </a:r>
          </a:p>
        </p:txBody>
      </p:sp>
    </p:spTree>
    <p:extLst>
      <p:ext uri="{BB962C8B-B14F-4D97-AF65-F5344CB8AC3E}">
        <p14:creationId xmlns:p14="http://schemas.microsoft.com/office/powerpoint/2010/main" val="98761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481228"/>
            <a:ext cx="11419200" cy="669188"/>
          </a:xfrm>
        </p:spPr>
        <p:txBody>
          <a:bodyPr>
            <a:noAutofit/>
          </a:bodyPr>
          <a:lstStyle/>
          <a:p>
            <a:r>
              <a:rPr lang="en-GB" sz="3200" b="1" dirty="0">
                <a:latin typeface="Open Sans" panose="020B0606030504020204"/>
              </a:rPr>
              <a:t>What are the different types of careers? </a:t>
            </a:r>
          </a:p>
        </p:txBody>
      </p:sp>
      <p:sp>
        <p:nvSpPr>
          <p:cNvPr id="2" name="TextBox 1">
            <a:extLst>
              <a:ext uri="{FF2B5EF4-FFF2-40B4-BE49-F238E27FC236}">
                <a16:creationId xmlns:a16="http://schemas.microsoft.com/office/drawing/2014/main" id="{F7227605-FF9C-BB76-24D2-7FBA9ABDCD42}"/>
              </a:ext>
            </a:extLst>
          </p:cNvPr>
          <p:cNvSpPr txBox="1"/>
          <p:nvPr/>
        </p:nvSpPr>
        <p:spPr>
          <a:xfrm>
            <a:off x="464458" y="1249028"/>
            <a:ext cx="6136757" cy="1485920"/>
          </a:xfrm>
          <a:prstGeom prst="wedgeRoundRectCallout">
            <a:avLst>
              <a:gd name="adj1" fmla="val 55582"/>
              <a:gd name="adj2" fmla="val 41822"/>
              <a:gd name="adj3" fmla="val 16667"/>
            </a:avLst>
          </a:prstGeom>
          <a:solidFill>
            <a:schemeClr val="bg1">
              <a:lumMod val="95000"/>
            </a:schemeClr>
          </a:solidFill>
          <a:ln w="19050">
            <a:solidFill>
              <a:schemeClr val="tx1"/>
            </a:solidFill>
          </a:ln>
        </p:spPr>
        <p:txBody>
          <a:bodyPr wrap="square" anchor="ctr" anchorCtr="0">
            <a:noAutofit/>
          </a:bodyPr>
          <a:lstStyle/>
          <a:p>
            <a:pPr lvl="0" algn="ctr">
              <a:lnSpc>
                <a:spcPct val="150000"/>
              </a:lnSpc>
            </a:pPr>
            <a:r>
              <a:rPr lang="en-GB" sz="2000" i="1" dirty="0">
                <a:effectLst/>
                <a:latin typeface="Open Sans" panose="020B0606030504020204" pitchFamily="34" charset="0"/>
                <a:ea typeface="Open Sans" panose="020B0606030504020204" pitchFamily="34" charset="0"/>
                <a:cs typeface="Open Sans" panose="020B0606030504020204" pitchFamily="34" charset="0"/>
              </a:rPr>
              <a:t>To me, a career means climbing the ladder – you start off in a low paid job and then get promoted.</a:t>
            </a:r>
          </a:p>
        </p:txBody>
      </p:sp>
      <p:pic>
        <p:nvPicPr>
          <p:cNvPr id="3" name="Graphic 2" descr="Badge 1 with solid fill">
            <a:extLst>
              <a:ext uri="{FF2B5EF4-FFF2-40B4-BE49-F238E27FC236}">
                <a16:creationId xmlns:a16="http://schemas.microsoft.com/office/drawing/2014/main" id="{EA044C94-DD81-799C-8EB7-CBBFA5AE4E6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113" y="1494222"/>
            <a:ext cx="579286" cy="579286"/>
          </a:xfrm>
          <a:prstGeom prst="rect">
            <a:avLst/>
          </a:prstGeom>
        </p:spPr>
      </p:pic>
      <p:sp>
        <p:nvSpPr>
          <p:cNvPr id="22" name="TextBox 21">
            <a:extLst>
              <a:ext uri="{FF2B5EF4-FFF2-40B4-BE49-F238E27FC236}">
                <a16:creationId xmlns:a16="http://schemas.microsoft.com/office/drawing/2014/main" id="{92B9B835-196E-CA37-0383-132BA13AC4D1}"/>
              </a:ext>
            </a:extLst>
          </p:cNvPr>
          <p:cNvSpPr txBox="1"/>
          <p:nvPr/>
        </p:nvSpPr>
        <p:spPr>
          <a:xfrm>
            <a:off x="313151" y="3015859"/>
            <a:ext cx="2952567" cy="563577"/>
          </a:xfrm>
          <a:prstGeom prst="roundRect">
            <a:avLst/>
          </a:prstGeom>
          <a:solidFill>
            <a:srgbClr val="FF2170"/>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 Single track career</a:t>
            </a:r>
          </a:p>
        </p:txBody>
      </p:sp>
      <p:sp>
        <p:nvSpPr>
          <p:cNvPr id="28" name="TextBox 27">
            <a:extLst>
              <a:ext uri="{FF2B5EF4-FFF2-40B4-BE49-F238E27FC236}">
                <a16:creationId xmlns:a16="http://schemas.microsoft.com/office/drawing/2014/main" id="{E76963B3-CE4C-CA1C-26E9-DC4E2A413104}"/>
              </a:ext>
            </a:extLst>
          </p:cNvPr>
          <p:cNvSpPr txBox="1"/>
          <p:nvPr/>
        </p:nvSpPr>
        <p:spPr>
          <a:xfrm>
            <a:off x="3468918" y="3015860"/>
            <a:ext cx="8409934" cy="563896"/>
          </a:xfrm>
          <a:prstGeom prst="roundRect">
            <a:avLst/>
          </a:prstGeom>
          <a:solidFill>
            <a:srgbClr val="FFD5E4"/>
          </a:solidFill>
          <a:ln w="19050">
            <a:solidFill>
              <a:schemeClr val="tx1"/>
            </a:solidFill>
          </a:ln>
        </p:spPr>
        <p:txBody>
          <a:bodyPr wrap="square" anchor="ctr" anchorCtr="0">
            <a:noAutofit/>
          </a:bodyPr>
          <a:lstStyle/>
          <a:p>
            <a:pPr lvl="0">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Choosing an industry, starting at the bottom and working your way up.</a:t>
            </a:r>
          </a:p>
        </p:txBody>
      </p:sp>
      <p:sp>
        <p:nvSpPr>
          <p:cNvPr id="7" name="Rectangle: Folded Corner 6">
            <a:extLst>
              <a:ext uri="{FF2B5EF4-FFF2-40B4-BE49-F238E27FC236}">
                <a16:creationId xmlns:a16="http://schemas.microsoft.com/office/drawing/2014/main" id="{19F02808-0CDB-B70E-156E-8D0C2FC9A116}"/>
              </a:ext>
            </a:extLst>
          </p:cNvPr>
          <p:cNvSpPr/>
          <p:nvPr/>
        </p:nvSpPr>
        <p:spPr>
          <a:xfrm>
            <a:off x="212943" y="3860347"/>
            <a:ext cx="5782848" cy="2039412"/>
          </a:xfrm>
          <a:prstGeom prst="foldedCorne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Folded Corner 7">
            <a:extLst>
              <a:ext uri="{FF2B5EF4-FFF2-40B4-BE49-F238E27FC236}">
                <a16:creationId xmlns:a16="http://schemas.microsoft.com/office/drawing/2014/main" id="{363BD6EA-6215-BC30-92B3-98A39AD43A0F}"/>
              </a:ext>
            </a:extLst>
          </p:cNvPr>
          <p:cNvSpPr/>
          <p:nvPr/>
        </p:nvSpPr>
        <p:spPr>
          <a:xfrm>
            <a:off x="6175332" y="3862901"/>
            <a:ext cx="5782848" cy="2036857"/>
          </a:xfrm>
          <a:prstGeom prst="foldedCorne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GB" sz="22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5A7A3667-81A8-3863-A597-6901C9CAA591}"/>
              </a:ext>
            </a:extLst>
          </p:cNvPr>
          <p:cNvSpPr txBox="1"/>
          <p:nvPr/>
        </p:nvSpPr>
        <p:spPr>
          <a:xfrm>
            <a:off x="212943" y="3915890"/>
            <a:ext cx="5782848" cy="1888274"/>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1200"/>
              </a:spcAft>
              <a:buClrTx/>
              <a:buSzTx/>
              <a:buFontTx/>
              <a:buNone/>
              <a:tabLst/>
              <a:defRPr/>
            </a:pPr>
            <a:r>
              <a:rPr kumimoji="0" lang="en-GB" sz="2200" b="1" i="0" u="none" strike="noStrike" kern="1200" cap="none" spc="0" normalizeH="0" baseline="0" noProof="0" dirty="0">
                <a:ln>
                  <a:noFill/>
                </a:ln>
                <a:solidFill>
                  <a:srgbClr val="33CC99"/>
                </a:solidFill>
                <a:effectLst/>
                <a:uLnTx/>
                <a:uFillTx/>
                <a:latin typeface="Open Sans" panose="020B0606030504020204" pitchFamily="34" charset="0"/>
                <a:ea typeface="Open Sans" panose="020B0606030504020204" pitchFamily="34" charset="0"/>
                <a:cs typeface="Open Sans" panose="020B0606030504020204" pitchFamily="34" charset="0"/>
              </a:rPr>
              <a:t>The benefits</a:t>
            </a:r>
          </a:p>
          <a:p>
            <a:pPr marL="342900" marR="0" lvl="0" indent="-342900" algn="l" defTabSz="914400" rtl="0" eaLnBrk="1" fontAlgn="auto" latinLnBrk="0" hangingPunct="1">
              <a:lnSpc>
                <a:spcPct val="120000"/>
              </a:lnSpc>
              <a:spcBef>
                <a:spcPts val="0"/>
              </a:spcBef>
              <a:spcAft>
                <a:spcPts val="120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Stable income which will increase over time. </a:t>
            </a:r>
          </a:p>
          <a:p>
            <a:pPr marL="342900" marR="0" lvl="0" indent="-342900" algn="l" defTabSz="914400" rtl="0" eaLnBrk="1" fontAlgn="auto" latinLnBrk="0" hangingPunct="1">
              <a:lnSpc>
                <a:spcPct val="120000"/>
              </a:lnSpc>
              <a:spcBef>
                <a:spcPts val="0"/>
              </a:spcBef>
              <a:spcAft>
                <a:spcPts val="120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Gaining experience and knowledge in one area; becoming an expert.</a:t>
            </a:r>
            <a:endParaRPr kumimoji="0" lang="en-GB" sz="2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B923DBDC-20D5-8475-1B17-2997B4877900}"/>
              </a:ext>
            </a:extLst>
          </p:cNvPr>
          <p:cNvSpPr txBox="1"/>
          <p:nvPr/>
        </p:nvSpPr>
        <p:spPr>
          <a:xfrm>
            <a:off x="6175332" y="3873095"/>
            <a:ext cx="5782847" cy="1888274"/>
          </a:xfrm>
          <a:prstGeom prst="rect">
            <a:avLst/>
          </a:prstGeom>
          <a:noFill/>
        </p:spPr>
        <p:txBody>
          <a:bodyPr wrap="square">
            <a:spAutoFit/>
          </a:bodyPr>
          <a:lstStyle/>
          <a:p>
            <a:pPr algn="ctr">
              <a:lnSpc>
                <a:spcPct val="120000"/>
              </a:lnSpc>
              <a:spcAft>
                <a:spcPts val="1200"/>
              </a:spcAft>
            </a:pPr>
            <a:r>
              <a:rPr lang="en-GB" sz="2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The drawbacks</a:t>
            </a:r>
          </a:p>
          <a:p>
            <a:pPr marL="342900" marR="0" lvl="0" indent="-342900" algn="l" defTabSz="914400" rtl="0" eaLnBrk="1" fontAlgn="auto" latinLnBrk="0" hangingPunct="1">
              <a:lnSpc>
                <a:spcPct val="120000"/>
              </a:lnSpc>
              <a:spcBef>
                <a:spcPts val="0"/>
              </a:spcBef>
              <a:spcAft>
                <a:spcPts val="1200"/>
              </a:spcAft>
              <a:buClrTx/>
              <a:buSzTx/>
              <a:buBlip>
                <a:blip>
                  <a:extLst>
                    <a:ext uri="{96DAC541-7B7A-43D3-8B79-37D633B846F1}">
                      <asvg:svgBlip xmlns:asvg="http://schemas.microsoft.com/office/drawing/2016/SVG/main" r:embed="rId4"/>
                    </a:ext>
                  </a:extLst>
                </a:blip>
              </a:buBlip>
              <a:tabLst/>
              <a:defRPr/>
            </a:pPr>
            <a:r>
              <a:rPr kumimoji="0" lang="en-GB"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 might get bored</a:t>
            </a:r>
          </a:p>
          <a:p>
            <a:pPr marL="342900" marR="0" lvl="0" indent="-342900" algn="l" defTabSz="914400" rtl="0" eaLnBrk="1" fontAlgn="auto" latinLnBrk="0" hangingPunct="1">
              <a:lnSpc>
                <a:spcPct val="120000"/>
              </a:lnSpc>
              <a:spcBef>
                <a:spcPts val="0"/>
              </a:spcBef>
              <a:spcAft>
                <a:spcPts val="1200"/>
              </a:spcAft>
              <a:buClrTx/>
              <a:buSzTx/>
              <a:buBlip>
                <a:blip>
                  <a:extLst>
                    <a:ext uri="{96DAC541-7B7A-43D3-8B79-37D633B846F1}">
                      <asvg:svgBlip xmlns:asvg="http://schemas.microsoft.com/office/drawing/2016/SVG/main" r:embed="rId4"/>
                    </a:ext>
                  </a:extLst>
                </a:blip>
              </a:buBlip>
              <a:tabLst/>
              <a:defRPr/>
            </a:pPr>
            <a:r>
              <a:rPr kumimoji="0" lang="en-GB" sz="200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Single track careers are increasingly rare - this might not be a realistic goal. </a:t>
            </a:r>
          </a:p>
        </p:txBody>
      </p:sp>
      <p:pic>
        <p:nvPicPr>
          <p:cNvPr id="14" name="Graphic 13" descr="Thumbs up sign with solid fill">
            <a:extLst>
              <a:ext uri="{FF2B5EF4-FFF2-40B4-BE49-F238E27FC236}">
                <a16:creationId xmlns:a16="http://schemas.microsoft.com/office/drawing/2014/main" id="{439FCA7C-3515-6F7C-19A4-F0A82F009A4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219" y="3915890"/>
            <a:ext cx="563897" cy="563897"/>
          </a:xfrm>
          <a:prstGeom prst="rect">
            <a:avLst/>
          </a:prstGeom>
        </p:spPr>
      </p:pic>
      <p:pic>
        <p:nvPicPr>
          <p:cNvPr id="16" name="Graphic 15" descr="Thumbs Down with solid fill">
            <a:extLst>
              <a:ext uri="{FF2B5EF4-FFF2-40B4-BE49-F238E27FC236}">
                <a16:creationId xmlns:a16="http://schemas.microsoft.com/office/drawing/2014/main" id="{2ECAA7EB-A026-27A0-2CA0-297F5EA301D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49637" y="3915890"/>
            <a:ext cx="563897" cy="563897"/>
          </a:xfrm>
          <a:prstGeom prst="rect">
            <a:avLst/>
          </a:prstGeom>
        </p:spPr>
      </p:pic>
    </p:spTree>
    <p:extLst>
      <p:ext uri="{BB962C8B-B14F-4D97-AF65-F5344CB8AC3E}">
        <p14:creationId xmlns:p14="http://schemas.microsoft.com/office/powerpoint/2010/main" val="378162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481228"/>
            <a:ext cx="11419200" cy="669188"/>
          </a:xfrm>
        </p:spPr>
        <p:txBody>
          <a:bodyPr>
            <a:noAutofit/>
          </a:bodyPr>
          <a:lstStyle/>
          <a:p>
            <a:r>
              <a:rPr lang="en-GB" sz="3200" b="1" dirty="0">
                <a:latin typeface="Open Sans" panose="020B0606030504020204"/>
              </a:rPr>
              <a:t>What are the different types of careers? </a:t>
            </a:r>
          </a:p>
        </p:txBody>
      </p:sp>
      <p:sp>
        <p:nvSpPr>
          <p:cNvPr id="10" name="TextBox 9">
            <a:extLst>
              <a:ext uri="{FF2B5EF4-FFF2-40B4-BE49-F238E27FC236}">
                <a16:creationId xmlns:a16="http://schemas.microsoft.com/office/drawing/2014/main" id="{8AF9F175-AFD5-4811-4A52-77588D851A3E}"/>
              </a:ext>
            </a:extLst>
          </p:cNvPr>
          <p:cNvSpPr txBox="1"/>
          <p:nvPr/>
        </p:nvSpPr>
        <p:spPr>
          <a:xfrm>
            <a:off x="592146" y="1394565"/>
            <a:ext cx="5523978" cy="1266460"/>
          </a:xfrm>
          <a:prstGeom prst="wedgeRoundRectCallout">
            <a:avLst>
              <a:gd name="adj1" fmla="val 56299"/>
              <a:gd name="adj2" fmla="val 46116"/>
              <a:gd name="adj3" fmla="val 16667"/>
            </a:avLst>
          </a:prstGeom>
          <a:solidFill>
            <a:schemeClr val="bg1">
              <a:lumMod val="95000"/>
            </a:schemeClr>
          </a:solidFill>
          <a:ln w="19050">
            <a:solidFill>
              <a:schemeClr val="tx1"/>
            </a:solidFill>
          </a:ln>
        </p:spPr>
        <p:txBody>
          <a:bodyPr wrap="square" anchor="ctr" anchorCtr="0">
            <a:noAutofit/>
          </a:bodyPr>
          <a:lstStyle>
            <a:defPPr>
              <a:defRPr lang="en-US"/>
            </a:defPPr>
            <a:lvl1pPr lvl="0" algn="ctr">
              <a:lnSpc>
                <a:spcPct val="150000"/>
              </a:lnSpc>
              <a:defRPr sz="2000" i="1">
                <a:effectLst/>
                <a:latin typeface="Open Sans" panose="020B0606030504020204" pitchFamily="34" charset="0"/>
                <a:ea typeface="Open Sans" panose="020B0606030504020204" pitchFamily="34" charset="0"/>
                <a:cs typeface="Open Sans" panose="020B0606030504020204" pitchFamily="34" charset="0"/>
              </a:defRPr>
            </a:lvl1pPr>
          </a:lstStyle>
          <a:p>
            <a:r>
              <a:rPr lang="en-GB" dirty="0"/>
              <a:t>Any career I have would need to fit around my life, not the other way around.</a:t>
            </a:r>
          </a:p>
        </p:txBody>
      </p:sp>
      <p:pic>
        <p:nvPicPr>
          <p:cNvPr id="11" name="Graphic 10" descr="Badge with solid fill">
            <a:extLst>
              <a:ext uri="{FF2B5EF4-FFF2-40B4-BE49-F238E27FC236}">
                <a16:creationId xmlns:a16="http://schemas.microsoft.com/office/drawing/2014/main" id="{36166CD5-1D7C-61DC-4FB2-0AB9BCA9563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654" y="1653605"/>
            <a:ext cx="579286" cy="579286"/>
          </a:xfrm>
          <a:prstGeom prst="rect">
            <a:avLst/>
          </a:prstGeom>
        </p:spPr>
      </p:pic>
      <p:sp>
        <p:nvSpPr>
          <p:cNvPr id="22" name="TextBox 21">
            <a:extLst>
              <a:ext uri="{FF2B5EF4-FFF2-40B4-BE49-F238E27FC236}">
                <a16:creationId xmlns:a16="http://schemas.microsoft.com/office/drawing/2014/main" id="{990F2AA4-4091-AC4A-52D6-9CA7E5DA7FFD}"/>
              </a:ext>
            </a:extLst>
          </p:cNvPr>
          <p:cNvSpPr txBox="1"/>
          <p:nvPr/>
        </p:nvSpPr>
        <p:spPr>
          <a:xfrm>
            <a:off x="313151" y="3015859"/>
            <a:ext cx="2952567" cy="563577"/>
          </a:xfrm>
          <a:prstGeom prst="roundRect">
            <a:avLst/>
          </a:prstGeom>
          <a:solidFill>
            <a:srgbClr val="FF2170"/>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 Single track career</a:t>
            </a:r>
          </a:p>
        </p:txBody>
      </p:sp>
      <p:sp>
        <p:nvSpPr>
          <p:cNvPr id="23" name="TextBox 22">
            <a:extLst>
              <a:ext uri="{FF2B5EF4-FFF2-40B4-BE49-F238E27FC236}">
                <a16:creationId xmlns:a16="http://schemas.microsoft.com/office/drawing/2014/main" id="{71C9E8AC-619D-34E9-2010-B3BFE6C43872}"/>
              </a:ext>
            </a:extLst>
          </p:cNvPr>
          <p:cNvSpPr txBox="1"/>
          <p:nvPr/>
        </p:nvSpPr>
        <p:spPr>
          <a:xfrm>
            <a:off x="313151" y="3760858"/>
            <a:ext cx="2952567" cy="563896"/>
          </a:xfrm>
          <a:prstGeom prst="roundRect">
            <a:avLst/>
          </a:prstGeom>
          <a:solidFill>
            <a:schemeClr val="accent3"/>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b) Serial career</a:t>
            </a:r>
          </a:p>
        </p:txBody>
      </p:sp>
      <p:sp>
        <p:nvSpPr>
          <p:cNvPr id="24" name="TextBox 23">
            <a:extLst>
              <a:ext uri="{FF2B5EF4-FFF2-40B4-BE49-F238E27FC236}">
                <a16:creationId xmlns:a16="http://schemas.microsoft.com/office/drawing/2014/main" id="{62E9BEEB-9945-6FB2-7AD8-BA2F7D17D008}"/>
              </a:ext>
            </a:extLst>
          </p:cNvPr>
          <p:cNvSpPr txBox="1"/>
          <p:nvPr/>
        </p:nvSpPr>
        <p:spPr>
          <a:xfrm>
            <a:off x="313151" y="4501780"/>
            <a:ext cx="2952567" cy="563896"/>
          </a:xfrm>
          <a:prstGeom prst="roundRect">
            <a:avLst/>
          </a:prstGeom>
          <a:solidFill>
            <a:schemeClr val="accent4"/>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c) Portfolio career</a:t>
            </a:r>
          </a:p>
        </p:txBody>
      </p:sp>
      <p:sp>
        <p:nvSpPr>
          <p:cNvPr id="25" name="TextBox 24">
            <a:extLst>
              <a:ext uri="{FF2B5EF4-FFF2-40B4-BE49-F238E27FC236}">
                <a16:creationId xmlns:a16="http://schemas.microsoft.com/office/drawing/2014/main" id="{C87BB541-E970-EDF8-0397-A3E09A34A840}"/>
              </a:ext>
            </a:extLst>
          </p:cNvPr>
          <p:cNvSpPr txBox="1"/>
          <p:nvPr/>
        </p:nvSpPr>
        <p:spPr>
          <a:xfrm>
            <a:off x="313151" y="5271082"/>
            <a:ext cx="2952567" cy="563896"/>
          </a:xfrm>
          <a:prstGeom prst="roundRect">
            <a:avLst/>
          </a:prstGeom>
          <a:solidFill>
            <a:schemeClr val="accent1"/>
          </a:solidFill>
          <a:ln w="19050">
            <a:solidFill>
              <a:schemeClr val="tx1"/>
            </a:solidFill>
          </a:ln>
        </p:spPr>
        <p:txBody>
          <a:bodyPr wrap="square" anchor="ctr" anchorCtr="0">
            <a:noAutofit/>
          </a:bodyPr>
          <a:lstStyle/>
          <a:p>
            <a:pPr marR="0" lvl="0"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 Lifestyle career</a:t>
            </a:r>
          </a:p>
        </p:txBody>
      </p:sp>
      <p:sp>
        <p:nvSpPr>
          <p:cNvPr id="26" name="TextBox 25">
            <a:extLst>
              <a:ext uri="{FF2B5EF4-FFF2-40B4-BE49-F238E27FC236}">
                <a16:creationId xmlns:a16="http://schemas.microsoft.com/office/drawing/2014/main" id="{519998EE-BB03-85A2-A686-5DE76E8E4993}"/>
              </a:ext>
            </a:extLst>
          </p:cNvPr>
          <p:cNvSpPr txBox="1"/>
          <p:nvPr/>
        </p:nvSpPr>
        <p:spPr>
          <a:xfrm>
            <a:off x="3468916" y="3760858"/>
            <a:ext cx="8409931" cy="563896"/>
          </a:xfrm>
          <a:prstGeom prst="roundRect">
            <a:avLst/>
          </a:prstGeom>
          <a:solidFill>
            <a:schemeClr val="accent3">
              <a:lumMod val="20000"/>
              <a:lumOff val="80000"/>
            </a:schemeClr>
          </a:solidFill>
          <a:ln w="19050">
            <a:solidFill>
              <a:schemeClr val="tx1"/>
            </a:solidFill>
          </a:ln>
        </p:spPr>
        <p:txBody>
          <a:bodyPr wrap="square" anchor="ctr" anchorCtr="0">
            <a:noAutofit/>
          </a:bodyPr>
          <a:lstStyle/>
          <a:p>
            <a:pPr lvl="0">
              <a:lnSpc>
                <a:spcPct val="120000"/>
              </a:lnSpc>
              <a:spcAft>
                <a:spcPts val="800"/>
              </a:spcAft>
            </a:pPr>
            <a:r>
              <a:rPr lang="en-GB" dirty="0">
                <a:effectLst/>
                <a:latin typeface="Open Sans" panose="020B0606030504020204" pitchFamily="34" charset="0"/>
                <a:ea typeface="Open Sans" panose="020B0606030504020204" pitchFamily="34" charset="0"/>
                <a:cs typeface="Open Sans" panose="020B0606030504020204" pitchFamily="34" charset="0"/>
              </a:rPr>
              <a:t>Moving from job to job at different companies or organisations.</a:t>
            </a:r>
          </a:p>
        </p:txBody>
      </p:sp>
      <p:sp>
        <p:nvSpPr>
          <p:cNvPr id="27" name="TextBox 26">
            <a:extLst>
              <a:ext uri="{FF2B5EF4-FFF2-40B4-BE49-F238E27FC236}">
                <a16:creationId xmlns:a16="http://schemas.microsoft.com/office/drawing/2014/main" id="{F4AC8FEB-52E3-C212-2F7B-4422FDB56B20}"/>
              </a:ext>
            </a:extLst>
          </p:cNvPr>
          <p:cNvSpPr txBox="1"/>
          <p:nvPr/>
        </p:nvSpPr>
        <p:spPr>
          <a:xfrm>
            <a:off x="3468916" y="4501780"/>
            <a:ext cx="8409931" cy="563896"/>
          </a:xfrm>
          <a:prstGeom prst="roundRect">
            <a:avLst/>
          </a:prstGeom>
          <a:solidFill>
            <a:schemeClr val="accent4">
              <a:lumMod val="20000"/>
              <a:lumOff val="80000"/>
            </a:schemeClr>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Doing two or more different jobs or freelance contracts at the same time. </a:t>
            </a:r>
          </a:p>
        </p:txBody>
      </p:sp>
      <p:sp>
        <p:nvSpPr>
          <p:cNvPr id="28" name="TextBox 27">
            <a:extLst>
              <a:ext uri="{FF2B5EF4-FFF2-40B4-BE49-F238E27FC236}">
                <a16:creationId xmlns:a16="http://schemas.microsoft.com/office/drawing/2014/main" id="{4EAD5FFC-AC6A-CC86-5A14-7355E577E8AD}"/>
              </a:ext>
            </a:extLst>
          </p:cNvPr>
          <p:cNvSpPr txBox="1"/>
          <p:nvPr/>
        </p:nvSpPr>
        <p:spPr>
          <a:xfrm>
            <a:off x="3468918" y="3015860"/>
            <a:ext cx="8409934" cy="563896"/>
          </a:xfrm>
          <a:prstGeom prst="roundRect">
            <a:avLst/>
          </a:prstGeom>
          <a:solidFill>
            <a:srgbClr val="FFD5E4"/>
          </a:solidFill>
          <a:ln w="19050">
            <a:solidFill>
              <a:schemeClr val="tx1"/>
            </a:solidFill>
          </a:ln>
        </p:spPr>
        <p:txBody>
          <a:bodyPr wrap="square" anchor="ctr" anchorCtr="0">
            <a:noAutofit/>
          </a:bodyPr>
          <a:lstStyle/>
          <a:p>
            <a:pPr lvl="0">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Choosing an industry, starting at the bottom and working your way up.</a:t>
            </a:r>
          </a:p>
        </p:txBody>
      </p:sp>
      <p:sp>
        <p:nvSpPr>
          <p:cNvPr id="29" name="TextBox 28">
            <a:extLst>
              <a:ext uri="{FF2B5EF4-FFF2-40B4-BE49-F238E27FC236}">
                <a16:creationId xmlns:a16="http://schemas.microsoft.com/office/drawing/2014/main" id="{89CDF201-7A97-C0BA-1684-7927575E0026}"/>
              </a:ext>
            </a:extLst>
          </p:cNvPr>
          <p:cNvSpPr txBox="1"/>
          <p:nvPr/>
        </p:nvSpPr>
        <p:spPr>
          <a:xfrm>
            <a:off x="3468917" y="5271083"/>
            <a:ext cx="8409931" cy="563896"/>
          </a:xfrm>
          <a:prstGeom prst="roundRect">
            <a:avLst/>
          </a:prstGeom>
          <a:solidFill>
            <a:srgbClr val="CDF3E6"/>
          </a:solidFill>
          <a:ln w="19050">
            <a:solidFill>
              <a:schemeClr val="tx1"/>
            </a:solidFill>
          </a:ln>
        </p:spPr>
        <p:txBody>
          <a:bodyPr wrap="square" anchor="ctr" anchorCtr="0">
            <a:noAutofit/>
          </a:bodyPr>
          <a:lstStyle/>
          <a:p>
            <a:pPr>
              <a:lnSpc>
                <a:spcPct val="120000"/>
              </a:lnSpc>
              <a:spcAft>
                <a:spcPts val="800"/>
              </a:spcAft>
            </a:pPr>
            <a:r>
              <a:rPr lang="en-GB" dirty="0">
                <a:latin typeface="Open Sans" panose="020B0606030504020204" pitchFamily="34" charset="0"/>
                <a:ea typeface="Open Sans" panose="020B0606030504020204" pitchFamily="34" charset="0"/>
                <a:cs typeface="Open Sans" panose="020B0606030504020204" pitchFamily="34" charset="0"/>
              </a:rPr>
              <a:t>A career built around work/life balance. This might be based on a hobby. </a:t>
            </a:r>
          </a:p>
        </p:txBody>
      </p:sp>
      <p:sp>
        <p:nvSpPr>
          <p:cNvPr id="30" name="TextBox 29">
            <a:extLst>
              <a:ext uri="{FF2B5EF4-FFF2-40B4-BE49-F238E27FC236}">
                <a16:creationId xmlns:a16="http://schemas.microsoft.com/office/drawing/2014/main" id="{89AAA189-0494-AF55-AD46-14EA74749683}"/>
              </a:ext>
            </a:extLst>
          </p:cNvPr>
          <p:cNvSpPr txBox="1"/>
          <p:nvPr/>
        </p:nvSpPr>
        <p:spPr>
          <a:xfrm>
            <a:off x="6728908" y="1131820"/>
            <a:ext cx="4688906" cy="1604260"/>
          </a:xfrm>
          <a:prstGeom prst="cloudCallout">
            <a:avLst>
              <a:gd name="adj1" fmla="val 49425"/>
              <a:gd name="adj2" fmla="val 47665"/>
            </a:avLst>
          </a:prstGeom>
          <a:solidFill>
            <a:schemeClr val="accent2">
              <a:lumMod val="20000"/>
              <a:lumOff val="80000"/>
            </a:schemeClr>
          </a:solidFill>
          <a:ln>
            <a:solidFill>
              <a:schemeClr val="tx1"/>
            </a:solidFill>
          </a:ln>
        </p:spPr>
        <p:txBody>
          <a:bodyPr wrap="square" rtlCol="0">
            <a:spAutoFit/>
          </a:bodyPr>
          <a:lstStyle/>
          <a:p>
            <a:pPr algn="ct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What type of career would you suggest? </a:t>
            </a:r>
          </a:p>
        </p:txBody>
      </p:sp>
    </p:spTree>
    <p:extLst>
      <p:ext uri="{BB962C8B-B14F-4D97-AF65-F5344CB8AC3E}">
        <p14:creationId xmlns:p14="http://schemas.microsoft.com/office/powerpoint/2010/main" val="349418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ac3cd1c-3d30-4aa3-9d6c-31b1c1640ef0" xsi:nil="true"/>
    <lcf76f155ced4ddcb4097134ff3c332f xmlns="3947ffd7-e1e2-4c53-9054-b8d6983d9ba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9B1A320C7D094F85E868D80F30E951" ma:contentTypeVersion="16" ma:contentTypeDescription="Create a new document." ma:contentTypeScope="" ma:versionID="ea065df8f3e20242aa3bb16dee40d558">
  <xsd:schema xmlns:xsd="http://www.w3.org/2001/XMLSchema" xmlns:xs="http://www.w3.org/2001/XMLSchema" xmlns:p="http://schemas.microsoft.com/office/2006/metadata/properties" xmlns:ns2="5ac3cd1c-3d30-4aa3-9d6c-31b1c1640ef0" xmlns:ns3="3947ffd7-e1e2-4c53-9054-b8d6983d9ba6" targetNamespace="http://schemas.microsoft.com/office/2006/metadata/properties" ma:root="true" ma:fieldsID="3e90bf8c11a41495a9b4c08300fb98a2" ns2:_="" ns3:_="">
    <xsd:import namespace="5ac3cd1c-3d30-4aa3-9d6c-31b1c1640ef0"/>
    <xsd:import namespace="3947ffd7-e1e2-4c53-9054-b8d6983d9b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47ffd7-e1e2-4c53-9054-b8d6983d9b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2600E4-0041-4A42-95FC-B118E2ECB70B}">
  <ds:schemaRefs>
    <ds:schemaRef ds:uri="http://schemas.microsoft.com/office/2006/metadata/properties"/>
    <ds:schemaRef ds:uri="http://schemas.microsoft.com/office/infopath/2007/PartnerControls"/>
    <ds:schemaRef ds:uri="5ac3cd1c-3d30-4aa3-9d6c-31b1c1640ef0"/>
    <ds:schemaRef ds:uri="3947ffd7-e1e2-4c53-9054-b8d6983d9ba6"/>
  </ds:schemaRefs>
</ds:datastoreItem>
</file>

<file path=customXml/itemProps2.xml><?xml version="1.0" encoding="utf-8"?>
<ds:datastoreItem xmlns:ds="http://schemas.openxmlformats.org/officeDocument/2006/customXml" ds:itemID="{F6FB0595-3C6F-47C5-AABD-A290BE29F3BD}">
  <ds:schemaRefs>
    <ds:schemaRef ds:uri="http://schemas.microsoft.com/sharepoint/v3/contenttype/forms"/>
  </ds:schemaRefs>
</ds:datastoreItem>
</file>

<file path=customXml/itemProps3.xml><?xml version="1.0" encoding="utf-8"?>
<ds:datastoreItem xmlns:ds="http://schemas.openxmlformats.org/officeDocument/2006/customXml" ds:itemID="{6D6CD42D-6698-4A66-B774-26865CC3E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3cd1c-3d30-4aa3-9d6c-31b1c1640ef0"/>
    <ds:schemaRef ds:uri="3947ffd7-e1e2-4c53-9054-b8d6983d9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44198</TotalTime>
  <Words>3503</Words>
  <Application>Microsoft Office PowerPoint</Application>
  <PresentationFormat>Widescreen</PresentationFormat>
  <Paragraphs>436</Paragraphs>
  <Slides>20</Slides>
  <Notes>20</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1_Office Theme</vt:lpstr>
      <vt:lpstr>2_Office Theme</vt:lpstr>
      <vt:lpstr>Office Theme</vt:lpstr>
      <vt:lpstr>3_Office Theme</vt:lpstr>
      <vt:lpstr>4_Office Theme</vt:lpstr>
      <vt:lpstr>PowerPoint Presentation</vt:lpstr>
      <vt:lpstr>Talking about careers (5 mins)</vt:lpstr>
      <vt:lpstr>PowerPoint Presentation</vt:lpstr>
      <vt:lpstr>What are the different types of careers? (5 mins)</vt:lpstr>
      <vt:lpstr>What are the different types of careers? (5 mins)</vt:lpstr>
      <vt:lpstr>What are the different types of careers? </vt:lpstr>
      <vt:lpstr>What are the different types of careers? </vt:lpstr>
      <vt:lpstr>What are the different types of careers? </vt:lpstr>
      <vt:lpstr>What are the different types of careers? </vt:lpstr>
      <vt:lpstr>What are the different types of careers? </vt:lpstr>
      <vt:lpstr>What are the different types of careers? </vt:lpstr>
      <vt:lpstr>What are the different types of careers? </vt:lpstr>
      <vt:lpstr>What are the different types of careers? </vt:lpstr>
      <vt:lpstr>What are the different types of careers? </vt:lpstr>
      <vt:lpstr>What are the different types of careers? </vt:lpstr>
      <vt:lpstr>What are the different types of careers? </vt:lpstr>
      <vt:lpstr>The Unifrog Careers library tool</vt:lpstr>
      <vt:lpstr>PowerPoint Presentation</vt:lpstr>
      <vt:lpstr>What type of career is right for me? (3 mins)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Emily Adkins</cp:lastModifiedBy>
  <cp:revision>1425</cp:revision>
  <dcterms:created xsi:type="dcterms:W3CDTF">2018-10-19T14:26:26Z</dcterms:created>
  <dcterms:modified xsi:type="dcterms:W3CDTF">2026-04-27T09:20:24Z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0x010100BC9B1A320C7D094F85E868D80F30E951</vt:lpwstr>
  </property>
</Properties>
</file>