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96" r:id="rId6"/>
    <p:sldMasterId id="2147483708" r:id="rId7"/>
  </p:sldMasterIdLst>
  <p:notesMasterIdLst>
    <p:notesMasterId r:id="rId16"/>
  </p:notesMasterIdLst>
  <p:sldIdLst>
    <p:sldId id="746" r:id="rId8"/>
    <p:sldId id="814" r:id="rId9"/>
    <p:sldId id="836" r:id="rId10"/>
    <p:sldId id="837" r:id="rId11"/>
    <p:sldId id="839" r:id="rId12"/>
    <p:sldId id="832" r:id="rId13"/>
    <p:sldId id="838" r:id="rId14"/>
    <p:sldId id="300" r:id="rId15"/>
  </p:sldIdLst>
  <p:sldSz cx="12192000" cy="6858000"/>
  <p:notesSz cx="6858000" cy="9144000"/>
  <p:embeddedFontLst>
    <p:embeddedFont>
      <p:font typeface="Open Sans" panose="020B0606030504020204" pitchFamily="34" charset="0"/>
      <p:regular r:id="rId17"/>
      <p:bold r:id="rId18"/>
      <p:italic r:id="rId19"/>
      <p:boldItalic r:id="rId20"/>
    </p:embeddedFont>
    <p:embeddedFont>
      <p:font typeface="Open Sans" panose="020B0606030504020204" pitchFamily="3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FFF5EB"/>
    <a:srgbClr val="66D0A2"/>
    <a:srgbClr val="B7E9E9"/>
    <a:srgbClr val="C9F0EF"/>
    <a:srgbClr val="4BC7C8"/>
    <a:srgbClr val="33CC99"/>
    <a:srgbClr val="FFC000"/>
    <a:srgbClr val="FF79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74D37-5A15-E049-9C02-E233D1182FC5}" v="1" dt="2026-04-27T09:19:00.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63107" autoAdjust="0"/>
  </p:normalViewPr>
  <p:slideViewPr>
    <p:cSldViewPr snapToGrid="0">
      <p:cViewPr varScale="1">
        <p:scale>
          <a:sx n="58" d="100"/>
          <a:sy n="58" d="100"/>
        </p:scale>
        <p:origin x="1104"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D1C1D"/>
                </a:solidFill>
                <a:effectLst/>
                <a:latin typeface="Slack-Lato"/>
              </a:rPr>
              <a:t>This lesson focuses on students exploring and comparing the different pathways available to them after school. </a:t>
            </a:r>
            <a:r>
              <a:rPr lang="en-GB" b="0" i="0">
                <a:solidFill>
                  <a:srgbClr val="1D1C1D"/>
                </a:solidFill>
                <a:effectLst/>
                <a:latin typeface="Slack-Lato"/>
              </a:rPr>
              <a:t>This lesson should be delivered </a:t>
            </a:r>
            <a:r>
              <a:rPr lang="en-GB" b="1" i="0">
                <a:solidFill>
                  <a:srgbClr val="1D1C1D"/>
                </a:solidFill>
                <a:effectLst/>
                <a:latin typeface="Slack-Lato"/>
              </a:rPr>
              <a:t>before</a:t>
            </a:r>
            <a:r>
              <a:rPr lang="en-GB" b="0" i="0">
                <a:solidFill>
                  <a:srgbClr val="1D1C1D"/>
                </a:solidFill>
                <a:effectLst/>
                <a:latin typeface="Slack-Lato"/>
              </a:rPr>
              <a:t> ‘Decision making: choosing your post-16 pathway’ which focuses on how to make informed decisions around choosing a post-16 pathway.'</a:t>
            </a:r>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Open Sans" panose="020B0606030504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100" u="sng" dirty="0">
                <a:solidFill>
                  <a:srgbClr val="000000"/>
                </a:solidFill>
                <a:effectLst/>
                <a:latin typeface="Open Sans" panose="020B0606030504020204" pitchFamily="34" charset="0"/>
                <a:ea typeface="Times New Roman" panose="02020603050405020304" pitchFamily="18" charset="0"/>
              </a:rPr>
              <a:t>Additional information about each pathway:</a:t>
            </a:r>
            <a:endParaRPr lang="en-GB" sz="12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Open Sans" panose="020B0606030504020204" pitchFamily="34" charset="0"/>
                <a:ea typeface="Times New Roman" panose="02020603050405020304" pitchFamily="18" charset="0"/>
              </a:rPr>
              <a:t>Full-time education</a:t>
            </a:r>
            <a:r>
              <a:rPr lang="en-GB" sz="1100" dirty="0">
                <a:solidFill>
                  <a:srgbClr val="000000"/>
                </a:solidFill>
                <a:effectLst/>
                <a:latin typeface="Open Sans" panose="020B0606030504020204" pitchFamily="34" charset="0"/>
                <a:ea typeface="Times New Roman" panose="02020603050405020304" pitchFamily="18" charset="0"/>
              </a:rPr>
              <a:t> (academic or vocational)</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You can study full time at a college or sixth form, choosing academic and/or vocational qualifications such as A levels, T levels, Scottish Highers, IB Diploma Programme, IB Career-related Programme, etc.</a:t>
            </a:r>
            <a:endParaRPr lang="en-GB" sz="1200" dirty="0">
              <a:effectLst/>
              <a:latin typeface="Times New Roman" panose="02020603050405020304" pitchFamily="18" charset="0"/>
              <a:ea typeface="Times New Roman" panose="02020603050405020304" pitchFamily="18" charset="0"/>
            </a:endParaRPr>
          </a:p>
          <a:p>
            <a:pPr marL="228600"/>
            <a:r>
              <a:rPr lang="en-GB" sz="1100" dirty="0">
                <a:solidFill>
                  <a:srgbClr val="000000"/>
                </a:solidFill>
                <a:effectLst/>
                <a:latin typeface="Open Sans" panose="020B0606030504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100" b="1" dirty="0">
                <a:solidFill>
                  <a:srgbClr val="000000"/>
                </a:solidFill>
                <a:effectLst/>
                <a:latin typeface="Open Sans" panose="020B0606030504020204" pitchFamily="34" charset="0"/>
                <a:ea typeface="Times New Roman" panose="02020603050405020304" pitchFamily="18" charset="0"/>
              </a:rPr>
              <a:t>Employment</a:t>
            </a:r>
            <a:r>
              <a:rPr lang="en-GB" sz="1100" dirty="0">
                <a:solidFill>
                  <a:srgbClr val="000000"/>
                </a:solidFill>
                <a:effectLst/>
                <a:latin typeface="Open Sans" panose="020B0606030504020204" pitchFamily="34" charset="0"/>
                <a:ea typeface="Times New Roman" panose="02020603050405020304" pitchFamily="18" charset="0"/>
              </a:rPr>
              <a:t> (part-time alongside part-time education, or you could work full-time if you live in Scotland, Wales, or Northern Ireland)</a:t>
            </a:r>
            <a:endParaRPr lang="en-GB" sz="1200" dirty="0">
              <a:solidFill>
                <a:schemeClr val="tx1"/>
              </a:solidFill>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In Scotland, Wales, and Northern Ireland, you can work full time once you’ve reached school leaving age (usually this is 16). In England, once you’ve reached school leaving age, you must do one of the following until you’re 18:</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Stay in full-time education</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Start an apprenticeship or traineeship</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Spend 20 hours or more working or volunteering, while in part-time education or training</a:t>
            </a:r>
          </a:p>
          <a:p>
            <a:pPr marL="0" indent="0">
              <a:buFont typeface="Arial" panose="020B0604020202020204" pitchFamily="34" charset="0"/>
              <a:buNone/>
            </a:pPr>
            <a:endParaRPr lang="en-GB" sz="12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Open Sans" panose="020B0606030504020204" pitchFamily="34" charset="0"/>
                <a:ea typeface="Times New Roman" panose="02020603050405020304" pitchFamily="18" charset="0"/>
              </a:rPr>
              <a:t>Apprenticeship</a:t>
            </a:r>
            <a:r>
              <a:rPr lang="en-GB" sz="1100" dirty="0">
                <a:solidFill>
                  <a:srgbClr val="000000"/>
                </a:solidFill>
                <a:effectLst/>
                <a:latin typeface="Open Sans" panose="020B0606030504020204" pitchFamily="34" charset="0"/>
                <a:ea typeface="Times New Roman" panose="02020603050405020304" pitchFamily="18" charset="0"/>
              </a:rPr>
              <a:t> (or traineeship)</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An apprenticeship combines practical training in a job with studying. You earn a salary whilst gaining job-specific skills. There will be a minimum requirement of hours to dedicate to training and studying. </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A traineeship lasts from six weeks to a year, with most lasting for less than six months. It’s an unpaid skills development programme with a work placement, to prepare you to enter employment or an apprenticeship.</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GB" sz="12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Open Sans" panose="020B0606030504020204" pitchFamily="34" charset="0"/>
                <a:ea typeface="Times New Roman" panose="02020603050405020304" pitchFamily="18" charset="0"/>
              </a:rPr>
              <a:t>More information about school leaving ages in the UK can be found on the government website: gov.uk/know-when-you-can-leave-school</a:t>
            </a:r>
            <a:endParaRPr lang="en-GB" sz="1200" dirty="0">
              <a:effectLst/>
              <a:latin typeface="Times New Roman" panose="02020603050405020304" pitchFamily="18" charset="0"/>
              <a:ea typeface="Times New Roman" panose="02020603050405020304" pitchFamily="18" charset="0"/>
            </a:endParaRP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01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to encourage students to compare the three pathways’ advantages and disadvantages. </a:t>
            </a:r>
            <a:r>
              <a:rPr lang="en-GB" sz="1800" dirty="0">
                <a:latin typeface="Open Sans" panose="020B0606030504020204" pitchFamily="34" charset="0"/>
                <a:ea typeface="Open Sans" panose="020B0606030504020204" pitchFamily="34" charset="0"/>
                <a:cs typeface="Open Sans" panose="020B0606030504020204" pitchFamily="34" charset="0"/>
              </a:rPr>
              <a:t>You may wish to allocate an equal number of pairs/groups to each of the three pathways, to facilitate effective whole-class discussion of ideas. </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r>
              <a:rPr lang="en-GB" sz="1800" u="sng" dirty="0">
                <a:latin typeface="Open Sans" panose="020B0606030504020204" pitchFamily="34" charset="0"/>
                <a:ea typeface="Open Sans" panose="020B0606030504020204" pitchFamily="34" charset="0"/>
                <a:cs typeface="Open Sans" panose="020B0606030504020204" pitchFamily="34" charset="0"/>
              </a:rPr>
              <a:t>Suggested answers:</a:t>
            </a:r>
          </a:p>
          <a:p>
            <a:r>
              <a:rPr lang="en-GB" sz="1800" b="1" u="none" dirty="0">
                <a:latin typeface="Open Sans" panose="020B0606030504020204" pitchFamily="34" charset="0"/>
                <a:ea typeface="Open Sans" panose="020B0606030504020204" pitchFamily="34" charset="0"/>
                <a:cs typeface="Open Sans" panose="020B0606030504020204" pitchFamily="34" charset="0"/>
              </a:rPr>
              <a:t>Full-time education</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qualifications</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UCAS points (facilitates being able to go to university)</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Extra-curricular opportunities, e.g. student council, clubs and societies, volunteering, etc.</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Can study a variety of subjects that interest you (or one subject in depth)</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Keeps options open if you don’t know what job you’d like to do yet</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Not earning a salary</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Not applying knowledge and skills to a workplace (unless there is a placement as part of your course, e.g. T level) </a:t>
            </a:r>
          </a:p>
          <a:p>
            <a:endParaRPr lang="en-GB" sz="1800" b="1" u="none" dirty="0">
              <a:latin typeface="Open Sans" panose="020B0606030504020204" pitchFamily="34" charset="0"/>
              <a:ea typeface="Open Sans" panose="020B0606030504020204" pitchFamily="34" charset="0"/>
              <a:cs typeface="Open Sans" panose="020B0606030504020204" pitchFamily="34" charset="0"/>
            </a:endParaRPr>
          </a:p>
          <a:p>
            <a:r>
              <a:rPr lang="en-GB" sz="1800" b="1" u="none" dirty="0">
                <a:latin typeface="Open Sans" panose="020B0606030504020204" pitchFamily="34" charset="0"/>
                <a:ea typeface="Open Sans" panose="020B0606030504020204" pitchFamily="34" charset="0"/>
                <a:cs typeface="Open Sans" panose="020B0606030504020204" pitchFamily="34" charset="0"/>
              </a:rPr>
              <a:t>Employment</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a salary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Learn new vocational skills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Apply knowledge and skills gained from school to the workplace</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Could balance part-time employment with part-time education (compulsory if under 18 in England)</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May start on a lower salary compared to those who gain post-16 qualifications</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Some jobs may require post-16 qualifications </a:t>
            </a:r>
          </a:p>
          <a:p>
            <a:pPr marL="285750" marR="0" lvl="0" indent="-285750" algn="l" defTabSz="914400" rtl="0" eaLnBrk="1" fontAlgn="auto" latinLnBrk="0" hangingPunct="1">
              <a:lnSpc>
                <a:spcPct val="100000"/>
              </a:lnSpc>
              <a:spcBef>
                <a:spcPts val="0"/>
              </a:spcBef>
              <a:spcAft>
                <a:spcPts val="0"/>
              </a:spcAft>
              <a:buClrTx/>
              <a:buSzTx/>
              <a:buFont typeface="Open Sans" panose="020B0606030504020204" pitchFamily="34" charset="0"/>
              <a:buChar char="×"/>
              <a:tabLst/>
              <a:defRPr/>
            </a:pPr>
            <a:r>
              <a:rPr lang="en-GB" sz="1800" b="0" u="none" dirty="0">
                <a:latin typeface="Open Sans" panose="020B0606030504020204" pitchFamily="34" charset="0"/>
                <a:ea typeface="Open Sans" panose="020B0606030504020204" pitchFamily="34" charset="0"/>
                <a:cs typeface="Open Sans" panose="020B0606030504020204" pitchFamily="34" charset="0"/>
              </a:rPr>
              <a:t>Vacancies may be competitive </a:t>
            </a:r>
          </a:p>
          <a:p>
            <a:endParaRPr lang="en-GB" sz="1800" b="1" u="none" dirty="0">
              <a:latin typeface="Open Sans" panose="020B0606030504020204" pitchFamily="34" charset="0"/>
              <a:ea typeface="Open Sans" panose="020B0606030504020204" pitchFamily="34" charset="0"/>
              <a:cs typeface="Open Sans" panose="020B0606030504020204" pitchFamily="34" charset="0"/>
            </a:endParaRPr>
          </a:p>
          <a:p>
            <a:r>
              <a:rPr lang="en-GB" sz="1800" b="1" u="none" dirty="0">
                <a:latin typeface="Open Sans" panose="020B0606030504020204" pitchFamily="34" charset="0"/>
                <a:ea typeface="Open Sans" panose="020B0606030504020204" pitchFamily="34" charset="0"/>
                <a:cs typeface="Open Sans" panose="020B0606030504020204" pitchFamily="34" charset="0"/>
              </a:rPr>
              <a:t>Apprenticeship</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a salary</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Combines the benefits of working and studying</a:t>
            </a:r>
          </a:p>
          <a:p>
            <a:pPr marL="285750" indent="-285750">
              <a:buFont typeface="Wingdings" panose="05000000000000000000" pitchFamily="2" charset="2"/>
              <a:buChar char="ü"/>
            </a:pPr>
            <a:r>
              <a:rPr lang="en-GB"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Both on- and off-the-job training</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a qualification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work experience in the career sector you wish to work in</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May lead to full-time employment in the same organisation or industry</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Vacancies may be competitive </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Skills gained may not transfer to different industries / sectors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32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to encourage students to compare the three pathways’ advantages and disadvantages. </a:t>
            </a:r>
          </a:p>
          <a:p>
            <a:endParaRPr lang="en-GB" sz="1800" dirty="0">
              <a:solidFill>
                <a:srgbClr val="000000"/>
              </a:solidFill>
              <a:effectLst/>
              <a:latin typeface="Open Sans" panose="020B0606030504020204" pitchFamily="34"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You may wish to reiterate to students that they are choosing the most important </a:t>
            </a:r>
            <a:r>
              <a:rPr lang="en-GB" sz="1800" b="1" dirty="0">
                <a:solidFill>
                  <a:srgbClr val="000000"/>
                </a:solidFill>
                <a:effectLst/>
                <a:latin typeface="Open Sans" panose="020B0606030504020204" pitchFamily="34" charset="0"/>
                <a:ea typeface="Times New Roman" panose="02020603050405020304" pitchFamily="18" charset="0"/>
              </a:rPr>
              <a:t>factor to consider </a:t>
            </a:r>
            <a:r>
              <a:rPr lang="en-GB" sz="1800" dirty="0">
                <a:solidFill>
                  <a:srgbClr val="000000"/>
                </a:solidFill>
                <a:effectLst/>
                <a:latin typeface="Open Sans" panose="020B0606030504020204" pitchFamily="34" charset="0"/>
                <a:ea typeface="Times New Roman" panose="02020603050405020304" pitchFamily="18" charset="0"/>
              </a:rPr>
              <a:t>when selecting a post-16 pathway, rather than selecting a post-16 pathway.  S</a:t>
            </a:r>
            <a:r>
              <a:rPr lang="en-GB" sz="1800" dirty="0">
                <a:latin typeface="Open Sans" panose="020B0606030504020204" pitchFamily="34" charset="0"/>
                <a:ea typeface="Open Sans" panose="020B0606030504020204" pitchFamily="34" charset="0"/>
                <a:cs typeface="Open Sans" panose="020B0606030504020204" pitchFamily="34" charset="0"/>
              </a:rPr>
              <a:t>tudents can use the provided sentence starter to justify their choice.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5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Go to Unifrog &gt; Student side &gt; Searching for opportunities &gt; Apprenticeships / College / Sixth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effectLst/>
                <a:latin typeface="Segoe UI" panose="020B0502040204020203" pitchFamily="34" charset="0"/>
              </a:rPr>
              <a:t>If students require some more guidance relating to recording activities, they can be directed to the following Know-how library guides: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effectLst/>
                <a:latin typeface="Segoe UI" panose="020B0502040204020203" pitchFamily="34" charset="0"/>
              </a:rPr>
              <a:t>How to… use the Apprenticeships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effectLst/>
                <a:latin typeface="Segoe UI" panose="020B0502040204020203" pitchFamily="34" charset="0"/>
              </a:rPr>
              <a:t>How to… use the College / Sixth Form tool</a:t>
            </a:r>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creating shortlists by clicking Advanced&gt;Sort by&gt;</a:t>
            </a:r>
            <a:r>
              <a:rPr lang="en-GB" sz="1200" dirty="0">
                <a:latin typeface="Open Sans" panose="020B0606030504020204" pitchFamily="34" charset="0"/>
                <a:ea typeface="Open Sans" panose="020B0606030504020204" pitchFamily="34" charset="0"/>
                <a:cs typeface="Open Sans" panose="020B0606030504020204" pitchFamily="34" charset="0"/>
              </a:rPr>
              <a:t>Apprenticeships shortlists / UK college shortlists.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From your homepage, you can also create charts showing the shortlists that have been created. Go to Usage charts you can customise&gt;UK pathways shortlisting. </a:t>
            </a: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mn-lt"/>
              </a:rPr>
              <a:t>Teacher’s notes:</a:t>
            </a:r>
          </a:p>
          <a:p>
            <a:endParaRPr lang="en-US" u="sng" dirty="0">
              <a:latin typeface="+mn-lt"/>
            </a:endParaRPr>
          </a:p>
          <a:p>
            <a:r>
              <a:rPr lang="en-US" u="none" dirty="0" err="1">
                <a:latin typeface="+mn-lt"/>
              </a:rPr>
              <a:t>Unifrog’s</a:t>
            </a:r>
            <a:r>
              <a:rPr lang="en-US" u="none" dirty="0">
                <a:latin typeface="+mn-lt"/>
              </a:rPr>
              <a:t> Know-how library has information on all kinds of topics – including post-16 pathways.</a:t>
            </a:r>
          </a:p>
          <a:p>
            <a:endParaRPr lang="en-US" u="none" dirty="0">
              <a:latin typeface="+mn-lt"/>
            </a:endParaRPr>
          </a:p>
          <a:p>
            <a:r>
              <a:rPr lang="en-GB" sz="1200" dirty="0">
                <a:latin typeface="+mn-lt"/>
              </a:rPr>
              <a:t>Students can find Know-how library guides by logging into their Unifrog accounts and scrolling down to ‘Exploring pathways’ on the Home page until they find the Know-how library. Once they click ‘Go to tool’ they can search by keyword, e.g.</a:t>
            </a:r>
            <a:r>
              <a:rPr lang="en-US" sz="1200" u="none" dirty="0">
                <a:latin typeface="+mn-lt"/>
              </a:rPr>
              <a:t> ‘college,’ ‘sixth form,’ ‘employment.’ or ‘apprenticeships.’ </a:t>
            </a:r>
          </a:p>
          <a:p>
            <a:endParaRPr lang="en-US" sz="1200" u="none" dirty="0">
              <a:latin typeface="+mn-lt"/>
            </a:endParaRPr>
          </a:p>
          <a:p>
            <a:r>
              <a:rPr lang="en-US" sz="1200" u="none" dirty="0">
                <a:latin typeface="+mn-lt"/>
              </a:rPr>
              <a:t>Helpful guides might include:</a:t>
            </a:r>
          </a:p>
          <a:p>
            <a:pPr marL="171450" indent="-171450" algn="l">
              <a:buFont typeface="Arial" panose="020B0604020202020204" pitchFamily="34" charset="0"/>
              <a:buChar char="•"/>
            </a:pPr>
            <a:r>
              <a:rPr lang="en-GB" b="0" i="0" dirty="0">
                <a:solidFill>
                  <a:srgbClr val="A03030"/>
                </a:solidFill>
                <a:effectLst/>
                <a:latin typeface="+mn-lt"/>
              </a:rPr>
              <a:t>How to decide on a career path: 6 tips</a:t>
            </a:r>
          </a:p>
          <a:p>
            <a:pPr marL="171450" indent="-171450" algn="l">
              <a:buFont typeface="Arial" panose="020B0604020202020204" pitchFamily="34" charset="0"/>
              <a:buChar char="•"/>
            </a:pPr>
            <a:r>
              <a:rPr lang="en-GB" b="0" i="0" dirty="0">
                <a:solidFill>
                  <a:srgbClr val="A03030"/>
                </a:solidFill>
                <a:effectLst/>
                <a:latin typeface="+mn-lt"/>
              </a:rPr>
              <a:t>How to… use the College / Sixth Form tool</a:t>
            </a:r>
          </a:p>
          <a:p>
            <a:pPr marL="171450" indent="-171450" algn="l">
              <a:buFont typeface="Arial" panose="020B0604020202020204" pitchFamily="34" charset="0"/>
              <a:buChar char="•"/>
            </a:pPr>
            <a:r>
              <a:rPr lang="en-GB" b="0" i="0" dirty="0">
                <a:solidFill>
                  <a:srgbClr val="A03030"/>
                </a:solidFill>
                <a:effectLst/>
                <a:latin typeface="+mn-lt"/>
              </a:rPr>
              <a:t>How to… use the Apprenticeships tool</a:t>
            </a:r>
          </a:p>
          <a:p>
            <a:pPr marL="0" indent="0" algn="l">
              <a:buFont typeface="Arial" panose="020B0604020202020204" pitchFamily="34" charset="0"/>
              <a:buNone/>
            </a:pPr>
            <a:endParaRPr lang="en-GB" b="0" i="0" dirty="0">
              <a:solidFill>
                <a:srgbClr val="A03030"/>
              </a:solidFill>
              <a:effectLst/>
              <a:latin typeface="+mn-lt"/>
            </a:endParaRPr>
          </a:p>
          <a:p>
            <a:pPr marL="0" indent="0" algn="l">
              <a:buFont typeface="Arial" panose="020B0604020202020204" pitchFamily="34" charset="0"/>
              <a:buNone/>
            </a:pPr>
            <a:r>
              <a:rPr lang="en-GB" b="1" i="0" dirty="0">
                <a:solidFill>
                  <a:srgbClr val="A03030"/>
                </a:solidFill>
                <a:effectLst/>
                <a:latin typeface="+mn-lt"/>
              </a:rPr>
              <a:t>Education:</a:t>
            </a:r>
          </a:p>
          <a:p>
            <a:pPr marL="171450" indent="-171450" algn="l">
              <a:buFont typeface="Arial" panose="020B0604020202020204" pitchFamily="34" charset="0"/>
              <a:buChar char="•"/>
            </a:pPr>
            <a:r>
              <a:rPr lang="en-GB" b="0" i="0" dirty="0">
                <a:solidFill>
                  <a:srgbClr val="A03030"/>
                </a:solidFill>
                <a:effectLst/>
                <a:latin typeface="+mn-lt"/>
              </a:rPr>
              <a:t>How to prepare for further education (FE) college and sixth form</a:t>
            </a:r>
          </a:p>
          <a:p>
            <a:pPr marL="171450" indent="-171450" algn="l">
              <a:buFont typeface="Arial" panose="020B0604020202020204" pitchFamily="34" charset="0"/>
              <a:buChar char="•"/>
            </a:pPr>
            <a:r>
              <a:rPr lang="en-GB" b="0" i="0" dirty="0">
                <a:solidFill>
                  <a:srgbClr val="A03030"/>
                </a:solidFill>
                <a:effectLst/>
                <a:latin typeface="+mn-lt"/>
              </a:rPr>
              <a:t>Managing a bigger workload: school to college, high school, or sixth form</a:t>
            </a:r>
          </a:p>
          <a:p>
            <a:pPr marL="171450" indent="-171450" algn="l">
              <a:buFont typeface="Arial" panose="020B0604020202020204" pitchFamily="34" charset="0"/>
              <a:buChar char="•"/>
            </a:pPr>
            <a:r>
              <a:rPr lang="en-GB" b="0" i="0" dirty="0">
                <a:solidFill>
                  <a:srgbClr val="A03030"/>
                </a:solidFill>
                <a:effectLst/>
                <a:latin typeface="+mn-lt"/>
              </a:rPr>
              <a:t>Choosing your Level 3 qualifications</a:t>
            </a:r>
          </a:p>
          <a:p>
            <a:pPr marL="171450" indent="-171450" algn="l">
              <a:buFont typeface="Arial" panose="020B0604020202020204" pitchFamily="34" charset="0"/>
              <a:buChar char="•"/>
            </a:pPr>
            <a:r>
              <a:rPr lang="en-GB" b="0" i="0" dirty="0">
                <a:solidFill>
                  <a:srgbClr val="A03030"/>
                </a:solidFill>
                <a:effectLst/>
                <a:latin typeface="+mn-lt"/>
              </a:rPr>
              <a:t>College qualifications and levels explained: England</a:t>
            </a:r>
          </a:p>
          <a:p>
            <a:pPr marL="171450" indent="-171450" algn="l">
              <a:buFont typeface="Arial" panose="020B0604020202020204" pitchFamily="34" charset="0"/>
              <a:buChar char="•"/>
            </a:pPr>
            <a:r>
              <a:rPr lang="en-GB" b="0" i="0" dirty="0">
                <a:solidFill>
                  <a:srgbClr val="A03030"/>
                </a:solidFill>
                <a:effectLst/>
                <a:latin typeface="+mn-lt"/>
              </a:rPr>
              <a:t>College qualifications and levels explained: Scotland</a:t>
            </a:r>
          </a:p>
          <a:p>
            <a:pPr marL="171450" indent="-171450" algn="l">
              <a:buFont typeface="Arial" panose="020B0604020202020204" pitchFamily="34" charset="0"/>
              <a:buChar char="•"/>
            </a:pPr>
            <a:r>
              <a:rPr lang="en-GB" b="0" i="0" dirty="0">
                <a:solidFill>
                  <a:srgbClr val="A03030"/>
                </a:solidFill>
                <a:effectLst/>
                <a:latin typeface="+mn-lt"/>
              </a:rPr>
              <a:t>College qualifications and levels explained: Wales</a:t>
            </a:r>
          </a:p>
          <a:p>
            <a:pPr marL="171450" indent="-171450" algn="l">
              <a:buFont typeface="Arial" panose="020B0604020202020204" pitchFamily="34" charset="0"/>
              <a:buChar char="•"/>
            </a:pPr>
            <a:r>
              <a:rPr lang="en-GB" b="0" i="0" dirty="0">
                <a:solidFill>
                  <a:srgbClr val="A03030"/>
                </a:solidFill>
                <a:effectLst/>
                <a:latin typeface="+mn-lt"/>
              </a:rPr>
              <a:t>How to apply to UK college: in three steps</a:t>
            </a:r>
          </a:p>
          <a:p>
            <a:pPr marL="0" indent="0" algn="l">
              <a:buFont typeface="Arial" panose="020B0604020202020204" pitchFamily="34" charset="0"/>
              <a:buNone/>
            </a:pPr>
            <a:endParaRPr lang="en-GB" b="0" i="0" dirty="0">
              <a:solidFill>
                <a:srgbClr val="A03030"/>
              </a:solidFill>
              <a:effectLst/>
              <a:latin typeface="+mn-lt"/>
            </a:endParaRPr>
          </a:p>
          <a:p>
            <a:pPr marL="0" indent="0" algn="l">
              <a:buFont typeface="Arial" panose="020B0604020202020204" pitchFamily="34" charset="0"/>
              <a:buNone/>
            </a:pPr>
            <a:r>
              <a:rPr lang="en-GB" b="1" i="0" dirty="0">
                <a:solidFill>
                  <a:srgbClr val="A03030"/>
                </a:solidFill>
                <a:effectLst/>
                <a:latin typeface="+mn-lt"/>
              </a:rPr>
              <a:t>Employment:</a:t>
            </a:r>
          </a:p>
          <a:p>
            <a:pPr marL="171450" indent="-171450" algn="l">
              <a:buFont typeface="Arial" panose="020B0604020202020204" pitchFamily="34" charset="0"/>
              <a:buChar char="•"/>
            </a:pPr>
            <a:r>
              <a:rPr lang="en-GB" b="0" i="0" dirty="0">
                <a:solidFill>
                  <a:srgbClr val="A03030"/>
                </a:solidFill>
                <a:effectLst/>
                <a:latin typeface="+mn-lt"/>
              </a:rPr>
              <a:t>Getting started: How to find a job while you’re at school</a:t>
            </a:r>
          </a:p>
          <a:p>
            <a:pPr marL="171450" indent="-171450" algn="l">
              <a:buFont typeface="Arial" panose="020B0604020202020204" pitchFamily="34" charset="0"/>
              <a:buChar char="•"/>
            </a:pPr>
            <a:r>
              <a:rPr lang="en-GB" b="0" i="0" dirty="0">
                <a:solidFill>
                  <a:srgbClr val="A03030"/>
                </a:solidFill>
                <a:effectLst/>
                <a:latin typeface="+mn-lt"/>
              </a:rPr>
              <a:t>Working in the UK: know your rights</a:t>
            </a:r>
          </a:p>
          <a:p>
            <a:pPr marL="171450" indent="-171450" algn="l">
              <a:buFont typeface="Arial" panose="020B0604020202020204" pitchFamily="34" charset="0"/>
              <a:buChar char="•"/>
            </a:pPr>
            <a:r>
              <a:rPr lang="en-GB" b="0" i="0" dirty="0">
                <a:solidFill>
                  <a:srgbClr val="A03030"/>
                </a:solidFill>
                <a:effectLst/>
                <a:latin typeface="+mn-lt"/>
              </a:rPr>
              <a:t>How to manage a part time job whilst studying</a:t>
            </a:r>
          </a:p>
          <a:p>
            <a:pPr marL="0" indent="0" algn="l">
              <a:buFont typeface="Arial" panose="020B0604020202020204" pitchFamily="34" charset="0"/>
              <a:buNone/>
            </a:pPr>
            <a:endParaRPr lang="en-GB" b="0" i="0" dirty="0">
              <a:solidFill>
                <a:srgbClr val="A03030"/>
              </a:solidFill>
              <a:effectLst/>
              <a:latin typeface="+mn-lt"/>
            </a:endParaRPr>
          </a:p>
          <a:p>
            <a:pPr marL="0" indent="0" algn="l">
              <a:buFont typeface="Arial" panose="020B0604020202020204" pitchFamily="34" charset="0"/>
              <a:buNone/>
            </a:pPr>
            <a:r>
              <a:rPr lang="en-GB" b="1" i="0" dirty="0">
                <a:solidFill>
                  <a:srgbClr val="A03030"/>
                </a:solidFill>
                <a:effectLst/>
                <a:latin typeface="+mn-lt"/>
              </a:rPr>
              <a:t>Apprenticeships:</a:t>
            </a:r>
          </a:p>
          <a:p>
            <a:pPr marL="171450" indent="-171450" algn="l">
              <a:buFont typeface="Arial" panose="020B0604020202020204" pitchFamily="34" charset="0"/>
              <a:buChar char="•"/>
            </a:pPr>
            <a:r>
              <a:rPr lang="en-GB" b="0" i="0" dirty="0">
                <a:solidFill>
                  <a:srgbClr val="A03030"/>
                </a:solidFill>
                <a:effectLst/>
                <a:latin typeface="+mn-lt"/>
              </a:rPr>
              <a:t>An introduction to apprenticeships</a:t>
            </a:r>
          </a:p>
          <a:p>
            <a:pPr marL="171450" indent="-171450" algn="l">
              <a:buFont typeface="Arial" panose="020B0604020202020204" pitchFamily="34" charset="0"/>
              <a:buChar char="•"/>
            </a:pPr>
            <a:r>
              <a:rPr lang="en-GB" b="0" i="0" dirty="0">
                <a:solidFill>
                  <a:srgbClr val="A03030"/>
                </a:solidFill>
                <a:effectLst/>
                <a:latin typeface="+mn-lt"/>
              </a:rPr>
              <a:t>Is a UK Apprenticeship right for me?</a:t>
            </a:r>
          </a:p>
          <a:p>
            <a:pPr marL="171450" indent="-171450" algn="l">
              <a:buFont typeface="Arial" panose="020B0604020202020204" pitchFamily="34" charset="0"/>
              <a:buChar char="•"/>
            </a:pPr>
            <a:r>
              <a:rPr lang="en-GB" b="0" i="0" dirty="0">
                <a:solidFill>
                  <a:srgbClr val="A03030"/>
                </a:solidFill>
                <a:effectLst/>
                <a:latin typeface="+mn-lt"/>
              </a:rPr>
              <a:t>How to apply for an apprenticeship</a:t>
            </a:r>
          </a:p>
          <a:p>
            <a:pPr marL="0" indent="0" algn="l">
              <a:buFont typeface="Arial" panose="020B0604020202020204" pitchFamily="34" charset="0"/>
              <a:buNone/>
            </a:pPr>
            <a:endParaRPr lang="en-GB" b="0" i="0" dirty="0">
              <a:solidFill>
                <a:srgbClr val="A03030"/>
              </a:solidFill>
              <a:effectLst/>
              <a:latin typeface="+mn-lt"/>
            </a:endParaRPr>
          </a:p>
          <a:p>
            <a:r>
              <a:rPr lang="en-GB" u="none" dirty="0">
                <a:latin typeface="+mn-lt"/>
              </a:rPr>
              <a:t>Students’ favourited guides will be shown in the Know-how library banner every time they click on the page (Student side&gt;Know-how library). They will also be able to see a full list of their favourite profiles by going to the top of their webpage and clicking Favourites&gt;Library tools&gt;Know-how.</a:t>
            </a:r>
          </a:p>
          <a:p>
            <a:endParaRPr lang="en-GB" u="none" dirty="0">
              <a:latin typeface="+mn-lt"/>
            </a:endParaRPr>
          </a:p>
          <a:p>
            <a:r>
              <a:rPr lang="en-GB" u="none" dirty="0">
                <a:latin typeface="+mn-lt"/>
              </a:rPr>
              <a:t>You can track guides favourited by students by clicking </a:t>
            </a:r>
            <a:r>
              <a:rPr lang="en-GB" sz="1200" dirty="0">
                <a:latin typeface="+mn-lt"/>
                <a:cs typeface="Arial" pitchFamily="34" charset="0"/>
              </a:rPr>
              <a:t>Advanced view&gt;Sort by&gt;Library profiles in Favourites.</a:t>
            </a:r>
            <a:endParaRPr lang="en-GB" u="none"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50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for students to reflect on their current preference for the next steps in their career journey. Reiterate to students that this task is asking them to rate their current preference, not provide a definitive decision.</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Once students </a:t>
            </a:r>
            <a:r>
              <a:rPr lang="en-GB" sz="1800" u="sng" dirty="0">
                <a:solidFill>
                  <a:srgbClr val="000000"/>
                </a:solidFill>
                <a:effectLst/>
                <a:latin typeface="Open Sans" panose="020B0606030504020204" pitchFamily="34" charset="0"/>
                <a:ea typeface="Times New Roman" panose="02020603050405020304" pitchFamily="18" charset="0"/>
              </a:rPr>
              <a:t>have</a:t>
            </a:r>
            <a:r>
              <a:rPr lang="en-GB" sz="1800" dirty="0">
                <a:solidFill>
                  <a:srgbClr val="000000"/>
                </a:solidFill>
                <a:effectLst/>
                <a:latin typeface="Open Sans" panose="020B0606030504020204" pitchFamily="34" charset="0"/>
                <a:ea typeface="Times New Roman" panose="02020603050405020304" pitchFamily="18" charset="0"/>
              </a:rPr>
              <a:t> reached a firm decision, they can use the Unifrog Post 16 Intentions tool to record their plan A and plan B pathways.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You can track student progress with logging their intentions by clicking Advanced&gt;Sort by&gt;P16 Intentions.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From your homepage, you can also create charts showing plan A and plan B pathways logged. Go to Usage charts you can customise&gt;Post 16 Intentions / Post 16 Intentions: Plan A pathways / Post 16 Intentions: Plan B pathways. </a:t>
            </a: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64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9</a:t>
            </a:fld>
            <a:endParaRPr lang="en-GB"/>
          </a:p>
        </p:txBody>
      </p:sp>
    </p:spTree>
    <p:extLst>
      <p:ext uri="{BB962C8B-B14F-4D97-AF65-F5344CB8AC3E}">
        <p14:creationId xmlns:p14="http://schemas.microsoft.com/office/powerpoint/2010/main" val="383395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19651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9397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1838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34711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0852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975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4368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850981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3442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47369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21867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342637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1.sv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Post 16 – Choices, Choices </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Folded Corner 11">
            <a:extLst>
              <a:ext uri="{FF2B5EF4-FFF2-40B4-BE49-F238E27FC236}">
                <a16:creationId xmlns:a16="http://schemas.microsoft.com/office/drawing/2014/main" id="{1328FC9F-17F5-6D1D-1D55-016252AD95ED}"/>
              </a:ext>
            </a:extLst>
          </p:cNvPr>
          <p:cNvSpPr/>
          <p:nvPr/>
        </p:nvSpPr>
        <p:spPr>
          <a:xfrm>
            <a:off x="4262249" y="2104624"/>
            <a:ext cx="3667502" cy="3632200"/>
          </a:xfrm>
          <a:prstGeom prst="foldedCorner">
            <a:avLst/>
          </a:prstGeom>
          <a:solidFill>
            <a:srgbClr val="C9F0EF"/>
          </a:solidFill>
          <a:ln w="12700">
            <a:solidFill>
              <a:srgbClr val="4BC7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5817E6B-D411-7705-C35F-ED0E7856C5B0}"/>
              </a:ext>
            </a:extLst>
          </p:cNvPr>
          <p:cNvSpPr txBox="1"/>
          <p:nvPr/>
        </p:nvSpPr>
        <p:spPr>
          <a:xfrm>
            <a:off x="4262249" y="2104624"/>
            <a:ext cx="3667502" cy="3632200"/>
          </a:xfrm>
          <a:prstGeom prst="rect">
            <a:avLst/>
          </a:prstGeom>
          <a:noFill/>
        </p:spPr>
        <p:txBody>
          <a:bodyPr wrap="square" anchor="ctr"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Employment</a:t>
            </a:r>
          </a:p>
          <a:p>
            <a:pPr algn="ctr">
              <a:lnSpc>
                <a:spcPct val="150000"/>
              </a:lnSpc>
              <a:spcAft>
                <a:spcPts val="1200"/>
              </a:spcAft>
            </a:pPr>
            <a:r>
              <a:rPr lang="en-GB" sz="2000" i="1" dirty="0">
                <a:latin typeface="Open Sans" panose="020B0606030504020204" pitchFamily="34" charset="0"/>
                <a:ea typeface="Open Sans" panose="020B0606030504020204" pitchFamily="34" charset="0"/>
                <a:cs typeface="Open Sans" panose="020B0606030504020204" pitchFamily="34" charset="0"/>
              </a:rPr>
              <a:t>P</a:t>
            </a: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art-time alongside part-time education, or you could work full-time if you live in Scotland, Wales, or Northern Ireland</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 (15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180654" y="961534"/>
            <a:ext cx="11604946" cy="546047"/>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We’ll be focusing on exploring these three pathways: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descr="Pin with solid fill">
            <a:extLst>
              <a:ext uri="{FF2B5EF4-FFF2-40B4-BE49-F238E27FC236}">
                <a16:creationId xmlns:a16="http://schemas.microsoft.com/office/drawing/2014/main" id="{B8BEED05-2A98-4245-C397-BC5D069BBA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180873">
            <a:off x="5642017" y="1554522"/>
            <a:ext cx="914400" cy="914400"/>
          </a:xfrm>
          <a:prstGeom prst="rect">
            <a:avLst/>
          </a:prstGeom>
        </p:spPr>
      </p:pic>
      <p:sp>
        <p:nvSpPr>
          <p:cNvPr id="13" name="Rectangle: Folded Corner 12">
            <a:extLst>
              <a:ext uri="{FF2B5EF4-FFF2-40B4-BE49-F238E27FC236}">
                <a16:creationId xmlns:a16="http://schemas.microsoft.com/office/drawing/2014/main" id="{99A8B2EC-43BC-6FA1-E8B0-5FADB38F374E}"/>
              </a:ext>
            </a:extLst>
          </p:cNvPr>
          <p:cNvSpPr/>
          <p:nvPr/>
        </p:nvSpPr>
        <p:spPr>
          <a:xfrm>
            <a:off x="8340993" y="2104624"/>
            <a:ext cx="3667502" cy="3632200"/>
          </a:xfrm>
          <a:prstGeom prst="foldedCorner">
            <a:avLst/>
          </a:prstGeom>
          <a:solidFill>
            <a:srgbClr val="ECDFF5"/>
          </a:solidFill>
          <a:ln w="12700">
            <a:solidFill>
              <a:srgbClr val="BD90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67BC5D8-00B0-CE23-E30C-E5F45FBCB71A}"/>
              </a:ext>
            </a:extLst>
          </p:cNvPr>
          <p:cNvSpPr txBox="1"/>
          <p:nvPr/>
        </p:nvSpPr>
        <p:spPr>
          <a:xfrm>
            <a:off x="8518359" y="2701667"/>
            <a:ext cx="3267242" cy="3632200"/>
          </a:xfrm>
          <a:prstGeom prst="rect">
            <a:avLst/>
          </a:prstGeom>
          <a:noFill/>
        </p:spPr>
        <p:txBody>
          <a:bodyPr wrap="square" anchor="t"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a:t>
            </a: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dirty="0">
                <a:latin typeface="Open Sans" panose="020B0606030504020204" pitchFamily="34" charset="0"/>
                <a:ea typeface="Open Sans" panose="020B0606030504020204" pitchFamily="34" charset="0"/>
                <a:cs typeface="Open Sans" panose="020B0606030504020204" pitchFamily="34" charset="0"/>
              </a:rPr>
              <a:t>O</a:t>
            </a: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 traineeship</a:t>
            </a:r>
          </a:p>
        </p:txBody>
      </p:sp>
      <p:pic>
        <p:nvPicPr>
          <p:cNvPr id="23" name="Graphic 22" descr="Pin with solid fill">
            <a:extLst>
              <a:ext uri="{FF2B5EF4-FFF2-40B4-BE49-F238E27FC236}">
                <a16:creationId xmlns:a16="http://schemas.microsoft.com/office/drawing/2014/main" id="{0B9F7F1D-E33D-C43E-FFA1-04D48801C2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80873">
            <a:off x="9527691" y="1548988"/>
            <a:ext cx="914400" cy="914400"/>
          </a:xfrm>
          <a:prstGeom prst="rect">
            <a:avLst/>
          </a:prstGeom>
        </p:spPr>
      </p:pic>
      <p:sp>
        <p:nvSpPr>
          <p:cNvPr id="10" name="Rectangle: Folded Corner 9">
            <a:extLst>
              <a:ext uri="{FF2B5EF4-FFF2-40B4-BE49-F238E27FC236}">
                <a16:creationId xmlns:a16="http://schemas.microsoft.com/office/drawing/2014/main" id="{7078F489-06B5-6EA7-385F-338984E4724A}"/>
              </a:ext>
            </a:extLst>
          </p:cNvPr>
          <p:cNvSpPr/>
          <p:nvPr/>
        </p:nvSpPr>
        <p:spPr>
          <a:xfrm>
            <a:off x="170631" y="2104624"/>
            <a:ext cx="3680376" cy="3632200"/>
          </a:xfrm>
          <a:prstGeom prst="foldedCorner">
            <a:avLst/>
          </a:prstGeom>
          <a:solidFill>
            <a:srgbClr val="FFD5E4"/>
          </a:solidFill>
          <a:ln w="12700">
            <a:solidFill>
              <a:srgbClr val="FF699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80069B8-E001-839B-ADD8-199AA69E22C6}"/>
              </a:ext>
            </a:extLst>
          </p:cNvPr>
          <p:cNvSpPr txBox="1"/>
          <p:nvPr/>
        </p:nvSpPr>
        <p:spPr>
          <a:xfrm>
            <a:off x="170631" y="2701667"/>
            <a:ext cx="3594819" cy="3632200"/>
          </a:xfrm>
          <a:prstGeom prst="rect">
            <a:avLst/>
          </a:prstGeom>
          <a:noFill/>
        </p:spPr>
        <p:txBody>
          <a:bodyPr wrap="square" anchor="t"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Full-time education</a:t>
            </a:r>
            <a:endParaRPr lang="en-GB" sz="2200" b="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Academic or vocational</a:t>
            </a:r>
            <a:endParaRPr lang="en-GB"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Pin with solid fill">
            <a:extLst>
              <a:ext uri="{FF2B5EF4-FFF2-40B4-BE49-F238E27FC236}">
                <a16:creationId xmlns:a16="http://schemas.microsoft.com/office/drawing/2014/main" id="{539ABA84-154C-A340-034F-DE9B5716DB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180873">
            <a:off x="1737038" y="1545349"/>
            <a:ext cx="914400" cy="914400"/>
          </a:xfrm>
          <a:prstGeom prst="rect">
            <a:avLst/>
          </a:prstGeom>
        </p:spPr>
      </p:pic>
      <p:pic>
        <p:nvPicPr>
          <p:cNvPr id="3" name="Graphic 2" descr="Briefcase with solid fill">
            <a:extLst>
              <a:ext uri="{FF2B5EF4-FFF2-40B4-BE49-F238E27FC236}">
                <a16:creationId xmlns:a16="http://schemas.microsoft.com/office/drawing/2014/main" id="{165D8CB4-4944-B159-E044-1A4039FD37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5172740"/>
            <a:ext cx="914400" cy="914400"/>
          </a:xfrm>
          <a:prstGeom prst="rect">
            <a:avLst/>
          </a:prstGeom>
        </p:spPr>
      </p:pic>
      <p:pic>
        <p:nvPicPr>
          <p:cNvPr id="6" name="Graphic 5" descr="Books with solid fill">
            <a:extLst>
              <a:ext uri="{FF2B5EF4-FFF2-40B4-BE49-F238E27FC236}">
                <a16:creationId xmlns:a16="http://schemas.microsoft.com/office/drawing/2014/main" id="{000A9B02-C89F-C1E4-0C09-51949A6A79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53619" y="5120946"/>
            <a:ext cx="914400" cy="914400"/>
          </a:xfrm>
          <a:prstGeom prst="rect">
            <a:avLst/>
          </a:prstGeom>
        </p:spPr>
      </p:pic>
      <p:grpSp>
        <p:nvGrpSpPr>
          <p:cNvPr id="11" name="Group 10">
            <a:extLst>
              <a:ext uri="{FF2B5EF4-FFF2-40B4-BE49-F238E27FC236}">
                <a16:creationId xmlns:a16="http://schemas.microsoft.com/office/drawing/2014/main" id="{64B3084E-3788-8E04-DF9B-03D817B8B112}"/>
              </a:ext>
            </a:extLst>
          </p:cNvPr>
          <p:cNvGrpSpPr/>
          <p:nvPr/>
        </p:nvGrpSpPr>
        <p:grpSpPr>
          <a:xfrm>
            <a:off x="9454338" y="5269737"/>
            <a:ext cx="1440812" cy="720406"/>
            <a:chOff x="9491793" y="5269737"/>
            <a:chExt cx="1440812" cy="720406"/>
          </a:xfrm>
        </p:grpSpPr>
        <p:pic>
          <p:nvPicPr>
            <p:cNvPr id="8" name="Graphic 7" descr="Briefcase with solid fill">
              <a:extLst>
                <a:ext uri="{FF2B5EF4-FFF2-40B4-BE49-F238E27FC236}">
                  <a16:creationId xmlns:a16="http://schemas.microsoft.com/office/drawing/2014/main" id="{76BBB0EC-6554-86A3-B23C-667DED7B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2199" y="5269737"/>
              <a:ext cx="720406" cy="720406"/>
            </a:xfrm>
            <a:prstGeom prst="rect">
              <a:avLst/>
            </a:prstGeom>
          </p:spPr>
        </p:pic>
        <p:pic>
          <p:nvPicPr>
            <p:cNvPr id="9" name="Graphic 8" descr="Books with solid fill">
              <a:extLst>
                <a:ext uri="{FF2B5EF4-FFF2-40B4-BE49-F238E27FC236}">
                  <a16:creationId xmlns:a16="http://schemas.microsoft.com/office/drawing/2014/main" id="{D65B4ABE-9BAD-772E-E051-ED312C9B5D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91793" y="5269737"/>
              <a:ext cx="720406" cy="720406"/>
            </a:xfrm>
            <a:prstGeom prst="rect">
              <a:avLst/>
            </a:prstGeom>
          </p:spPr>
        </p:pic>
      </p:grpSp>
    </p:spTree>
    <p:extLst>
      <p:ext uri="{BB962C8B-B14F-4D97-AF65-F5344CB8AC3E}">
        <p14:creationId xmlns:p14="http://schemas.microsoft.com/office/powerpoint/2010/main" val="241272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180654" y="1192289"/>
            <a:ext cx="5394646" cy="4621330"/>
          </a:xfrm>
          <a:prstGeom prst="rect">
            <a:avLst/>
          </a:prstGeom>
          <a:noFill/>
        </p:spPr>
        <p:txBody>
          <a:bodyPr wrap="square">
            <a:spAutoFit/>
          </a:bodyPr>
          <a:lstStyle/>
          <a:p>
            <a:pPr marL="457200" indent="-457200">
              <a:lnSpc>
                <a:spcPct val="140000"/>
              </a:lnSpc>
              <a:spcAft>
                <a:spcPts val="1800"/>
              </a:spcAft>
              <a:buFont typeface="+mj-lt"/>
              <a:buAutoNum type="arabicPeriod"/>
            </a:pPr>
            <a:r>
              <a:rPr lang="en-GB" sz="2000" dirty="0">
                <a:effectLst/>
                <a:latin typeface="Open Sans" panose="020B0606030504020204" pitchFamily="34" charset="0"/>
                <a:ea typeface="Open Sans" panose="020B0606030504020204" pitchFamily="34" charset="0"/>
                <a:cs typeface="Open Sans" panose="020B0606030504020204" pitchFamily="34" charset="0"/>
              </a:rPr>
              <a:t>Draw a table like the example here.</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In pairs or small groups, select </a:t>
            </a:r>
            <a:r>
              <a:rPr lang="en-GB" sz="2000" b="1" dirty="0">
                <a:latin typeface="Open Sans" panose="020B0606030504020204" pitchFamily="34" charset="0"/>
                <a:ea typeface="Open Sans" panose="020B0606030504020204" pitchFamily="34" charset="0"/>
                <a:cs typeface="Open Sans" panose="020B0606030504020204" pitchFamily="34" charset="0"/>
              </a:rPr>
              <a:t>one pathway </a:t>
            </a:r>
            <a:r>
              <a:rPr lang="en-GB" sz="2000" dirty="0">
                <a:latin typeface="Open Sans" panose="020B0606030504020204" pitchFamily="34" charset="0"/>
                <a:ea typeface="Open Sans" panose="020B0606030504020204" pitchFamily="34" charset="0"/>
                <a:cs typeface="Open Sans" panose="020B0606030504020204" pitchFamily="34" charset="0"/>
              </a:rPr>
              <a:t>and discuss the pros and cons of following this pathway.</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Write down at least one </a:t>
            </a:r>
            <a:r>
              <a:rPr lang="en-GB" sz="2000" b="1" dirty="0">
                <a:latin typeface="Open Sans" panose="020B0606030504020204" pitchFamily="34" charset="0"/>
                <a:ea typeface="Open Sans" panose="020B0606030504020204" pitchFamily="34" charset="0"/>
                <a:cs typeface="Open Sans" panose="020B0606030504020204" pitchFamily="34" charset="0"/>
              </a:rPr>
              <a:t>pro</a:t>
            </a:r>
            <a:r>
              <a:rPr lang="en-GB" sz="2000" dirty="0">
                <a:latin typeface="Open Sans" panose="020B0606030504020204" pitchFamily="34" charset="0"/>
                <a:ea typeface="Open Sans" panose="020B0606030504020204" pitchFamily="34" charset="0"/>
                <a:cs typeface="Open Sans" panose="020B0606030504020204" pitchFamily="34" charset="0"/>
              </a:rPr>
              <a:t> and one </a:t>
            </a:r>
            <a:r>
              <a:rPr lang="en-GB" sz="2000" b="1" dirty="0">
                <a:latin typeface="Open Sans" panose="020B0606030504020204" pitchFamily="34" charset="0"/>
                <a:ea typeface="Open Sans" panose="020B0606030504020204" pitchFamily="34" charset="0"/>
                <a:cs typeface="Open Sans" panose="020B0606030504020204" pitchFamily="34" charset="0"/>
              </a:rPr>
              <a:t>con</a:t>
            </a:r>
            <a:r>
              <a:rPr lang="en-GB" sz="2000" dirty="0">
                <a:latin typeface="Open Sans" panose="020B0606030504020204" pitchFamily="34" charset="0"/>
                <a:ea typeface="Open Sans" panose="020B0606030504020204" pitchFamily="34" charset="0"/>
                <a:cs typeface="Open Sans" panose="020B0606030504020204" pitchFamily="34" charset="0"/>
              </a:rPr>
              <a:t> for your pathway, and get ready to share your ideas with the class.</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Note down what other pairs/groups say, so you all have a completed table. </a:t>
            </a:r>
          </a:p>
        </p:txBody>
      </p:sp>
      <p:graphicFrame>
        <p:nvGraphicFramePr>
          <p:cNvPr id="2" name="Table 2">
            <a:extLst>
              <a:ext uri="{FF2B5EF4-FFF2-40B4-BE49-F238E27FC236}">
                <a16:creationId xmlns:a16="http://schemas.microsoft.com/office/drawing/2014/main" id="{2BFBC18F-F5CC-47F2-27A1-71BB3E799EF6}"/>
              </a:ext>
            </a:extLst>
          </p:cNvPr>
          <p:cNvGraphicFramePr>
            <a:graphicFrameLocks noGrp="1"/>
          </p:cNvGraphicFramePr>
          <p:nvPr>
            <p:extLst>
              <p:ext uri="{D42A27DB-BD31-4B8C-83A1-F6EECF244321}">
                <p14:modId xmlns:p14="http://schemas.microsoft.com/office/powerpoint/2010/main" val="3287499770"/>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3" name="Table 2">
            <a:extLst>
              <a:ext uri="{FF2B5EF4-FFF2-40B4-BE49-F238E27FC236}">
                <a16:creationId xmlns:a16="http://schemas.microsoft.com/office/drawing/2014/main" id="{8C2E07FF-F8C4-D026-8707-F0BD82D15418}"/>
              </a:ext>
            </a:extLst>
          </p:cNvPr>
          <p:cNvGraphicFramePr>
            <a:graphicFrameLocks noGrp="1"/>
          </p:cNvGraphicFramePr>
          <p:nvPr>
            <p:extLst>
              <p:ext uri="{D42A27DB-BD31-4B8C-83A1-F6EECF244321}">
                <p14:modId xmlns:p14="http://schemas.microsoft.com/office/powerpoint/2010/main" val="2980668244"/>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5" name="Table 2">
            <a:extLst>
              <a:ext uri="{FF2B5EF4-FFF2-40B4-BE49-F238E27FC236}">
                <a16:creationId xmlns:a16="http://schemas.microsoft.com/office/drawing/2014/main" id="{9FF85624-4EC1-7FAA-3BF8-EC89E3DBBEEA}"/>
              </a:ext>
            </a:extLst>
          </p:cNvPr>
          <p:cNvGraphicFramePr>
            <a:graphicFrameLocks noGrp="1"/>
          </p:cNvGraphicFramePr>
          <p:nvPr>
            <p:extLst>
              <p:ext uri="{D42A27DB-BD31-4B8C-83A1-F6EECF244321}">
                <p14:modId xmlns:p14="http://schemas.microsoft.com/office/powerpoint/2010/main" val="480355105"/>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6" name="Table 2">
            <a:extLst>
              <a:ext uri="{FF2B5EF4-FFF2-40B4-BE49-F238E27FC236}">
                <a16:creationId xmlns:a16="http://schemas.microsoft.com/office/drawing/2014/main" id="{5AB6AB45-2440-8362-9FCB-B05673CB68E1}"/>
              </a:ext>
            </a:extLst>
          </p:cNvPr>
          <p:cNvGraphicFramePr>
            <a:graphicFrameLocks noGrp="1"/>
          </p:cNvGraphicFramePr>
          <p:nvPr>
            <p:extLst>
              <p:ext uri="{D42A27DB-BD31-4B8C-83A1-F6EECF244321}">
                <p14:modId xmlns:p14="http://schemas.microsoft.com/office/powerpoint/2010/main" val="2077433907"/>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8" name="Table 2">
            <a:extLst>
              <a:ext uri="{FF2B5EF4-FFF2-40B4-BE49-F238E27FC236}">
                <a16:creationId xmlns:a16="http://schemas.microsoft.com/office/drawing/2014/main" id="{9085A24A-19CA-3D57-DA14-256671575C13}"/>
              </a:ext>
            </a:extLst>
          </p:cNvPr>
          <p:cNvGraphicFramePr>
            <a:graphicFrameLocks noGrp="1"/>
          </p:cNvGraphicFramePr>
          <p:nvPr>
            <p:extLst>
              <p:ext uri="{D42A27DB-BD31-4B8C-83A1-F6EECF244321}">
                <p14:modId xmlns:p14="http://schemas.microsoft.com/office/powerpoint/2010/main" val="3577029681"/>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spTree>
    <p:extLst>
      <p:ext uri="{BB962C8B-B14F-4D97-AF65-F5344CB8AC3E}">
        <p14:creationId xmlns:p14="http://schemas.microsoft.com/office/powerpoint/2010/main" val="42777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269554" y="1034882"/>
            <a:ext cx="5394646" cy="3181833"/>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Considering everything in your row of </a:t>
            </a:r>
            <a:r>
              <a:rPr lang="en-GB" sz="2200" b="1" dirty="0">
                <a:effectLst/>
                <a:latin typeface="Open Sans" panose="020B0606030504020204" pitchFamily="34" charset="0"/>
                <a:ea typeface="Open Sans" panose="020B0606030504020204" pitchFamily="34" charset="0"/>
                <a:cs typeface="Open Sans" panose="020B0606030504020204" pitchFamily="34" charset="0"/>
              </a:rPr>
              <a:t>pros,</a:t>
            </a:r>
            <a:r>
              <a:rPr lang="en-GB" sz="2200" dirty="0">
                <a:effectLst/>
                <a:latin typeface="Open Sans" panose="020B0606030504020204" pitchFamily="34" charset="0"/>
                <a:ea typeface="Open Sans" panose="020B0606030504020204" pitchFamily="34" charset="0"/>
                <a:cs typeface="Open Sans" panose="020B0606030504020204" pitchFamily="34" charset="0"/>
              </a:rPr>
              <a:t> highlight the one factor you think is </a:t>
            </a:r>
            <a:r>
              <a:rPr lang="en-GB" sz="2200" b="1" dirty="0">
                <a:effectLst/>
                <a:latin typeface="Open Sans" panose="020B0606030504020204" pitchFamily="34" charset="0"/>
                <a:ea typeface="Open Sans" panose="020B0606030504020204" pitchFamily="34" charset="0"/>
                <a:cs typeface="Open Sans" panose="020B0606030504020204" pitchFamily="34" charset="0"/>
              </a:rPr>
              <a:t>most</a:t>
            </a:r>
            <a:r>
              <a:rPr lang="en-GB" sz="2200" dirty="0">
                <a:effectLst/>
                <a:latin typeface="Open Sans" panose="020B0606030504020204" pitchFamily="34" charset="0"/>
                <a:ea typeface="Open Sans" panose="020B0606030504020204" pitchFamily="34" charset="0"/>
                <a:cs typeface="Open Sans" panose="020B0606030504020204" pitchFamily="34" charset="0"/>
              </a:rPr>
              <a:t> important to consider.</a:t>
            </a:r>
          </a:p>
          <a:p>
            <a:pPr>
              <a:lnSpc>
                <a:spcPct val="150000"/>
              </a:lnSpc>
              <a:spcAft>
                <a:spcPts val="800"/>
              </a:spcAft>
            </a:pPr>
            <a:endParaRPr lang="en-GB" sz="2200" i="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000" i="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140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2">
            <a:extLst>
              <a:ext uri="{FF2B5EF4-FFF2-40B4-BE49-F238E27FC236}">
                <a16:creationId xmlns:a16="http://schemas.microsoft.com/office/drawing/2014/main" id="{2BFBC18F-F5CC-47F2-27A1-71BB3E799EF6}"/>
              </a:ext>
            </a:extLst>
          </p:cNvPr>
          <p:cNvGraphicFramePr>
            <a:graphicFrameLocks noGrp="1"/>
          </p:cNvGraphicFramePr>
          <p:nvPr>
            <p:extLst>
              <p:ext uri="{D42A27DB-BD31-4B8C-83A1-F6EECF244321}">
                <p14:modId xmlns:p14="http://schemas.microsoft.com/office/powerpoint/2010/main" val="2925541179"/>
              </p:ext>
            </p:extLst>
          </p:nvPr>
        </p:nvGraphicFramePr>
        <p:xfrm>
          <a:off x="5867400" y="1192288"/>
          <a:ext cx="5915346" cy="2760004"/>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bl>
          </a:graphicData>
        </a:graphic>
      </p:graphicFrame>
      <p:sp>
        <p:nvSpPr>
          <p:cNvPr id="3" name="TextBox 2">
            <a:extLst>
              <a:ext uri="{FF2B5EF4-FFF2-40B4-BE49-F238E27FC236}">
                <a16:creationId xmlns:a16="http://schemas.microsoft.com/office/drawing/2014/main" id="{943C371B-ECFA-8F75-2C67-CF8BEF6E99C5}"/>
              </a:ext>
            </a:extLst>
          </p:cNvPr>
          <p:cNvSpPr txBox="1"/>
          <p:nvPr/>
        </p:nvSpPr>
        <p:spPr>
          <a:xfrm>
            <a:off x="409254" y="2839202"/>
            <a:ext cx="5026345" cy="1212084"/>
          </a:xfrm>
          <a:prstGeom prst="roundRect">
            <a:avLst/>
          </a:prstGeom>
          <a:solidFill>
            <a:schemeClr val="bg2"/>
          </a:solidFill>
          <a:ln w="19050">
            <a:solidFill>
              <a:schemeClr val="tx1"/>
            </a:solidFill>
            <a:prstDash val="dash"/>
          </a:ln>
        </p:spPr>
        <p:txBody>
          <a:bodyPr wrap="square" lIns="46800" rIns="46800" anchor="ctr" anchorCtr="0">
            <a:noAutofit/>
          </a:bodyPr>
          <a:lstStyle/>
          <a:p>
            <a:pPr lvl="0" algn="ctr">
              <a:lnSpc>
                <a:spcPct val="150000"/>
              </a:lnSpc>
              <a:defRPr/>
            </a:pPr>
            <a:r>
              <a:rPr lang="en-GB" sz="2200" dirty="0">
                <a:latin typeface="Open Sans" panose="020B0606030504020204" pitchFamily="34" charset="0"/>
                <a:ea typeface="Open Sans" panose="020B0606030504020204" pitchFamily="34" charset="0"/>
                <a:cs typeface="Open Sans" panose="020B0606030504020204" pitchFamily="34" charset="0"/>
              </a:rPr>
              <a:t>Which column is this in? </a:t>
            </a:r>
          </a:p>
          <a:p>
            <a:pPr lvl="0" algn="ctr">
              <a:lnSpc>
                <a:spcPct val="150000"/>
              </a:lnSpc>
              <a:defRPr/>
            </a:pPr>
            <a:r>
              <a:rPr lang="en-GB" sz="2200" dirty="0">
                <a:latin typeface="Open Sans" panose="020B0606030504020204" pitchFamily="34" charset="0"/>
                <a:ea typeface="Open Sans" panose="020B0606030504020204" pitchFamily="34" charset="0"/>
                <a:cs typeface="Open Sans" panose="020B0606030504020204" pitchFamily="34" charset="0"/>
              </a:rPr>
              <a:t>Is this your preferred pathway?</a:t>
            </a:r>
          </a:p>
        </p:txBody>
      </p:sp>
      <p:sp>
        <p:nvSpPr>
          <p:cNvPr id="5" name="TextBox 4">
            <a:extLst>
              <a:ext uri="{FF2B5EF4-FFF2-40B4-BE49-F238E27FC236}">
                <a16:creationId xmlns:a16="http://schemas.microsoft.com/office/drawing/2014/main" id="{3483E601-7C05-2C0C-FFC3-2582A2E325A5}"/>
              </a:ext>
            </a:extLst>
          </p:cNvPr>
          <p:cNvSpPr txBox="1"/>
          <p:nvPr/>
        </p:nvSpPr>
        <p:spPr>
          <a:xfrm>
            <a:off x="409254" y="4453628"/>
            <a:ext cx="11373492" cy="1212084"/>
          </a:xfrm>
          <a:prstGeom prst="roundRect">
            <a:avLst/>
          </a:prstGeom>
          <a:solidFill>
            <a:schemeClr val="bg2"/>
          </a:solidFill>
          <a:ln w="19050">
            <a:solidFill>
              <a:schemeClr val="tx1"/>
            </a:solidFill>
            <a:prstDash val="dash"/>
          </a:ln>
        </p:spPr>
        <p:txBody>
          <a:bodyPr wrap="square" lIns="46800" rIns="46800" anchor="ctr" anchorCtr="0">
            <a:noAutofit/>
          </a:bodyPr>
          <a:lstStyle/>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I think _____________________ is the most important </a:t>
            </a:r>
          </a:p>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consideration when choosing a post-16 pathway because…</a:t>
            </a:r>
          </a:p>
        </p:txBody>
      </p:sp>
      <p:pic>
        <p:nvPicPr>
          <p:cNvPr id="10" name="Graphic 9" descr="Thought bubble with solid fill">
            <a:extLst>
              <a:ext uri="{FF2B5EF4-FFF2-40B4-BE49-F238E27FC236}">
                <a16:creationId xmlns:a16="http://schemas.microsoft.com/office/drawing/2014/main" id="{62AC7C36-70DA-BF6A-5E90-BCD6375FCF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602470"/>
            <a:ext cx="914400" cy="914400"/>
          </a:xfrm>
          <a:prstGeom prst="rect">
            <a:avLst/>
          </a:prstGeom>
        </p:spPr>
      </p:pic>
      <p:pic>
        <p:nvPicPr>
          <p:cNvPr id="11" name="Graphic 10" descr="Thought bubble with solid fill">
            <a:extLst>
              <a:ext uri="{FF2B5EF4-FFF2-40B4-BE49-F238E27FC236}">
                <a16:creationId xmlns:a16="http://schemas.microsoft.com/office/drawing/2014/main" id="{B8C3D81E-762E-B815-C72D-B91871E068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4602470"/>
            <a:ext cx="914400" cy="914400"/>
          </a:xfrm>
          <a:prstGeom prst="rect">
            <a:avLst/>
          </a:prstGeom>
        </p:spPr>
      </p:pic>
      <p:sp>
        <p:nvSpPr>
          <p:cNvPr id="6" name="TextBox 5">
            <a:extLst>
              <a:ext uri="{FF2B5EF4-FFF2-40B4-BE49-F238E27FC236}">
                <a16:creationId xmlns:a16="http://schemas.microsoft.com/office/drawing/2014/main" id="{E04A03B8-CBC3-BDCB-EDAB-E3AF7DBACDDA}"/>
              </a:ext>
            </a:extLst>
          </p:cNvPr>
          <p:cNvSpPr txBox="1"/>
          <p:nvPr/>
        </p:nvSpPr>
        <p:spPr>
          <a:xfrm>
            <a:off x="6235700" y="2712202"/>
            <a:ext cx="1651000"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Gain </a:t>
            </a:r>
          </a:p>
          <a:p>
            <a:r>
              <a:rPr lang="en-GB" dirty="0">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8" name="TextBox 7">
            <a:extLst>
              <a:ext uri="{FF2B5EF4-FFF2-40B4-BE49-F238E27FC236}">
                <a16:creationId xmlns:a16="http://schemas.microsoft.com/office/drawing/2014/main" id="{FC0A0616-6BFD-2754-DFE2-D4EB2B3F4C0F}"/>
              </a:ext>
            </a:extLst>
          </p:cNvPr>
          <p:cNvSpPr txBox="1"/>
          <p:nvPr/>
        </p:nvSpPr>
        <p:spPr>
          <a:xfrm>
            <a:off x="8255000" y="2712202"/>
            <a:ext cx="1536700"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Earn a salary</a:t>
            </a:r>
          </a:p>
        </p:txBody>
      </p:sp>
      <p:sp>
        <p:nvSpPr>
          <p:cNvPr id="9" name="TextBox 8">
            <a:extLst>
              <a:ext uri="{FF2B5EF4-FFF2-40B4-BE49-F238E27FC236}">
                <a16:creationId xmlns:a16="http://schemas.microsoft.com/office/drawing/2014/main" id="{B5B61B15-D4A7-DD6D-A298-AA66EF4BE4C7}"/>
              </a:ext>
            </a:extLst>
          </p:cNvPr>
          <p:cNvSpPr txBox="1"/>
          <p:nvPr/>
        </p:nvSpPr>
        <p:spPr>
          <a:xfrm>
            <a:off x="10160000" y="2719304"/>
            <a:ext cx="1536700"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Combines working and learning</a:t>
            </a:r>
          </a:p>
        </p:txBody>
      </p:sp>
      <p:sp>
        <p:nvSpPr>
          <p:cNvPr id="12" name="TextBox 11">
            <a:extLst>
              <a:ext uri="{FF2B5EF4-FFF2-40B4-BE49-F238E27FC236}">
                <a16:creationId xmlns:a16="http://schemas.microsoft.com/office/drawing/2014/main" id="{CF9996BB-E663-8871-2BA4-D2A47F1BD7E3}"/>
              </a:ext>
            </a:extLst>
          </p:cNvPr>
          <p:cNvSpPr txBox="1"/>
          <p:nvPr/>
        </p:nvSpPr>
        <p:spPr>
          <a:xfrm>
            <a:off x="6235700" y="2701006"/>
            <a:ext cx="1651000" cy="646331"/>
          </a:xfrm>
          <a:prstGeom prst="rect">
            <a:avLst/>
          </a:prstGeom>
          <a:noFill/>
        </p:spPr>
        <p:txBody>
          <a:bodyPr wrap="square" rtlCol="0">
            <a:spAutoFit/>
          </a:bodyPr>
          <a:lstStyle/>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Gain </a:t>
            </a:r>
          </a:p>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13" name="TextBox 12">
            <a:extLst>
              <a:ext uri="{FF2B5EF4-FFF2-40B4-BE49-F238E27FC236}">
                <a16:creationId xmlns:a16="http://schemas.microsoft.com/office/drawing/2014/main" id="{2FF54782-AE0A-8BDA-CC85-6B84DCA2EE75}"/>
              </a:ext>
            </a:extLst>
          </p:cNvPr>
          <p:cNvSpPr txBox="1"/>
          <p:nvPr/>
        </p:nvSpPr>
        <p:spPr>
          <a:xfrm>
            <a:off x="8255000" y="2712202"/>
            <a:ext cx="1536700" cy="646331"/>
          </a:xfrm>
          <a:prstGeom prst="rect">
            <a:avLst/>
          </a:prstGeom>
          <a:noFill/>
        </p:spPr>
        <p:txBody>
          <a:bodyPr wrap="square" rtlCol="0">
            <a:spAutoFit/>
          </a:bodyPr>
          <a:lstStyle/>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Earn a salary</a:t>
            </a:r>
          </a:p>
        </p:txBody>
      </p:sp>
      <p:sp>
        <p:nvSpPr>
          <p:cNvPr id="14" name="TextBox 13">
            <a:extLst>
              <a:ext uri="{FF2B5EF4-FFF2-40B4-BE49-F238E27FC236}">
                <a16:creationId xmlns:a16="http://schemas.microsoft.com/office/drawing/2014/main" id="{A44468F9-C521-DB87-4124-E330581CCFB0}"/>
              </a:ext>
            </a:extLst>
          </p:cNvPr>
          <p:cNvSpPr txBox="1"/>
          <p:nvPr/>
        </p:nvSpPr>
        <p:spPr>
          <a:xfrm>
            <a:off x="10160000" y="2719304"/>
            <a:ext cx="1536700" cy="923330"/>
          </a:xfrm>
          <a:prstGeom prst="rect">
            <a:avLst/>
          </a:prstGeom>
          <a:noFill/>
        </p:spPr>
        <p:txBody>
          <a:bodyPr wrap="square" rtlCol="0">
            <a:spAutoFit/>
          </a:bodyPr>
          <a:lstStyle/>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Combines working and learning</a:t>
            </a:r>
          </a:p>
        </p:txBody>
      </p:sp>
    </p:spTree>
    <p:extLst>
      <p:ext uri="{BB962C8B-B14F-4D97-AF65-F5344CB8AC3E}">
        <p14:creationId xmlns:p14="http://schemas.microsoft.com/office/powerpoint/2010/main" val="777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xit" presetSubtype="0" fill="hold" grpId="1" nodeType="withEffect">
                                  <p:stCondLst>
                                    <p:cond delay="1000"/>
                                  </p:stCondLst>
                                  <p:childTnLst>
                                    <p:set>
                                      <p:cBhvr>
                                        <p:cTn id="11" dur="1" fill="hold">
                                          <p:stCondLst>
                                            <p:cond delay="0"/>
                                          </p:stCondLst>
                                        </p:cTn>
                                        <p:tgtEl>
                                          <p:spTgt spid="12"/>
                                        </p:tgtEl>
                                        <p:attrNameLst>
                                          <p:attrName>style.visibility</p:attrName>
                                        </p:attrNameLst>
                                      </p:cBhvr>
                                      <p:to>
                                        <p:strVal val="hidden"/>
                                      </p:to>
                                    </p:se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1000"/>
                                  </p:stCondLst>
                                  <p:childTnLst>
                                    <p:set>
                                      <p:cBhvr>
                                        <p:cTn id="16" dur="1" fill="hold">
                                          <p:stCondLst>
                                            <p:cond delay="0"/>
                                          </p:stCondLst>
                                        </p:cTn>
                                        <p:tgtEl>
                                          <p:spTgt spid="13"/>
                                        </p:tgtEl>
                                        <p:attrNameLst>
                                          <p:attrName>style.visibility</p:attrName>
                                        </p:attrNameLst>
                                      </p:cBhvr>
                                      <p:to>
                                        <p:strVal val="hidden"/>
                                      </p:to>
                                    </p:set>
                                  </p:childTnLst>
                                </p:cTn>
                              </p:par>
                            </p:childTnLst>
                          </p:cTn>
                        </p:par>
                        <p:par>
                          <p:cTn id="17" fill="hold">
                            <p:stCondLst>
                              <p:cond delay="2500"/>
                            </p:stCondLst>
                            <p:childTnLst>
                              <p:par>
                                <p:cTn id="18" presetID="1" presetClass="exit" presetSubtype="0" fill="hold" grpId="1" nodeType="afterEffect">
                                  <p:stCondLst>
                                    <p:cond delay="100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p:bldP spid="12" grpId="1"/>
      <p:bldP spid="13" grpId="0"/>
      <p:bldP spid="13"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A03E12-AFAE-AE57-940F-FC7840F4A8C1}"/>
              </a:ext>
            </a:extLst>
          </p:cNvPr>
          <p:cNvGrpSpPr/>
          <p:nvPr/>
        </p:nvGrpSpPr>
        <p:grpSpPr>
          <a:xfrm>
            <a:off x="6605393" y="1907130"/>
            <a:ext cx="5274464" cy="1597430"/>
            <a:chOff x="5557793" y="1751315"/>
            <a:chExt cx="5274464" cy="1597430"/>
          </a:xfrm>
        </p:grpSpPr>
        <p:pic>
          <p:nvPicPr>
            <p:cNvPr id="8" name="Picture 7">
              <a:extLst>
                <a:ext uri="{FF2B5EF4-FFF2-40B4-BE49-F238E27FC236}">
                  <a16:creationId xmlns:a16="http://schemas.microsoft.com/office/drawing/2014/main" id="{42EE485C-C659-AF34-EA8A-FDC655F7F7F3}"/>
                </a:ext>
              </a:extLst>
            </p:cNvPr>
            <p:cNvPicPr>
              <a:picLocks noChangeAspect="1"/>
            </p:cNvPicPr>
            <p:nvPr/>
          </p:nvPicPr>
          <p:blipFill>
            <a:blip r:embed="rId3"/>
            <a:stretch>
              <a:fillRect/>
            </a:stretch>
          </p:blipFill>
          <p:spPr>
            <a:xfrm>
              <a:off x="5557793" y="1751315"/>
              <a:ext cx="5274464" cy="147045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F811FE2-7D97-DC96-929D-40C83E8762BB}"/>
                </a:ext>
              </a:extLst>
            </p:cNvPr>
            <p:cNvSpPr txBox="1"/>
            <p:nvPr/>
          </p:nvSpPr>
          <p:spPr>
            <a:xfrm>
              <a:off x="5557794" y="2200863"/>
              <a:ext cx="2520000" cy="100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Cursor with solid fill">
              <a:extLst>
                <a:ext uri="{FF2B5EF4-FFF2-40B4-BE49-F238E27FC236}">
                  <a16:creationId xmlns:a16="http://schemas.microsoft.com/office/drawing/2014/main" id="{1F4059A5-F412-82D0-B993-2BFDC5DBB4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945446" y="2797952"/>
              <a:ext cx="550792" cy="550792"/>
            </a:xfrm>
            <a:prstGeom prst="rect">
              <a:avLst/>
            </a:prstGeom>
          </p:spPr>
        </p:pic>
        <p:pic>
          <p:nvPicPr>
            <p:cNvPr id="11" name="Graphic 10" descr="Cursor with solid fill">
              <a:extLst>
                <a:ext uri="{FF2B5EF4-FFF2-40B4-BE49-F238E27FC236}">
                  <a16:creationId xmlns:a16="http://schemas.microsoft.com/office/drawing/2014/main" id="{46E0C4F7-2CBC-39BD-14F7-936390D087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8569452" y="2797953"/>
              <a:ext cx="550792" cy="550792"/>
            </a:xfrm>
            <a:prstGeom prst="rect">
              <a:avLst/>
            </a:prstGeom>
          </p:spPr>
        </p:pic>
      </p:gr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65558" y="391263"/>
            <a:ext cx="11595774" cy="669188"/>
          </a:xfrm>
        </p:spPr>
        <p:txBody>
          <a:bodyPr>
            <a:normAutofit/>
          </a:bodyPr>
          <a:lstStyle/>
          <a:p>
            <a:r>
              <a:rPr lang="en-GB" sz="3200" b="1" dirty="0">
                <a:latin typeface="Open Sans" panose="020B0606030504020204"/>
              </a:rPr>
              <a:t>Using the Unifrog shortlisting tools (10 mins)</a:t>
            </a:r>
          </a:p>
        </p:txBody>
      </p:sp>
      <p:sp>
        <p:nvSpPr>
          <p:cNvPr id="2" name="TextBox 1">
            <a:extLst>
              <a:ext uri="{FF2B5EF4-FFF2-40B4-BE49-F238E27FC236}">
                <a16:creationId xmlns:a16="http://schemas.microsoft.com/office/drawing/2014/main" id="{B2C668D4-D661-0318-8F22-3B79CC7803E5}"/>
              </a:ext>
            </a:extLst>
          </p:cNvPr>
          <p:cNvSpPr txBox="1"/>
          <p:nvPr/>
        </p:nvSpPr>
        <p:spPr>
          <a:xfrm>
            <a:off x="232500" y="1062771"/>
            <a:ext cx="6372893" cy="30852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Log in to your Unifrog account and open one of the following tools:</a:t>
            </a:r>
          </a:p>
          <a:p>
            <a:pPr marL="800100" lvl="1" indent="-342900">
              <a:lnSpc>
                <a:spcPct val="150000"/>
              </a:lnSpc>
              <a:buFont typeface="Arial" panose="020B0604020202020204" pitchFamily="34" charset="0"/>
              <a:buChar char="•"/>
            </a:pPr>
            <a:r>
              <a:rPr lang="en-GB" sz="2200" b="1" dirty="0">
                <a:latin typeface="Open Sans" panose="020B0606030504020204" pitchFamily="34" charset="0"/>
                <a:ea typeface="Open Sans" panose="020B0606030504020204" pitchFamily="34" charset="0"/>
                <a:cs typeface="Open Sans" panose="020B0606030504020204" pitchFamily="34" charset="0"/>
              </a:rPr>
              <a:t>Apprenticeships</a:t>
            </a:r>
          </a:p>
          <a:p>
            <a:pPr marL="800100" lvl="1" indent="-342900">
              <a:lnSpc>
                <a:spcPct val="150000"/>
              </a:lnSpc>
              <a:buFont typeface="Arial" panose="020B0604020202020204" pitchFamily="34" charset="0"/>
              <a:buChar char="•"/>
            </a:pPr>
            <a:r>
              <a:rPr lang="en-GB" sz="2200" b="1" dirty="0">
                <a:latin typeface="Open Sans" panose="020B0606030504020204" pitchFamily="34" charset="0"/>
                <a:ea typeface="Open Sans" panose="020B0606030504020204" pitchFamily="34" charset="0"/>
                <a:cs typeface="Open Sans" panose="020B0606030504020204" pitchFamily="34" charset="0"/>
              </a:rPr>
              <a:t>College / Sixth Form </a:t>
            </a:r>
          </a:p>
          <a:p>
            <a:pPr marL="342900" indent="-342900">
              <a:lnSpc>
                <a:spcPct val="150000"/>
              </a:lnSpc>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Create a Shortlist of some of the courses or apprenticeships available that interest you.</a:t>
            </a:r>
          </a:p>
        </p:txBody>
      </p:sp>
      <p:sp>
        <p:nvSpPr>
          <p:cNvPr id="15" name="TextBox 14">
            <a:extLst>
              <a:ext uri="{FF2B5EF4-FFF2-40B4-BE49-F238E27FC236}">
                <a16:creationId xmlns:a16="http://schemas.microsoft.com/office/drawing/2014/main" id="{4E95C2F2-EC3F-1EAE-8AF3-1012E32CB39F}"/>
              </a:ext>
            </a:extLst>
          </p:cNvPr>
          <p:cNvSpPr txBox="1"/>
          <p:nvPr/>
        </p:nvSpPr>
        <p:spPr>
          <a:xfrm>
            <a:off x="399157" y="4351239"/>
            <a:ext cx="11442829" cy="1563272"/>
          </a:xfrm>
          <a:prstGeom prst="roundRect">
            <a:avLst>
              <a:gd name="adj" fmla="val 0"/>
            </a:avLst>
          </a:prstGeom>
          <a:solidFill>
            <a:schemeClr val="accent2">
              <a:lumMod val="40000"/>
              <a:lumOff val="60000"/>
            </a:schemeClr>
          </a:solidFill>
          <a:ln w="3175">
            <a:solidFill>
              <a:schemeClr val="tx1"/>
            </a:solidFill>
          </a:ln>
        </p:spPr>
        <p:txBody>
          <a:bodyPr wrap="square" lIns="180000" rIns="180000" anchor="ctr" anchorCtr="0">
            <a:noAutofit/>
          </a:bodyPr>
          <a:lstStyle/>
          <a:p>
            <a:pPr lvl="0">
              <a:lnSpc>
                <a:spcPct val="125000"/>
              </a:lnSpc>
              <a:spcAft>
                <a:spcPts val="800"/>
              </a:spcAft>
            </a:pPr>
            <a:r>
              <a:rPr lang="en-GB" sz="2000" b="1" dirty="0">
                <a:latin typeface="Open Sans" panose="020B0606030504020204" pitchFamily="34" charset="0"/>
                <a:ea typeface="Open Sans" panose="020B0606030504020204" pitchFamily="34" charset="0"/>
                <a:cs typeface="Open Sans" panose="020B0606030504020204" pitchFamily="34" charset="0"/>
              </a:rPr>
              <a:t>	    </a:t>
            </a:r>
            <a:r>
              <a:rPr lang="en-GB" sz="2000" dirty="0">
                <a:latin typeface="Open Sans" panose="020B0606030504020204" pitchFamily="34" charset="0"/>
                <a:ea typeface="Open Sans" panose="020B0606030504020204" pitchFamily="34" charset="0"/>
                <a:cs typeface="Open Sans" panose="020B0606030504020204" pitchFamily="34" charset="0"/>
              </a:rPr>
              <a:t>Use this as an opportunity to </a:t>
            </a:r>
            <a:r>
              <a:rPr lang="en-GB" sz="2000" b="1" dirty="0">
                <a:latin typeface="Open Sans" panose="020B0606030504020204" pitchFamily="34" charset="0"/>
                <a:ea typeface="Open Sans" panose="020B0606030504020204" pitchFamily="34" charset="0"/>
                <a:cs typeface="Open Sans" panose="020B0606030504020204" pitchFamily="34" charset="0"/>
              </a:rPr>
              <a:t>explore</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b="1" dirty="0">
                <a:latin typeface="Open Sans" panose="020B0606030504020204" pitchFamily="34" charset="0"/>
                <a:ea typeface="Open Sans" panose="020B0606030504020204" pitchFamily="34" charset="0"/>
                <a:cs typeface="Open Sans" panose="020B0606030504020204" pitchFamily="34" charset="0"/>
              </a:rPr>
              <a:t>the options available to you </a:t>
            </a:r>
            <a:r>
              <a:rPr lang="en-GB" sz="2000" dirty="0">
                <a:latin typeface="Open Sans" panose="020B0606030504020204" pitchFamily="34" charset="0"/>
                <a:ea typeface="Open Sans" panose="020B0606030504020204" pitchFamily="34" charset="0"/>
                <a:cs typeface="Open Sans" panose="020B0606030504020204" pitchFamily="34" charset="0"/>
              </a:rPr>
              <a:t>– don’t worry</a:t>
            </a:r>
          </a:p>
          <a:p>
            <a:pPr lvl="0">
              <a:lnSpc>
                <a:spcPct val="125000"/>
              </a:lnSpc>
              <a:spcAft>
                <a:spcPts val="800"/>
              </a:spcAft>
            </a:pPr>
            <a:r>
              <a:rPr lang="en-GB" sz="2000" dirty="0">
                <a:latin typeface="Open Sans" panose="020B0606030504020204" pitchFamily="34" charset="0"/>
                <a:ea typeface="Open Sans" panose="020B0606030504020204" pitchFamily="34" charset="0"/>
                <a:cs typeface="Open Sans" panose="020B0606030504020204" pitchFamily="34" charset="0"/>
              </a:rPr>
              <a:t>                 about having to make any decisions right now. Even if you’re planning to get a job</a:t>
            </a:r>
          </a:p>
          <a:p>
            <a:pPr lvl="0">
              <a:lnSpc>
                <a:spcPct val="125000"/>
              </a:lnSpc>
              <a:spcAft>
                <a:spcPts val="800"/>
              </a:spcAft>
            </a:pPr>
            <a:r>
              <a:rPr lang="en-GB" sz="2000" dirty="0">
                <a:latin typeface="Open Sans" panose="020B0606030504020204" pitchFamily="34" charset="0"/>
                <a:ea typeface="Open Sans" panose="020B0606030504020204" pitchFamily="34" charset="0"/>
                <a:cs typeface="Open Sans" panose="020B0606030504020204" pitchFamily="34" charset="0"/>
              </a:rPr>
              <a:t>                 straight after school, it’s always a good idea to have a plan B!</a:t>
            </a:r>
            <a:endParaRPr lang="en-GB"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Information with solid fill">
            <a:extLst>
              <a:ext uri="{FF2B5EF4-FFF2-40B4-BE49-F238E27FC236}">
                <a16:creationId xmlns:a16="http://schemas.microsoft.com/office/drawing/2014/main" id="{FB8E14DB-6D28-A401-E4D6-DA966F6376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435" y="4675675"/>
            <a:ext cx="914400" cy="914400"/>
          </a:xfrm>
          <a:prstGeom prst="rect">
            <a:avLst/>
          </a:prstGeom>
        </p:spPr>
      </p:pic>
      <p:sp>
        <p:nvSpPr>
          <p:cNvPr id="13" name="TextBox 12">
            <a:extLst>
              <a:ext uri="{FF2B5EF4-FFF2-40B4-BE49-F238E27FC236}">
                <a16:creationId xmlns:a16="http://schemas.microsoft.com/office/drawing/2014/main" id="{F844506A-DA67-DBE1-DDDE-DF156B95376E}"/>
              </a:ext>
            </a:extLst>
          </p:cNvPr>
          <p:cNvSpPr txBox="1"/>
          <p:nvPr/>
        </p:nvSpPr>
        <p:spPr>
          <a:xfrm>
            <a:off x="9205037" y="2356678"/>
            <a:ext cx="2520000" cy="100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58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338C94-1CC8-4B8D-8023-B2C0506E7C3E}"/>
              </a:ext>
            </a:extLst>
          </p:cNvPr>
          <p:cNvSpPr txBox="1"/>
          <p:nvPr/>
        </p:nvSpPr>
        <p:spPr>
          <a:xfrm>
            <a:off x="348276" y="1197165"/>
            <a:ext cx="11595774" cy="5460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Use Unifrog’s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Know-how library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to find out about post-16 pathways.</a:t>
            </a:r>
          </a:p>
        </p:txBody>
      </p:sp>
      <p:pic>
        <p:nvPicPr>
          <p:cNvPr id="5" name="Picture 4">
            <a:extLst>
              <a:ext uri="{FF2B5EF4-FFF2-40B4-BE49-F238E27FC236}">
                <a16:creationId xmlns:a16="http://schemas.microsoft.com/office/drawing/2014/main" id="{44ADB623-6F3D-B00F-7F76-BDAC1BED0E8F}"/>
              </a:ext>
            </a:extLst>
          </p:cNvPr>
          <p:cNvPicPr>
            <a:picLocks noChangeAspect="1"/>
          </p:cNvPicPr>
          <p:nvPr/>
        </p:nvPicPr>
        <p:blipFill rotWithShape="1">
          <a:blip r:embed="rId3"/>
          <a:srcRect r="57775"/>
          <a:stretch/>
        </p:blipFill>
        <p:spPr>
          <a:xfrm>
            <a:off x="5604849" y="2987657"/>
            <a:ext cx="3041266" cy="2205904"/>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B8E25A91-92D7-F692-5E4F-78277A034A25}"/>
              </a:ext>
            </a:extLst>
          </p:cNvPr>
          <p:cNvSpPr txBox="1">
            <a:spLocks/>
          </p:cNvSpPr>
          <p:nvPr/>
        </p:nvSpPr>
        <p:spPr>
          <a:xfrm>
            <a:off x="298113" y="430658"/>
            <a:ext cx="11595774" cy="66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j-ea"/>
                <a:cs typeface="+mj-cs"/>
              </a:rPr>
              <a:t>Finding out more about post-16 pathways</a:t>
            </a:r>
            <a:endParaRPr kumimoji="0" lang="en-GB"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7C9FC92-026D-88E1-4C1D-C5B89434BE72}"/>
              </a:ext>
            </a:extLst>
          </p:cNvPr>
          <p:cNvSpPr txBox="1"/>
          <p:nvPr/>
        </p:nvSpPr>
        <p:spPr>
          <a:xfrm>
            <a:off x="317958" y="1960078"/>
            <a:ext cx="5201624" cy="370075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Search by the pathways:</a:t>
            </a: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66D0A2"/>
                </a:solidFill>
                <a:effectLst/>
                <a:uLnTx/>
                <a:uFillTx/>
                <a:latin typeface="Open Sans" panose="020B0606030504020204"/>
                <a:ea typeface="+mn-ea"/>
                <a:cs typeface="+mn-cs"/>
              </a:rPr>
              <a:t>UK College and Sixth Form</a:t>
            </a:r>
            <a:endParaRPr kumimoji="0" lang="en-GB" sz="2200" b="0" i="0" u="none" strike="noStrike" kern="1200" cap="none" spc="0" normalizeH="0" baseline="0" noProof="0" dirty="0">
              <a:ln>
                <a:noFill/>
              </a:ln>
              <a:solidFill>
                <a:srgbClr val="66D0A2"/>
              </a:solidFill>
              <a:effectLst/>
              <a:uLnTx/>
              <a:uFillTx/>
              <a:latin typeface="Open Sans" panose="020B0606030504020204"/>
              <a:ea typeface="+mn-ea"/>
              <a:cs typeface="+mn-cs"/>
            </a:endParaRP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66D0A2"/>
                </a:solidFill>
                <a:effectLst/>
                <a:uLnTx/>
                <a:uFillTx/>
                <a:latin typeface="Open Sans" panose="020B0606030504020204"/>
                <a:ea typeface="+mn-ea"/>
                <a:cs typeface="+mn-cs"/>
              </a:rPr>
              <a:t>World of Work</a:t>
            </a:r>
            <a:endParaRPr kumimoji="0" lang="en-GB" sz="2200" b="0" i="0" u="none" strike="noStrike" kern="1200" cap="none" spc="0" normalizeH="0" baseline="0" noProof="0" dirty="0">
              <a:ln>
                <a:noFill/>
              </a:ln>
              <a:solidFill>
                <a:srgbClr val="66D0A2"/>
              </a:solidFill>
              <a:effectLst/>
              <a:uLnTx/>
              <a:uFillTx/>
              <a:latin typeface="Open Sans" panose="020B0606030504020204"/>
              <a:ea typeface="+mn-ea"/>
              <a:cs typeface="+mn-cs"/>
            </a:endParaRP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66D0A2"/>
                </a:solidFill>
                <a:effectLst/>
                <a:uLnTx/>
                <a:uFillTx/>
                <a:latin typeface="Open Sans" panose="020B0606030504020204"/>
                <a:ea typeface="+mn-ea"/>
                <a:cs typeface="+mn-cs"/>
              </a:rPr>
              <a:t>UK apprenticeships</a:t>
            </a:r>
            <a:r>
              <a:rPr kumimoji="0" lang="en-GB" sz="2200" b="0" i="0" u="none" strike="noStrike" kern="1200" cap="none" spc="0" normalizeH="0" baseline="0" noProof="0" dirty="0">
                <a:ln>
                  <a:noFill/>
                </a:ln>
                <a:solidFill>
                  <a:srgbClr val="66D0A2"/>
                </a:solidFill>
                <a:effectLst/>
                <a:uLnTx/>
                <a:uFillTx/>
                <a:latin typeface="Open Sans" panose="020B0606030504020204"/>
                <a:ea typeface="+mn-ea"/>
                <a:cs typeface="+mn-cs"/>
              </a:rPr>
              <a:t> </a:t>
            </a:r>
          </a:p>
          <a:p>
            <a:pPr marL="0" marR="0" lvl="0" indent="0" algn="l" defTabSz="914400" rtl="0" eaLnBrk="1" fontAlgn="auto" latinLnBrk="0" hangingPunct="1">
              <a:lnSpc>
                <a:spcPct val="150000"/>
              </a:lnSpc>
              <a:spcBef>
                <a:spcPts val="0"/>
              </a:spcBef>
              <a:spcAft>
                <a:spcPts val="18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Remember to favourite guides you’d like to come back to later!</a:t>
            </a:r>
          </a:p>
        </p:txBody>
      </p:sp>
      <p:pic>
        <p:nvPicPr>
          <p:cNvPr id="14" name="Picture 13">
            <a:extLst>
              <a:ext uri="{FF2B5EF4-FFF2-40B4-BE49-F238E27FC236}">
                <a16:creationId xmlns:a16="http://schemas.microsoft.com/office/drawing/2014/main" id="{28FD92A8-8A8B-DF11-F932-7EEAFA549C1A}"/>
              </a:ext>
            </a:extLst>
          </p:cNvPr>
          <p:cNvPicPr>
            <a:picLocks noChangeAspect="1"/>
          </p:cNvPicPr>
          <p:nvPr/>
        </p:nvPicPr>
        <p:blipFill>
          <a:blip r:embed="rId4"/>
          <a:stretch>
            <a:fillRect/>
          </a:stretch>
        </p:blipFill>
        <p:spPr>
          <a:xfrm>
            <a:off x="8979955" y="2794489"/>
            <a:ext cx="2578101" cy="2592240"/>
          </a:xfrm>
          <a:prstGeom prst="rect">
            <a:avLst/>
          </a:prstGeom>
          <a:ln>
            <a:noFill/>
          </a:ln>
          <a:effectLst>
            <a:outerShdw blurRad="292100" dist="139700" dir="2700000" algn="tl" rotWithShape="0">
              <a:srgbClr val="333333">
                <a:alpha val="65000"/>
              </a:srgbClr>
            </a:outerShdw>
          </a:effectLst>
        </p:spPr>
      </p:pic>
      <p:pic>
        <p:nvPicPr>
          <p:cNvPr id="22" name="Graphic 21" descr="Cursor with solid fill">
            <a:extLst>
              <a:ext uri="{FF2B5EF4-FFF2-40B4-BE49-F238E27FC236}">
                <a16:creationId xmlns:a16="http://schemas.microsoft.com/office/drawing/2014/main" id="{68C034D5-0D02-B428-0B80-48EF212A4D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5840" y="4861442"/>
            <a:ext cx="533275" cy="533275"/>
          </a:xfrm>
          <a:prstGeom prst="rect">
            <a:avLst/>
          </a:prstGeom>
        </p:spPr>
      </p:pic>
    </p:spTree>
    <p:extLst>
      <p:ext uri="{BB962C8B-B14F-4D97-AF65-F5344CB8AC3E}">
        <p14:creationId xmlns:p14="http://schemas.microsoft.com/office/powerpoint/2010/main" val="140017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D9F46A-BD7B-CA36-E80F-4D4FD2335A65}"/>
              </a:ext>
            </a:extLst>
          </p:cNvPr>
          <p:cNvSpPr txBox="1"/>
          <p:nvPr/>
        </p:nvSpPr>
        <p:spPr>
          <a:xfrm>
            <a:off x="632308" y="961534"/>
            <a:ext cx="10940254" cy="4105996"/>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Based on today’s session, rank the three pathways in order of your preference from </a:t>
            </a:r>
            <a:r>
              <a:rPr lang="en-GB" sz="2200" b="1" dirty="0">
                <a:effectLst/>
                <a:latin typeface="Open Sans" panose="020B0606030504020204" pitchFamily="34" charset="0"/>
                <a:ea typeface="Open Sans" panose="020B0606030504020204" pitchFamily="34" charset="0"/>
                <a:cs typeface="Open Sans" panose="020B0606030504020204" pitchFamily="34" charset="0"/>
              </a:rPr>
              <a:t>1</a:t>
            </a:r>
            <a:r>
              <a:rPr lang="en-GB" sz="2200" b="1" baseline="30000" dirty="0">
                <a:effectLst/>
                <a:latin typeface="Open Sans" panose="020B0606030504020204" pitchFamily="34" charset="0"/>
                <a:ea typeface="Open Sans" panose="020B0606030504020204" pitchFamily="34" charset="0"/>
                <a:cs typeface="Open Sans" panose="020B0606030504020204" pitchFamily="34" charset="0"/>
              </a:rPr>
              <a:t>st</a:t>
            </a:r>
            <a:r>
              <a:rPr lang="en-GB" sz="2200" dirty="0">
                <a:effectLst/>
                <a:latin typeface="Open Sans" panose="020B0606030504020204" pitchFamily="34" charset="0"/>
                <a:ea typeface="Open Sans" panose="020B0606030504020204" pitchFamily="34" charset="0"/>
                <a:cs typeface="Open Sans" panose="020B0606030504020204" pitchFamily="34" charset="0"/>
              </a:rPr>
              <a:t> (I like this option the most) to </a:t>
            </a:r>
            <a:r>
              <a:rPr lang="en-GB" sz="2200" b="1" dirty="0">
                <a:effectLst/>
                <a:latin typeface="Open Sans" panose="020B0606030504020204" pitchFamily="34" charset="0"/>
                <a:ea typeface="Open Sans" panose="020B0606030504020204" pitchFamily="34" charset="0"/>
                <a:cs typeface="Open Sans" panose="020B0606030504020204" pitchFamily="34" charset="0"/>
              </a:rPr>
              <a:t>3</a:t>
            </a:r>
            <a:r>
              <a:rPr lang="en-GB" sz="2200" b="1" baseline="30000" dirty="0">
                <a:effectLst/>
                <a:latin typeface="Open Sans" panose="020B0606030504020204" pitchFamily="34" charset="0"/>
                <a:ea typeface="Open Sans" panose="020B0606030504020204" pitchFamily="34" charset="0"/>
                <a:cs typeface="Open Sans" panose="020B0606030504020204" pitchFamily="34" charset="0"/>
              </a:rPr>
              <a:t>rd</a:t>
            </a:r>
            <a:r>
              <a:rPr lang="en-GB" sz="2200" dirty="0">
                <a:effectLst/>
                <a:latin typeface="Open Sans" panose="020B0606030504020204" pitchFamily="34" charset="0"/>
                <a:ea typeface="Open Sans" panose="020B0606030504020204" pitchFamily="34" charset="0"/>
                <a:cs typeface="Open Sans" panose="020B0606030504020204" pitchFamily="34" charset="0"/>
              </a:rPr>
              <a:t> (I like this option the least). </a:t>
            </a:r>
          </a:p>
          <a:p>
            <a:pPr>
              <a:lnSpc>
                <a:spcPct val="150000"/>
              </a:lnSpc>
              <a:spcAft>
                <a:spcPts val="800"/>
              </a:spcAft>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i="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GB" sz="2200" i="1" dirty="0">
                <a:latin typeface="Open Sans" panose="020B0606030504020204" pitchFamily="34" charset="0"/>
                <a:ea typeface="Open Sans" panose="020B0606030504020204" pitchFamily="34" charset="0"/>
                <a:cs typeface="Open Sans" panose="020B0606030504020204" pitchFamily="34" charset="0"/>
              </a:rPr>
              <a:t>It doesn’t matter if you haven’t reached a firm decision on your preferred pathway yet!</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Which pathway is best for </a:t>
            </a:r>
            <a:r>
              <a:rPr lang="en-GB" sz="3200" b="1">
                <a:effectLst/>
                <a:latin typeface="Open sans" panose="020B0606030504020204" pitchFamily="34" charset="0"/>
                <a:ea typeface="Open sans" panose="020B0606030504020204" pitchFamily="34" charset="0"/>
                <a:cs typeface="Open sans" panose="020B0606030504020204" pitchFamily="34" charset="0"/>
              </a:rPr>
              <a:t>me? </a:t>
            </a:r>
            <a:r>
              <a:rPr lang="en-GB" sz="3200" b="1" dirty="0">
                <a:effectLst/>
                <a:latin typeface="Open sans" panose="020B0606030504020204" pitchFamily="34" charset="0"/>
                <a:ea typeface="Open sans" panose="020B0606030504020204" pitchFamily="34" charset="0"/>
                <a:cs typeface="Open sans" panose="020B0606030504020204" pitchFamily="34" charset="0"/>
              </a:rPr>
              <a:t>(5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F7961013-A7B9-1AD1-8634-C9FC364044E1}"/>
              </a:ext>
            </a:extLst>
          </p:cNvPr>
          <p:cNvGrpSpPr/>
          <p:nvPr/>
        </p:nvGrpSpPr>
        <p:grpSpPr>
          <a:xfrm>
            <a:off x="4517982" y="2087922"/>
            <a:ext cx="3156036" cy="2136404"/>
            <a:chOff x="4251373" y="1446165"/>
            <a:chExt cx="3156036" cy="2136404"/>
          </a:xfrm>
        </p:grpSpPr>
        <p:grpSp>
          <p:nvGrpSpPr>
            <p:cNvPr id="26" name="Group 25">
              <a:extLst>
                <a:ext uri="{FF2B5EF4-FFF2-40B4-BE49-F238E27FC236}">
                  <a16:creationId xmlns:a16="http://schemas.microsoft.com/office/drawing/2014/main" id="{E92E81E8-0240-F6D4-E44F-B201F42F1842}"/>
                </a:ext>
              </a:extLst>
            </p:cNvPr>
            <p:cNvGrpSpPr/>
            <p:nvPr/>
          </p:nvGrpSpPr>
          <p:grpSpPr>
            <a:xfrm>
              <a:off x="4251373" y="1996267"/>
              <a:ext cx="3156036" cy="1586302"/>
              <a:chOff x="4165601" y="1978506"/>
              <a:chExt cx="3156036" cy="1586302"/>
            </a:xfrm>
          </p:grpSpPr>
          <p:sp>
            <p:nvSpPr>
              <p:cNvPr id="12" name="Rectangle: Folded Corner 11">
                <a:extLst>
                  <a:ext uri="{FF2B5EF4-FFF2-40B4-BE49-F238E27FC236}">
                    <a16:creationId xmlns:a16="http://schemas.microsoft.com/office/drawing/2014/main" id="{1328FC9F-17F5-6D1D-1D55-016252AD95ED}"/>
                  </a:ext>
                </a:extLst>
              </p:cNvPr>
              <p:cNvSpPr/>
              <p:nvPr/>
            </p:nvSpPr>
            <p:spPr>
              <a:xfrm>
                <a:off x="4165601" y="1978506"/>
                <a:ext cx="3149600" cy="1586302"/>
              </a:xfrm>
              <a:prstGeom prst="foldedCorner">
                <a:avLst/>
              </a:prstGeom>
              <a:solidFill>
                <a:srgbClr val="C9F0EF"/>
              </a:solidFill>
              <a:ln w="12700">
                <a:solidFill>
                  <a:srgbClr val="4BC7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5817E6B-D411-7705-C35F-ED0E7856C5B0}"/>
                  </a:ext>
                </a:extLst>
              </p:cNvPr>
              <p:cNvSpPr txBox="1"/>
              <p:nvPr/>
            </p:nvSpPr>
            <p:spPr>
              <a:xfrm>
                <a:off x="4172036" y="1978506"/>
                <a:ext cx="3149601" cy="1586302"/>
              </a:xfrm>
              <a:prstGeom prst="rect">
                <a:avLst/>
              </a:prstGeom>
              <a:noFill/>
            </p:spPr>
            <p:txBody>
              <a:bodyPr wrap="square" anchor="ctr" anchorCtr="0">
                <a:noAutofit/>
              </a:bodyPr>
              <a:lstStyle/>
              <a:p>
                <a:pPr algn="ctr">
                  <a:lnSpc>
                    <a:spcPct val="150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Employment</a:t>
                </a:r>
              </a:p>
            </p:txBody>
          </p:sp>
        </p:grpSp>
        <p:pic>
          <p:nvPicPr>
            <p:cNvPr id="22" name="Graphic 21" descr="Pin with solid fill">
              <a:extLst>
                <a:ext uri="{FF2B5EF4-FFF2-40B4-BE49-F238E27FC236}">
                  <a16:creationId xmlns:a16="http://schemas.microsoft.com/office/drawing/2014/main" id="{B8BEED05-2A98-4245-C397-BC5D069BBA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180873">
              <a:off x="5375408" y="1446165"/>
              <a:ext cx="914400" cy="914400"/>
            </a:xfrm>
            <a:prstGeom prst="rect">
              <a:avLst/>
            </a:prstGeom>
          </p:spPr>
        </p:pic>
      </p:grpSp>
      <p:grpSp>
        <p:nvGrpSpPr>
          <p:cNvPr id="27" name="Group 26">
            <a:extLst>
              <a:ext uri="{FF2B5EF4-FFF2-40B4-BE49-F238E27FC236}">
                <a16:creationId xmlns:a16="http://schemas.microsoft.com/office/drawing/2014/main" id="{A2E2676D-44D1-A9B4-A99D-EDE96C0978AD}"/>
              </a:ext>
            </a:extLst>
          </p:cNvPr>
          <p:cNvGrpSpPr/>
          <p:nvPr/>
        </p:nvGrpSpPr>
        <p:grpSpPr>
          <a:xfrm>
            <a:off x="8410091" y="2082388"/>
            <a:ext cx="3149601" cy="2141938"/>
            <a:chOff x="8026400" y="1422870"/>
            <a:chExt cx="3149601" cy="2141938"/>
          </a:xfrm>
        </p:grpSpPr>
        <p:sp>
          <p:nvSpPr>
            <p:cNvPr id="13" name="Rectangle: Folded Corner 12">
              <a:extLst>
                <a:ext uri="{FF2B5EF4-FFF2-40B4-BE49-F238E27FC236}">
                  <a16:creationId xmlns:a16="http://schemas.microsoft.com/office/drawing/2014/main" id="{99A8B2EC-43BC-6FA1-E8B0-5FADB38F374E}"/>
                </a:ext>
              </a:extLst>
            </p:cNvPr>
            <p:cNvSpPr/>
            <p:nvPr/>
          </p:nvSpPr>
          <p:spPr>
            <a:xfrm>
              <a:off x="8026400" y="1978506"/>
              <a:ext cx="3149600" cy="1586302"/>
            </a:xfrm>
            <a:prstGeom prst="foldedCorner">
              <a:avLst/>
            </a:prstGeom>
            <a:solidFill>
              <a:srgbClr val="ECDFF5"/>
            </a:solidFill>
            <a:ln w="12700">
              <a:solidFill>
                <a:srgbClr val="BD90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67BC5D8-00B0-CE23-E30C-E5F45FBCB71A}"/>
                </a:ext>
              </a:extLst>
            </p:cNvPr>
            <p:cNvSpPr txBox="1"/>
            <p:nvPr/>
          </p:nvSpPr>
          <p:spPr>
            <a:xfrm>
              <a:off x="8026400" y="1978506"/>
              <a:ext cx="3149601" cy="1586302"/>
            </a:xfrm>
            <a:prstGeom prst="rect">
              <a:avLst/>
            </a:prstGeom>
            <a:noFill/>
          </p:spPr>
          <p:txBody>
            <a:bodyPr wrap="square" anchor="ctr" anchorCtr="0">
              <a:noAutofit/>
            </a:bodyPr>
            <a:lstStyle/>
            <a:p>
              <a:pPr algn="ctr">
                <a:lnSpc>
                  <a:spcPct val="150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a:t>
              </a:r>
            </a:p>
          </p:txBody>
        </p:sp>
        <p:pic>
          <p:nvPicPr>
            <p:cNvPr id="23" name="Graphic 22" descr="Pin with solid fill">
              <a:extLst>
                <a:ext uri="{FF2B5EF4-FFF2-40B4-BE49-F238E27FC236}">
                  <a16:creationId xmlns:a16="http://schemas.microsoft.com/office/drawing/2014/main" id="{0B9F7F1D-E33D-C43E-FFA1-04D48801C2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80873">
              <a:off x="9144000" y="1422870"/>
              <a:ext cx="914400" cy="914400"/>
            </a:xfrm>
            <a:prstGeom prst="rect">
              <a:avLst/>
            </a:prstGeom>
          </p:spPr>
        </p:pic>
      </p:grpSp>
      <p:grpSp>
        <p:nvGrpSpPr>
          <p:cNvPr id="25" name="Group 24">
            <a:extLst>
              <a:ext uri="{FF2B5EF4-FFF2-40B4-BE49-F238E27FC236}">
                <a16:creationId xmlns:a16="http://schemas.microsoft.com/office/drawing/2014/main" id="{3EEB2724-4DBD-754F-31E4-343808BBBC6F}"/>
              </a:ext>
            </a:extLst>
          </p:cNvPr>
          <p:cNvGrpSpPr/>
          <p:nvPr/>
        </p:nvGrpSpPr>
        <p:grpSpPr>
          <a:xfrm>
            <a:off x="619438" y="2078749"/>
            <a:ext cx="3156035" cy="2145577"/>
            <a:chOff x="647700" y="1413698"/>
            <a:chExt cx="3156035" cy="2145577"/>
          </a:xfrm>
        </p:grpSpPr>
        <p:sp>
          <p:nvSpPr>
            <p:cNvPr id="10" name="Rectangle: Folded Corner 9">
              <a:extLst>
                <a:ext uri="{FF2B5EF4-FFF2-40B4-BE49-F238E27FC236}">
                  <a16:creationId xmlns:a16="http://schemas.microsoft.com/office/drawing/2014/main" id="{7078F489-06B5-6EA7-385F-338984E4724A}"/>
                </a:ext>
              </a:extLst>
            </p:cNvPr>
            <p:cNvSpPr/>
            <p:nvPr/>
          </p:nvSpPr>
          <p:spPr>
            <a:xfrm>
              <a:off x="647700" y="1978506"/>
              <a:ext cx="3149600" cy="1580769"/>
            </a:xfrm>
            <a:prstGeom prst="foldedCorner">
              <a:avLst/>
            </a:prstGeom>
            <a:solidFill>
              <a:srgbClr val="FFD5E4"/>
            </a:solidFill>
            <a:ln w="12700">
              <a:solidFill>
                <a:srgbClr val="FF699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80069B8-E001-839B-ADD8-199AA69E22C6}"/>
                </a:ext>
              </a:extLst>
            </p:cNvPr>
            <p:cNvSpPr txBox="1"/>
            <p:nvPr/>
          </p:nvSpPr>
          <p:spPr>
            <a:xfrm>
              <a:off x="654134" y="1978506"/>
              <a:ext cx="3149601" cy="1580769"/>
            </a:xfrm>
            <a:prstGeom prst="rect">
              <a:avLst/>
            </a:prstGeom>
            <a:noFill/>
          </p:spPr>
          <p:txBody>
            <a:bodyPr wrap="square" anchor="ctr" anchorCtr="0">
              <a:noAutofit/>
            </a:bodyPr>
            <a:lstStyle/>
            <a:p>
              <a:pPr algn="ctr">
                <a:lnSpc>
                  <a:spcPct val="150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Full-time education</a:t>
              </a:r>
              <a:endParaRPr lang="en-GB"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Pin with solid fill">
              <a:extLst>
                <a:ext uri="{FF2B5EF4-FFF2-40B4-BE49-F238E27FC236}">
                  <a16:creationId xmlns:a16="http://schemas.microsoft.com/office/drawing/2014/main" id="{539ABA84-154C-A340-034F-DE9B5716DB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180873">
              <a:off x="1765300" y="1413698"/>
              <a:ext cx="914400" cy="914400"/>
            </a:xfrm>
            <a:prstGeom prst="rect">
              <a:avLst/>
            </a:prstGeom>
          </p:spPr>
        </p:pic>
      </p:grpSp>
      <p:sp>
        <p:nvSpPr>
          <p:cNvPr id="9" name="TextBox 8">
            <a:extLst>
              <a:ext uri="{FF2B5EF4-FFF2-40B4-BE49-F238E27FC236}">
                <a16:creationId xmlns:a16="http://schemas.microsoft.com/office/drawing/2014/main" id="{F6E8EEE5-19DE-B4EB-F58E-1811E8F0280B}"/>
              </a:ext>
            </a:extLst>
          </p:cNvPr>
          <p:cNvSpPr txBox="1"/>
          <p:nvPr/>
        </p:nvSpPr>
        <p:spPr>
          <a:xfrm>
            <a:off x="619438" y="5205778"/>
            <a:ext cx="10980415" cy="663130"/>
          </a:xfrm>
          <a:prstGeom prst="roundRect">
            <a:avLst/>
          </a:prstGeom>
          <a:solidFill>
            <a:schemeClr val="bg2"/>
          </a:solidFill>
          <a:ln w="19050">
            <a:solidFill>
              <a:schemeClr val="tx1"/>
            </a:solidFill>
            <a:prstDash val="dash"/>
          </a:ln>
        </p:spPr>
        <p:txBody>
          <a:bodyPr wrap="square" lIns="46800" rIns="46800" anchor="ctr" anchorCtr="0">
            <a:noAutofit/>
          </a:bodyPr>
          <a:lstStyle/>
          <a:p>
            <a:pPr lvl="0" algn="ctr">
              <a:lnSpc>
                <a:spcPct val="150000"/>
              </a:lnSpc>
              <a:defRPr/>
            </a:pPr>
            <a:r>
              <a:rPr lang="en-GB" sz="2200" dirty="0">
                <a:latin typeface="Open Sans" panose="020B0606030504020204" pitchFamily="34" charset="0"/>
                <a:ea typeface="Open Sans" panose="020B0606030504020204" pitchFamily="34" charset="0"/>
                <a:cs typeface="Open Sans" panose="020B0606030504020204" pitchFamily="34" charset="0"/>
              </a:rPr>
              <a:t>At the moment, my first choice is _______________ because…</a:t>
            </a:r>
          </a:p>
        </p:txBody>
      </p:sp>
    </p:spTree>
    <p:extLst>
      <p:ext uri="{BB962C8B-B14F-4D97-AF65-F5344CB8AC3E}">
        <p14:creationId xmlns:p14="http://schemas.microsoft.com/office/powerpoint/2010/main" val="41042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721347-6EEF-4611-9B34-E08BD00D2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CE175F-06C2-4A94-88C7-8B264A32FAF9}">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3.xml><?xml version="1.0" encoding="utf-8"?>
<ds:datastoreItem xmlns:ds="http://schemas.openxmlformats.org/officeDocument/2006/customXml" ds:itemID="{4C5AB682-D2A1-4DBA-91A9-3AE5075BB4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46628</TotalTime>
  <Words>1983</Words>
  <Application>Microsoft Office PowerPoint</Application>
  <PresentationFormat>Widescreen</PresentationFormat>
  <Paragraphs>301</Paragraphs>
  <Slides>8</Slides>
  <Notes>8</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1_Office Theme</vt:lpstr>
      <vt:lpstr>2_Office Theme</vt:lpstr>
      <vt:lpstr>3_Office Theme</vt:lpstr>
      <vt:lpstr>4_Office Theme</vt:lpstr>
      <vt:lpstr>PowerPoint Presentation</vt:lpstr>
      <vt:lpstr>Post-16 pathways: pros and cons (15 mins)</vt:lpstr>
      <vt:lpstr>Post-16 pathways: pros and cons</vt:lpstr>
      <vt:lpstr>Post-16 pathways: pros and cons</vt:lpstr>
      <vt:lpstr>Using the Unifrog shortlisting tools (10 mins)</vt:lpstr>
      <vt:lpstr>PowerPoint Presentation</vt:lpstr>
      <vt:lpstr>Which pathway is best for me? (5 mins)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Emily Adkins</dc:creator>
  <cp:lastModifiedBy>Dominic Smith</cp:lastModifiedBy>
  <cp:revision>1628</cp:revision>
  <dcterms:created xsi:type="dcterms:W3CDTF">2018-10-19T14:26:26Z</dcterms:created>
  <dcterms:modified xsi:type="dcterms:W3CDTF">2026-04-27T09:19:12Z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