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2" r:id="rId5"/>
    <p:sldMasterId id="2147483696" r:id="rId6"/>
    <p:sldMasterId id="2147483708" r:id="rId7"/>
  </p:sldMasterIdLst>
  <p:notesMasterIdLst>
    <p:notesMasterId r:id="rId17"/>
  </p:notesMasterIdLst>
  <p:sldIdLst>
    <p:sldId id="746" r:id="rId8"/>
    <p:sldId id="840" r:id="rId9"/>
    <p:sldId id="836" r:id="rId10"/>
    <p:sldId id="814" r:id="rId11"/>
    <p:sldId id="837" r:id="rId12"/>
    <p:sldId id="839" r:id="rId13"/>
    <p:sldId id="832" r:id="rId14"/>
    <p:sldId id="838" r:id="rId15"/>
    <p:sldId id="300" r:id="rId16"/>
  </p:sldIdLst>
  <p:sldSz cx="12192000" cy="6858000"/>
  <p:notesSz cx="6858000" cy="9144000"/>
  <p:embeddedFontLst>
    <p:embeddedFont>
      <p:font typeface="Open Sans" panose="020B0606030504020204" pitchFamily="34" charset="0"/>
      <p:regular r:id="rId18"/>
      <p:bold r:id="rId19"/>
      <p:italic r:id="rId20"/>
      <p:boldItalic r:id="rId21"/>
    </p:embeddedFont>
    <p:embeddedFont>
      <p:font typeface="Open Sans" panose="020B0606030504020204" pitchFamily="3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9D9D9"/>
    <a:srgbClr val="FFF5EB"/>
    <a:srgbClr val="66D0A2"/>
    <a:srgbClr val="B7E9E9"/>
    <a:srgbClr val="C9F0EF"/>
    <a:srgbClr val="4BC7C8"/>
    <a:srgbClr val="33CC99"/>
    <a:srgbClr val="FFC000"/>
    <a:srgbClr val="FF79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8ACD9-AE89-E05F-12D4-1FD7FCB271D0}" v="1" dt="2026-04-27T09:19:58.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7.fntdata"/><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1D1C1D"/>
                </a:solidFill>
                <a:effectLst/>
                <a:latin typeface="Slack-Lato"/>
              </a:rPr>
              <a:t>This lesson focuses on students exploring and comparing the different pathways available to them after school. This lesson should be delivered </a:t>
            </a:r>
            <a:r>
              <a:rPr lang="en-GB" b="1" i="0">
                <a:solidFill>
                  <a:srgbClr val="1D1C1D"/>
                </a:solidFill>
                <a:effectLst/>
                <a:latin typeface="Slack-Lato"/>
              </a:rPr>
              <a:t>before</a:t>
            </a:r>
            <a:r>
              <a:rPr lang="en-GB" b="0" i="0">
                <a:solidFill>
                  <a:srgbClr val="1D1C1D"/>
                </a:solidFill>
                <a:effectLst/>
                <a:latin typeface="Slack-Lato"/>
              </a:rPr>
              <a:t> ‘Decision making: choosing your post-16 pathway’ which focuses on how to make informed decisions around choosing a post-16 pathway.'</a:t>
            </a:r>
            <a:endParaRPr lang="en-GB"/>
          </a:p>
        </p:txBody>
      </p:sp>
      <p:sp>
        <p:nvSpPr>
          <p:cNvPr id="4" name="Slide Number Placeholder 3"/>
          <p:cNvSpPr>
            <a:spLocks noGrp="1"/>
          </p:cNvSpPr>
          <p:nvPr>
            <p:ph type="sldNum" sz="quarter" idx="5"/>
          </p:nvPr>
        </p:nvSpPr>
        <p:spPr/>
        <p:txBody>
          <a:bodyPr/>
          <a:lstStyle/>
          <a:p>
            <a:fld id="{B70323D7-8D74-402A-B74C-D1093F83EA20}" type="slidenum">
              <a:rPr lang="en-GB" smtClean="0"/>
              <a:t>2</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a:solidFill>
                  <a:srgbClr val="000000"/>
                </a:solidFill>
                <a:effectLst/>
                <a:latin typeface="Open Sans" panose="020B0606030504020204" pitchFamily="34" charset="0"/>
                <a:ea typeface="Times New Roman" panose="02020603050405020304" pitchFamily="18" charset="0"/>
              </a:rPr>
              <a:t>Teacher’s notes:</a:t>
            </a:r>
            <a:endParaRPr lang="en-GB" sz="1800">
              <a:effectLst/>
              <a:latin typeface="Times New Roman" panose="02020603050405020304" pitchFamily="18" charset="0"/>
              <a:ea typeface="Times New Roman" panose="02020603050405020304" pitchFamily="18" charset="0"/>
            </a:endParaRPr>
          </a:p>
          <a:p>
            <a:r>
              <a:rPr lang="en-GB" sz="1800">
                <a:solidFill>
                  <a:srgbClr val="000000"/>
                </a:solidFill>
                <a:effectLst/>
                <a:latin typeface="Open Sans" panose="020B0606030504020204" pitchFamily="34" charset="0"/>
                <a:ea typeface="Times New Roman" panose="02020603050405020304" pitchFamily="18" charset="0"/>
              </a:rPr>
              <a:t>The purpose of this activity is for students to consider the sources of information available to them whilst researching post-16 pathways. Students are to note down whether or not they have made use of these sources of information yet, considering their potential usefulness. E.g. 1 = YES. </a:t>
            </a:r>
          </a:p>
          <a:p>
            <a:endParaRPr lang="en-GB" sz="1800">
              <a:effectLst/>
              <a:latin typeface="Times New Roman" panose="02020603050405020304" pitchFamily="18" charset="0"/>
              <a:ea typeface="Times New Roman" panose="02020603050405020304" pitchFamily="18" charset="0"/>
            </a:endParaRPr>
          </a:p>
          <a:p>
            <a:r>
              <a:rPr lang="en-GB" sz="1800" u="sng">
                <a:solidFill>
                  <a:srgbClr val="000000"/>
                </a:solidFill>
                <a:effectLst/>
                <a:latin typeface="Open Sans" panose="020B0606030504020204" pitchFamily="34" charset="0"/>
                <a:ea typeface="Times New Roman" panose="02020603050405020304" pitchFamily="18" charset="0"/>
              </a:rPr>
              <a:t>Stretching activities:</a:t>
            </a:r>
            <a:r>
              <a:rPr lang="en-GB" sz="1800">
                <a:solidFill>
                  <a:srgbClr val="000000"/>
                </a:solidFill>
                <a:effectLst/>
                <a:latin typeface="Open Sans" panose="020B0606030504020204" pitchFamily="34" charset="0"/>
                <a:ea typeface="Times New Roman" panose="02020603050405020304" pitchFamily="18" charset="0"/>
              </a:rPr>
              <a:t> </a:t>
            </a:r>
          </a:p>
          <a:p>
            <a:pPr marL="285750" indent="-285750">
              <a:buFont typeface="Arial" panose="020B0604020202020204" pitchFamily="34" charset="0"/>
              <a:buChar char="•"/>
            </a:pPr>
            <a:r>
              <a:rPr lang="en-GB" sz="1800">
                <a:solidFill>
                  <a:srgbClr val="000000"/>
                </a:solidFill>
                <a:effectLst/>
                <a:latin typeface="Open Sans" panose="020B0606030504020204" pitchFamily="34" charset="0"/>
                <a:ea typeface="Times New Roman" panose="02020603050405020304" pitchFamily="18" charset="0"/>
              </a:rPr>
              <a:t>Select the information source you think you’d find the most useful and explain why.</a:t>
            </a:r>
          </a:p>
          <a:p>
            <a:pPr marL="285750" indent="-285750">
              <a:buFont typeface="Arial" panose="020B0604020202020204" pitchFamily="34" charset="0"/>
              <a:buChar char="•"/>
            </a:pPr>
            <a:r>
              <a:rPr lang="en-GB" sz="1800">
                <a:solidFill>
                  <a:srgbClr val="000000"/>
                </a:solidFill>
                <a:effectLst/>
                <a:latin typeface="Open Sans" panose="020B0606030504020204" pitchFamily="34" charset="0"/>
                <a:ea typeface="Times New Roman" panose="02020603050405020304" pitchFamily="18" charset="0"/>
              </a:rPr>
              <a:t>Where else could you look for information about post-16 options? </a:t>
            </a:r>
            <a:endParaRPr lang="en-GB" sz="1800">
              <a:effectLst/>
              <a:latin typeface="Times New Roman" panose="02020603050405020304" pitchFamily="18" charset="0"/>
              <a:ea typeface="Times New Roman" panose="02020603050405020304" pitchFamily="18" charset="0"/>
            </a:endParaRPr>
          </a:p>
          <a:p>
            <a:r>
              <a:rPr lang="en-GB" sz="1800">
                <a:solidFill>
                  <a:srgbClr val="000000"/>
                </a:solidFill>
                <a:effectLst/>
                <a:latin typeface="Open Sans" panose="020B060603050402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GB" sz="1800" u="sng">
                <a:solidFill>
                  <a:srgbClr val="000000"/>
                </a:solidFill>
                <a:effectLst/>
                <a:latin typeface="Open Sans" panose="020B0606030504020204" pitchFamily="34" charset="0"/>
                <a:ea typeface="Times New Roman" panose="02020603050405020304" pitchFamily="18" charset="0"/>
              </a:rPr>
              <a:t>Suggested answers: </a:t>
            </a:r>
            <a:endParaRPr lang="en-GB" sz="1800">
              <a:effectLst/>
              <a:latin typeface="Times New Roman" panose="02020603050405020304" pitchFamily="18" charset="0"/>
              <a:ea typeface="Times New Roman" panose="02020603050405020304" pitchFamily="18" charset="0"/>
            </a:endParaRPr>
          </a:p>
          <a:p>
            <a:r>
              <a:rPr lang="en-GB" sz="1800">
                <a:solidFill>
                  <a:srgbClr val="000000"/>
                </a:solidFill>
                <a:effectLst/>
                <a:latin typeface="Open Sans" panose="020B0606030504020204" pitchFamily="34" charset="0"/>
                <a:ea typeface="Times New Roman" panose="02020603050405020304" pitchFamily="18" charset="0"/>
              </a:rPr>
              <a:t>Students will have their own opinions about which sources of information they find trustworthy and accessible. They may wish to consider the following:</a:t>
            </a:r>
            <a:endParaRPr lang="en-GB" sz="18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1">
                <a:solidFill>
                  <a:srgbClr val="000000"/>
                </a:solidFill>
                <a:effectLst/>
                <a:latin typeface="Open Sans" panose="020B0606030504020204" pitchFamily="34" charset="0"/>
                <a:ea typeface="Times New Roman" panose="02020603050405020304" pitchFamily="18" charset="0"/>
              </a:rPr>
              <a:t>Conversations with others: </a:t>
            </a:r>
            <a:r>
              <a:rPr lang="en-GB" sz="1800">
                <a:solidFill>
                  <a:srgbClr val="000000"/>
                </a:solidFill>
                <a:effectLst/>
                <a:latin typeface="Open Sans" panose="020B0606030504020204" pitchFamily="34" charset="0"/>
                <a:ea typeface="Times New Roman" panose="02020603050405020304" pitchFamily="18" charset="0"/>
              </a:rPr>
              <a:t>Talking to other people about your post-16 pathway options is usually a great idea! Just remember that someone else’s preference for the ‘right’ pathway may differ from your own preference. For</a:t>
            </a: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a:solidFill>
                  <a:srgbClr val="000000"/>
                </a:solidFill>
                <a:effectLst/>
                <a:latin typeface="Open Sans" panose="020B0606030504020204" pitchFamily="34" charset="0"/>
                <a:ea typeface="Times New Roman" panose="02020603050405020304" pitchFamily="18" charset="0"/>
              </a:rPr>
              <a:t>example, most of your friends may be going to college, but you wish to do an apprenticeship. It’s important to select the pathway that’s right for </a:t>
            </a:r>
            <a:r>
              <a:rPr lang="en-GB" sz="1800" u="sng">
                <a:solidFill>
                  <a:srgbClr val="000000"/>
                </a:solidFill>
                <a:effectLst/>
                <a:latin typeface="Open Sans" panose="020B0606030504020204" pitchFamily="34" charset="0"/>
                <a:ea typeface="Times New Roman" panose="02020603050405020304" pitchFamily="18" charset="0"/>
              </a:rPr>
              <a:t>you</a:t>
            </a:r>
            <a:r>
              <a:rPr lang="en-GB" sz="1800">
                <a:solidFill>
                  <a:srgbClr val="000000"/>
                </a:solidFill>
                <a:effectLst/>
                <a:latin typeface="Open Sans" panose="020B0606030504020204" pitchFamily="34" charset="0"/>
                <a:ea typeface="Times New Roman" panose="02020603050405020304" pitchFamily="18" charset="0"/>
              </a:rPr>
              <a:t>, not for other people. </a:t>
            </a:r>
            <a:endParaRPr lang="en-GB" sz="180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b="1">
                <a:solidFill>
                  <a:srgbClr val="000000"/>
                </a:solidFill>
                <a:effectLst/>
                <a:latin typeface="Open Sans" panose="020B0606030504020204" pitchFamily="34" charset="0"/>
                <a:ea typeface="Times New Roman" panose="02020603050405020304" pitchFamily="18" charset="0"/>
              </a:rPr>
              <a:t>Research using social media and blogs:</a:t>
            </a:r>
            <a:r>
              <a:rPr lang="en-GB" sz="1800">
                <a:solidFill>
                  <a:srgbClr val="000000"/>
                </a:solidFill>
                <a:effectLst/>
                <a:latin typeface="Open Sans" panose="020B0606030504020204" pitchFamily="34" charset="0"/>
                <a:ea typeface="Times New Roman" panose="02020603050405020304" pitchFamily="18" charset="0"/>
              </a:rPr>
              <a:t> Whilst there are some great career-based blogs, vlogs, and social media pages that exist, remember that anyone can create them – be aware of potential bias and always fact-check the content using reliable sources like the Unifrog Know-how library. </a:t>
            </a:r>
            <a:endParaRPr lang="en-GB" sz="1800">
              <a:effectLst/>
              <a:latin typeface="Times New Roman" panose="02020603050405020304" pitchFamily="18" charset="0"/>
              <a:ea typeface="Times New Roman" panose="02020603050405020304" pitchFamily="18" charset="0"/>
            </a:endParaRPr>
          </a:p>
          <a:p>
            <a:endParaRPr lang="en-GB" sz="1800">
              <a:effectLst/>
              <a:latin typeface="Times New Roman" panose="02020603050405020304" pitchFamily="18" charset="0"/>
              <a:ea typeface="Times New Roman" panose="02020603050405020304" pitchFamily="18" charset="0"/>
            </a:endParaRPr>
          </a:p>
          <a:p>
            <a:pPr marL="0" indent="0">
              <a:buNone/>
            </a:pP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0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a:solidFill>
                  <a:srgbClr val="000000"/>
                </a:solidFill>
                <a:effectLst/>
                <a:latin typeface="Open Sans" panose="020B0606030504020204" pitchFamily="34" charset="0"/>
                <a:ea typeface="Times New Roman" panose="02020603050405020304" pitchFamily="18" charset="0"/>
              </a:rPr>
              <a:t>Teacher’s notes:</a:t>
            </a:r>
            <a:endParaRPr lang="en-GB" sz="1800">
              <a:effectLst/>
              <a:latin typeface="Times New Roman" panose="02020603050405020304" pitchFamily="18" charset="0"/>
              <a:ea typeface="Times New Roman" panose="02020603050405020304" pitchFamily="18" charset="0"/>
            </a:endParaRPr>
          </a:p>
          <a:p>
            <a:r>
              <a:rPr lang="en-GB" sz="1800">
                <a:solidFill>
                  <a:srgbClr val="000000"/>
                </a:solidFill>
                <a:effectLst/>
                <a:latin typeface="Open Sans" panose="020B0606030504020204" pitchFamily="34" charset="0"/>
                <a:ea typeface="Times New Roman" panose="02020603050405020304" pitchFamily="18" charset="0"/>
              </a:rPr>
              <a:t>The purpose of this activity is to encourage students to compare the three pathways’ advantages and disadvantages. </a:t>
            </a:r>
            <a:r>
              <a:rPr lang="en-GB" sz="1800">
                <a:latin typeface="Open Sans" panose="020B0606030504020204" pitchFamily="34" charset="0"/>
                <a:ea typeface="Open Sans" panose="020B0606030504020204" pitchFamily="34" charset="0"/>
                <a:cs typeface="Open Sans" panose="020B0606030504020204" pitchFamily="34" charset="0"/>
              </a:rPr>
              <a:t>You may wish to allocate an equal number of pairs/groups to each of the three pathways, to facilitate effective whole-class discussion of ideas. </a:t>
            </a:r>
          </a:p>
          <a:p>
            <a:endParaRPr lang="en-GB" sz="1800">
              <a:latin typeface="Open Sans" panose="020B0606030504020204" pitchFamily="34" charset="0"/>
              <a:ea typeface="Open Sans" panose="020B0606030504020204" pitchFamily="34" charset="0"/>
              <a:cs typeface="Open Sans" panose="020B0606030504020204" pitchFamily="34" charset="0"/>
            </a:endParaRPr>
          </a:p>
          <a:p>
            <a:r>
              <a:rPr lang="en-GB" sz="1800" u="sng">
                <a:latin typeface="Open Sans" panose="020B0606030504020204" pitchFamily="34" charset="0"/>
                <a:ea typeface="Open Sans" panose="020B0606030504020204" pitchFamily="34" charset="0"/>
                <a:cs typeface="Open Sans" panose="020B0606030504020204" pitchFamily="34" charset="0"/>
              </a:rPr>
              <a:t>Suggested answers:</a:t>
            </a:r>
          </a:p>
          <a:p>
            <a:r>
              <a:rPr lang="en-GB" sz="1800" b="1" u="none">
                <a:latin typeface="Open Sans" panose="020B0606030504020204" pitchFamily="34" charset="0"/>
                <a:ea typeface="Open Sans" panose="020B0606030504020204" pitchFamily="34" charset="0"/>
                <a:cs typeface="Open Sans" panose="020B0606030504020204" pitchFamily="34" charset="0"/>
              </a:rPr>
              <a:t>Full-time education</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Gain qualifications</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Earn UCAS points (facilitates being able to go to university)</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Extra-curricular opportunities, e.g. student council, clubs and societies, volunteering, etc.</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Can study a variety of subjects that interest you (or one subject in depth)</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Keeps options open if you don’t know what job you’d like to do yet</a:t>
            </a:r>
          </a:p>
          <a:p>
            <a:pPr marL="285750" indent="-285750">
              <a:buFont typeface="Open Sans" panose="020B0606030504020204" pitchFamily="34" charset="0"/>
              <a:buChar char="×"/>
            </a:pPr>
            <a:r>
              <a:rPr lang="en-GB" sz="1800" b="0" u="none">
                <a:latin typeface="Open Sans" panose="020B0606030504020204" pitchFamily="34" charset="0"/>
                <a:ea typeface="Open Sans" panose="020B0606030504020204" pitchFamily="34" charset="0"/>
                <a:cs typeface="Open Sans" panose="020B0606030504020204" pitchFamily="34" charset="0"/>
              </a:rPr>
              <a:t>Not earning a salary</a:t>
            </a:r>
          </a:p>
          <a:p>
            <a:pPr marL="285750" indent="-285750">
              <a:buFont typeface="Open Sans" panose="020B0606030504020204" pitchFamily="34" charset="0"/>
              <a:buChar char="×"/>
            </a:pPr>
            <a:r>
              <a:rPr lang="en-GB" sz="1800" b="0" u="none">
                <a:latin typeface="Open Sans" panose="020B0606030504020204" pitchFamily="34" charset="0"/>
                <a:ea typeface="Open Sans" panose="020B0606030504020204" pitchFamily="34" charset="0"/>
                <a:cs typeface="Open Sans" panose="020B0606030504020204" pitchFamily="34" charset="0"/>
              </a:rPr>
              <a:t>Not applying knowledge and skills to a workplace (unless there is a placement as part of your course, e.g. T level) </a:t>
            </a:r>
          </a:p>
          <a:p>
            <a:endParaRPr lang="en-GB" sz="1800" b="1" u="none">
              <a:latin typeface="Open Sans" panose="020B0606030504020204" pitchFamily="34" charset="0"/>
              <a:ea typeface="Open Sans" panose="020B0606030504020204" pitchFamily="34" charset="0"/>
              <a:cs typeface="Open Sans" panose="020B0606030504020204" pitchFamily="34" charset="0"/>
            </a:endParaRPr>
          </a:p>
          <a:p>
            <a:r>
              <a:rPr lang="en-GB" sz="1800" b="1" u="none">
                <a:latin typeface="Open Sans" panose="020B0606030504020204" pitchFamily="34" charset="0"/>
                <a:ea typeface="Open Sans" panose="020B0606030504020204" pitchFamily="34" charset="0"/>
                <a:cs typeface="Open Sans" panose="020B0606030504020204" pitchFamily="34" charset="0"/>
              </a:rPr>
              <a:t>Employment</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Earn a salary </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Learn new vocational skills </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Apply knowledge and skills gained from school to the workplace</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Could balance part-time employment with part-time education (compulsory if under 18 in England)</a:t>
            </a:r>
          </a:p>
          <a:p>
            <a:pPr marL="285750" indent="-285750">
              <a:buFont typeface="Open Sans" panose="020B0606030504020204" pitchFamily="34" charset="0"/>
              <a:buChar char="×"/>
            </a:pPr>
            <a:r>
              <a:rPr lang="en-GB" sz="1800" b="0" u="none">
                <a:latin typeface="Open Sans" panose="020B0606030504020204" pitchFamily="34" charset="0"/>
                <a:ea typeface="Open Sans" panose="020B0606030504020204" pitchFamily="34" charset="0"/>
                <a:cs typeface="Open Sans" panose="020B0606030504020204" pitchFamily="34" charset="0"/>
              </a:rPr>
              <a:t>May start on a lower salary compared to those who gain post-16 qualifications</a:t>
            </a:r>
          </a:p>
          <a:p>
            <a:pPr marL="285750" indent="-285750">
              <a:buFont typeface="Open Sans" panose="020B0606030504020204" pitchFamily="34" charset="0"/>
              <a:buChar char="×"/>
            </a:pPr>
            <a:r>
              <a:rPr lang="en-GB" sz="1800" b="0" u="none">
                <a:latin typeface="Open Sans" panose="020B0606030504020204" pitchFamily="34" charset="0"/>
                <a:ea typeface="Open Sans" panose="020B0606030504020204" pitchFamily="34" charset="0"/>
                <a:cs typeface="Open Sans" panose="020B0606030504020204" pitchFamily="34" charset="0"/>
              </a:rPr>
              <a:t>Some jobs may require post-16 qualifications </a:t>
            </a:r>
          </a:p>
          <a:p>
            <a:pPr marL="285750" marR="0" lvl="0" indent="-285750" algn="l" defTabSz="914400" rtl="0" eaLnBrk="1" fontAlgn="auto" latinLnBrk="0" hangingPunct="1">
              <a:lnSpc>
                <a:spcPct val="100000"/>
              </a:lnSpc>
              <a:spcBef>
                <a:spcPts val="0"/>
              </a:spcBef>
              <a:spcAft>
                <a:spcPts val="0"/>
              </a:spcAft>
              <a:buClrTx/>
              <a:buSzTx/>
              <a:buFont typeface="Open Sans" panose="020B0606030504020204" pitchFamily="34" charset="0"/>
              <a:buChar char="×"/>
              <a:tabLst/>
              <a:defRPr/>
            </a:pPr>
            <a:r>
              <a:rPr lang="en-GB" sz="1800" b="0" u="none">
                <a:latin typeface="Open Sans" panose="020B0606030504020204" pitchFamily="34" charset="0"/>
                <a:ea typeface="Open Sans" panose="020B0606030504020204" pitchFamily="34" charset="0"/>
                <a:cs typeface="Open Sans" panose="020B0606030504020204" pitchFamily="34" charset="0"/>
              </a:rPr>
              <a:t>Vacancies may be competitive </a:t>
            </a:r>
          </a:p>
          <a:p>
            <a:endParaRPr lang="en-GB" sz="1800" b="1" u="none">
              <a:latin typeface="Open Sans" panose="020B0606030504020204" pitchFamily="34" charset="0"/>
              <a:ea typeface="Open Sans" panose="020B0606030504020204" pitchFamily="34" charset="0"/>
              <a:cs typeface="Open Sans" panose="020B0606030504020204" pitchFamily="34" charset="0"/>
            </a:endParaRPr>
          </a:p>
          <a:p>
            <a:r>
              <a:rPr lang="en-GB" sz="1800" b="1" u="none">
                <a:latin typeface="Open Sans" panose="020B0606030504020204" pitchFamily="34" charset="0"/>
                <a:ea typeface="Open Sans" panose="020B0606030504020204" pitchFamily="34" charset="0"/>
                <a:cs typeface="Open Sans" panose="020B0606030504020204" pitchFamily="34" charset="0"/>
              </a:rPr>
              <a:t>Apprenticeship</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Earn a salary</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Combines the benefits of working and studying</a:t>
            </a:r>
          </a:p>
          <a:p>
            <a:pPr marL="285750" indent="-285750">
              <a:buFont typeface="Wingdings" panose="05000000000000000000" pitchFamily="2" charset="2"/>
              <a:buChar char="ü"/>
            </a:pPr>
            <a:r>
              <a:rPr lang="en-GB" sz="1800">
                <a:solidFill>
                  <a:prstClr val="black"/>
                </a:solidFill>
                <a:latin typeface="Open Sans" panose="020B0606030504020204" pitchFamily="34" charset="0"/>
                <a:ea typeface="Open Sans" panose="020B0606030504020204" pitchFamily="34" charset="0"/>
                <a:cs typeface="Open Sans" panose="020B0606030504020204" pitchFamily="34" charset="0"/>
              </a:rPr>
              <a:t>Both on- and off-the-job training</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Gain a qualification </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Gain work experience in the career sector you wish to work in</a:t>
            </a:r>
          </a:p>
          <a:p>
            <a:pPr marL="285750" indent="-285750">
              <a:buFont typeface="Wingdings" panose="05000000000000000000" pitchFamily="2" charset="2"/>
              <a:buChar char="ü"/>
            </a:pPr>
            <a:r>
              <a:rPr lang="en-GB" sz="1800" b="0" u="none">
                <a:latin typeface="Open Sans" panose="020B0606030504020204" pitchFamily="34" charset="0"/>
                <a:ea typeface="Open Sans" panose="020B0606030504020204" pitchFamily="34" charset="0"/>
                <a:cs typeface="Open Sans" panose="020B0606030504020204" pitchFamily="34" charset="0"/>
              </a:rPr>
              <a:t>May lead to full-time employment in the same organisation or industry</a:t>
            </a:r>
          </a:p>
          <a:p>
            <a:pPr marL="285750" indent="-285750">
              <a:buFont typeface="Open Sans" panose="020B0606030504020204" pitchFamily="34" charset="0"/>
              <a:buChar char="×"/>
            </a:pPr>
            <a:r>
              <a:rPr lang="en-GB" sz="1800" b="0" u="none">
                <a:latin typeface="Open Sans" panose="020B0606030504020204" pitchFamily="34" charset="0"/>
                <a:ea typeface="Open Sans" panose="020B0606030504020204" pitchFamily="34" charset="0"/>
                <a:cs typeface="Open Sans" panose="020B0606030504020204" pitchFamily="34" charset="0"/>
              </a:rPr>
              <a:t>Vacancies may be competitive </a:t>
            </a:r>
          </a:p>
          <a:p>
            <a:pPr marL="285750" indent="-285750">
              <a:buFont typeface="Open Sans" panose="020B0606030504020204" pitchFamily="34" charset="0"/>
              <a:buChar char="×"/>
            </a:pPr>
            <a:r>
              <a:rPr lang="en-GB" sz="1800" b="0" u="none">
                <a:latin typeface="Open Sans" panose="020B0606030504020204" pitchFamily="34" charset="0"/>
                <a:ea typeface="Open Sans" panose="020B0606030504020204" pitchFamily="34" charset="0"/>
                <a:cs typeface="Open Sans" panose="020B0606030504020204" pitchFamily="34" charset="0"/>
              </a:rPr>
              <a:t>Skills gained may not transfer to different industries / sectors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32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a:solidFill>
                  <a:srgbClr val="000000"/>
                </a:solidFill>
                <a:effectLst/>
                <a:latin typeface="Open Sans" panose="020B0606030504020204" pitchFamily="34" charset="0"/>
                <a:ea typeface="Times New Roman" panose="02020603050405020304" pitchFamily="18" charset="0"/>
              </a:rPr>
              <a:t>Teacher’s notes:</a:t>
            </a:r>
            <a:endParaRPr lang="en-GB" sz="18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Open Sans" panose="020B0606030504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r>
              <a:rPr lang="en-GB" sz="1100" u="sng">
                <a:solidFill>
                  <a:srgbClr val="000000"/>
                </a:solidFill>
                <a:effectLst/>
                <a:latin typeface="Open Sans" panose="020B0606030504020204" pitchFamily="34" charset="0"/>
                <a:ea typeface="Times New Roman" panose="02020603050405020304" pitchFamily="18" charset="0"/>
              </a:rPr>
              <a:t>Additional information about each pathway:</a:t>
            </a:r>
            <a:endParaRPr lang="en-GB" sz="12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Open Sans" panose="020B0606030504020204" pitchFamily="34" charset="0"/>
                <a:ea typeface="Times New Roman" panose="02020603050405020304" pitchFamily="18" charset="0"/>
              </a:rPr>
              <a:t>Full-time education</a:t>
            </a:r>
            <a:r>
              <a:rPr lang="en-GB" sz="1100">
                <a:solidFill>
                  <a:srgbClr val="000000"/>
                </a:solidFill>
                <a:effectLst/>
                <a:latin typeface="Open Sans" panose="020B0606030504020204" pitchFamily="34" charset="0"/>
                <a:ea typeface="Times New Roman" panose="02020603050405020304" pitchFamily="18" charset="0"/>
              </a:rPr>
              <a:t> (academic or vocational)</a:t>
            </a:r>
            <a:endParaRPr lang="en-GB" sz="120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a:solidFill>
                  <a:srgbClr val="000000"/>
                </a:solidFill>
                <a:effectLst/>
                <a:latin typeface="Open Sans" panose="020B0606030504020204" pitchFamily="34" charset="0"/>
                <a:ea typeface="Times New Roman" panose="02020603050405020304" pitchFamily="18" charset="0"/>
              </a:rPr>
              <a:t>You can study full time at a college or sixth form, choosing academic and/or vocational qualifications such as A levels, T levels, Scottish Highers, IB Diploma Programme, IB Career-related Programme, etc.</a:t>
            </a:r>
            <a:endParaRPr lang="en-GB" sz="1200">
              <a:effectLst/>
              <a:latin typeface="Times New Roman" panose="02020603050405020304" pitchFamily="18" charset="0"/>
              <a:ea typeface="Times New Roman" panose="02020603050405020304" pitchFamily="18" charset="0"/>
            </a:endParaRPr>
          </a:p>
          <a:p>
            <a:pPr marL="228600"/>
            <a:r>
              <a:rPr lang="en-GB" sz="1100">
                <a:solidFill>
                  <a:srgbClr val="000000"/>
                </a:solidFill>
                <a:effectLst/>
                <a:latin typeface="Open Sans" panose="020B0606030504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en-GB" sz="1100" b="1">
                <a:solidFill>
                  <a:srgbClr val="000000"/>
                </a:solidFill>
                <a:effectLst/>
                <a:latin typeface="Open Sans" panose="020B0606030504020204" pitchFamily="34" charset="0"/>
                <a:ea typeface="Times New Roman" panose="02020603050405020304" pitchFamily="18" charset="0"/>
              </a:rPr>
              <a:t>Employment</a:t>
            </a:r>
            <a:r>
              <a:rPr lang="en-GB" sz="1100">
                <a:solidFill>
                  <a:srgbClr val="000000"/>
                </a:solidFill>
                <a:effectLst/>
                <a:latin typeface="Open Sans" panose="020B0606030504020204" pitchFamily="34" charset="0"/>
                <a:ea typeface="Times New Roman" panose="02020603050405020304" pitchFamily="18" charset="0"/>
              </a:rPr>
              <a:t> (part-time alongside part-time education, or you could work full-time if you live in Scotland, Wales, or Northern Ireland)</a:t>
            </a:r>
            <a:endParaRPr lang="en-GB" sz="1200">
              <a:solidFill>
                <a:schemeClr val="tx1"/>
              </a:solidFill>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GB" sz="1100">
                <a:solidFill>
                  <a:srgbClr val="000000"/>
                </a:solidFill>
                <a:effectLst/>
                <a:latin typeface="Open Sans" panose="020B0606030504020204" pitchFamily="34" charset="0"/>
                <a:ea typeface="Times New Roman" panose="02020603050405020304" pitchFamily="18" charset="0"/>
              </a:rPr>
              <a:t>In Scotland, Wales, and Northern Ireland, you can work full time once you’ve reached school leaving age (usually this is 16). In England, once you’ve reached school leaving age, you must do one of the following until you’re 18:</a:t>
            </a:r>
          </a:p>
          <a:p>
            <a:pPr marL="628650" lvl="1" indent="-171450">
              <a:buFont typeface="Courier New" panose="02070309020205020404" pitchFamily="49" charset="0"/>
              <a:buChar char="o"/>
            </a:pPr>
            <a:r>
              <a:rPr lang="en-GB" sz="1100">
                <a:solidFill>
                  <a:srgbClr val="000000"/>
                </a:solidFill>
                <a:effectLst/>
                <a:latin typeface="Open Sans" panose="020B0606030504020204" pitchFamily="34" charset="0"/>
                <a:ea typeface="Times New Roman" panose="02020603050405020304" pitchFamily="18" charset="0"/>
              </a:rPr>
              <a:t>Stay in full-time education</a:t>
            </a:r>
          </a:p>
          <a:p>
            <a:pPr marL="628650" lvl="1" indent="-171450">
              <a:buFont typeface="Courier New" panose="02070309020205020404" pitchFamily="49" charset="0"/>
              <a:buChar char="o"/>
            </a:pPr>
            <a:r>
              <a:rPr lang="en-GB" sz="1100">
                <a:solidFill>
                  <a:srgbClr val="000000"/>
                </a:solidFill>
                <a:effectLst/>
                <a:latin typeface="Open Sans" panose="020B0606030504020204" pitchFamily="34" charset="0"/>
                <a:ea typeface="Times New Roman" panose="02020603050405020304" pitchFamily="18" charset="0"/>
              </a:rPr>
              <a:t>Start an apprenticeship or traineeship</a:t>
            </a:r>
          </a:p>
          <a:p>
            <a:pPr marL="628650" lvl="1" indent="-171450">
              <a:buFont typeface="Courier New" panose="02070309020205020404" pitchFamily="49" charset="0"/>
              <a:buChar char="o"/>
            </a:pPr>
            <a:r>
              <a:rPr lang="en-GB" sz="1100">
                <a:solidFill>
                  <a:srgbClr val="000000"/>
                </a:solidFill>
                <a:effectLst/>
                <a:latin typeface="Open Sans" panose="020B0606030504020204" pitchFamily="34" charset="0"/>
                <a:ea typeface="Times New Roman" panose="02020603050405020304" pitchFamily="18" charset="0"/>
              </a:rPr>
              <a:t>Spend 20 hours or more working or volunteering, while in part-time education or training</a:t>
            </a:r>
          </a:p>
          <a:p>
            <a:pPr marL="0" indent="0">
              <a:buFont typeface="Arial" panose="020B0604020202020204" pitchFamily="34" charset="0"/>
              <a:buNone/>
            </a:pPr>
            <a:endParaRPr lang="en-GB" sz="1200">
              <a:effectLst/>
              <a:latin typeface="Times New Roman" panose="02020603050405020304" pitchFamily="18" charset="0"/>
              <a:ea typeface="Times New Roman" panose="02020603050405020304" pitchFamily="18" charset="0"/>
            </a:endParaRPr>
          </a:p>
          <a:p>
            <a:r>
              <a:rPr lang="en-GB" sz="1100" b="1">
                <a:solidFill>
                  <a:srgbClr val="000000"/>
                </a:solidFill>
                <a:effectLst/>
                <a:latin typeface="Open Sans" panose="020B0606030504020204" pitchFamily="34" charset="0"/>
                <a:ea typeface="Times New Roman" panose="02020603050405020304" pitchFamily="18" charset="0"/>
              </a:rPr>
              <a:t>Apprenticeship</a:t>
            </a:r>
            <a:r>
              <a:rPr lang="en-GB" sz="1100">
                <a:solidFill>
                  <a:srgbClr val="000000"/>
                </a:solidFill>
                <a:effectLst/>
                <a:latin typeface="Open Sans" panose="020B0606030504020204" pitchFamily="34" charset="0"/>
                <a:ea typeface="Times New Roman" panose="02020603050405020304" pitchFamily="18" charset="0"/>
              </a:rPr>
              <a:t> (or traineeship)</a:t>
            </a:r>
            <a:endParaRPr lang="en-GB" sz="120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a:solidFill>
                  <a:srgbClr val="000000"/>
                </a:solidFill>
                <a:effectLst/>
                <a:latin typeface="Open Sans" panose="020B0606030504020204" pitchFamily="34" charset="0"/>
                <a:ea typeface="Times New Roman" panose="02020603050405020304" pitchFamily="18" charset="0"/>
              </a:rPr>
              <a:t>An apprenticeship combines practical training in a job with studying. You earn a salary whilst gaining job-specific skills. There will be a minimum requirement of hours to dedicate to training and studying. </a:t>
            </a:r>
            <a:endParaRPr lang="en-GB" sz="1200">
              <a:effectLst/>
              <a:latin typeface="Times New Roman" panose="02020603050405020304" pitchFamily="18" charset="0"/>
              <a:ea typeface="Times New Roman" panose="02020603050405020304" pitchFamily="18" charset="0"/>
            </a:endParaRPr>
          </a:p>
          <a:p>
            <a:pPr marL="171450" lvl="0" indent="-171450">
              <a:buFont typeface="Arial" panose="020B0604020202020204" pitchFamily="34" charset="0"/>
              <a:buChar char="•"/>
            </a:pPr>
            <a:r>
              <a:rPr lang="en-GB" sz="1100">
                <a:solidFill>
                  <a:srgbClr val="000000"/>
                </a:solidFill>
                <a:effectLst/>
                <a:latin typeface="Open Sans" panose="020B0606030504020204" pitchFamily="34" charset="0"/>
                <a:ea typeface="Times New Roman" panose="02020603050405020304" pitchFamily="18" charset="0"/>
              </a:rPr>
              <a:t>A traineeship lasts from six weeks to a year, with most lasting for less than six months. It’s an unpaid skills development programme with a work placement, to prepare you to enter employment or an apprenticeship.</a:t>
            </a:r>
            <a:endParaRPr lang="en-GB" sz="120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endParaRPr lang="en-GB" sz="1200">
              <a:effectLst/>
              <a:latin typeface="Times New Roman" panose="02020603050405020304" pitchFamily="18" charset="0"/>
              <a:ea typeface="Times New Roman" panose="02020603050405020304" pitchFamily="18" charset="0"/>
            </a:endParaRPr>
          </a:p>
          <a:p>
            <a:r>
              <a:rPr lang="en-GB" sz="1100">
                <a:solidFill>
                  <a:srgbClr val="000000"/>
                </a:solidFill>
                <a:effectLst/>
                <a:latin typeface="Open Sans" panose="020B0606030504020204" pitchFamily="34" charset="0"/>
                <a:ea typeface="Times New Roman" panose="02020603050405020304" pitchFamily="18" charset="0"/>
              </a:rPr>
              <a:t>More information about school leaving ages in the UK can be found on the government website: gov.uk/know-when-you-can-leave-school</a:t>
            </a:r>
            <a:endParaRPr lang="en-GB" sz="1200">
              <a:effectLst/>
              <a:latin typeface="Times New Roman" panose="02020603050405020304" pitchFamily="18" charset="0"/>
              <a:ea typeface="Times New Roman" panose="02020603050405020304" pitchFamily="18" charset="0"/>
            </a:endParaRPr>
          </a:p>
          <a:p>
            <a:pPr marL="0" indent="0">
              <a:buNone/>
            </a:pP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01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a:solidFill>
                  <a:srgbClr val="000000"/>
                </a:solidFill>
                <a:effectLst/>
                <a:latin typeface="Open Sans" panose="020B0606030504020204" pitchFamily="34" charset="0"/>
                <a:ea typeface="Times New Roman" panose="02020603050405020304" pitchFamily="18" charset="0"/>
              </a:rPr>
              <a:t>Teacher’s notes:</a:t>
            </a:r>
            <a:endParaRPr lang="en-GB" sz="1800">
              <a:effectLst/>
              <a:latin typeface="Times New Roman" panose="02020603050405020304" pitchFamily="18" charset="0"/>
              <a:ea typeface="Times New Roman" panose="02020603050405020304" pitchFamily="18" charset="0"/>
            </a:endParaRPr>
          </a:p>
          <a:p>
            <a:r>
              <a:rPr lang="en-GB" sz="1800">
                <a:solidFill>
                  <a:srgbClr val="000000"/>
                </a:solidFill>
                <a:effectLst/>
                <a:latin typeface="Open Sans" panose="020B0606030504020204" pitchFamily="34" charset="0"/>
                <a:ea typeface="Times New Roman" panose="02020603050405020304" pitchFamily="18" charset="0"/>
              </a:rPr>
              <a:t>The purpose of this activity is to encourage students to compare the three pathways’ advantages and disadvantages. </a:t>
            </a:r>
          </a:p>
          <a:p>
            <a:endParaRPr lang="en-GB" sz="1800">
              <a:solidFill>
                <a:srgbClr val="000000"/>
              </a:solidFill>
              <a:effectLst/>
              <a:latin typeface="Open Sans" panose="020B0606030504020204" pitchFamily="34" charset="0"/>
              <a:ea typeface="Times New Roman" panose="02020603050405020304" pitchFamily="18" charset="0"/>
            </a:endParaRPr>
          </a:p>
          <a:p>
            <a:r>
              <a:rPr lang="en-GB" sz="1800">
                <a:solidFill>
                  <a:srgbClr val="000000"/>
                </a:solidFill>
                <a:effectLst/>
                <a:latin typeface="Open Sans" panose="020B0606030504020204" pitchFamily="34" charset="0"/>
                <a:ea typeface="Times New Roman" panose="02020603050405020304" pitchFamily="18" charset="0"/>
              </a:rPr>
              <a:t>You may wish to reiterate to students that they are choosing the most important </a:t>
            </a:r>
            <a:r>
              <a:rPr lang="en-GB" sz="1800" b="1">
                <a:solidFill>
                  <a:srgbClr val="000000"/>
                </a:solidFill>
                <a:effectLst/>
                <a:latin typeface="Open Sans" panose="020B0606030504020204" pitchFamily="34" charset="0"/>
                <a:ea typeface="Times New Roman" panose="02020603050405020304" pitchFamily="18" charset="0"/>
              </a:rPr>
              <a:t>factor to consider </a:t>
            </a:r>
            <a:r>
              <a:rPr lang="en-GB" sz="1800">
                <a:solidFill>
                  <a:srgbClr val="000000"/>
                </a:solidFill>
                <a:effectLst/>
                <a:latin typeface="Open Sans" panose="020B0606030504020204" pitchFamily="34" charset="0"/>
                <a:ea typeface="Times New Roman" panose="02020603050405020304" pitchFamily="18" charset="0"/>
              </a:rPr>
              <a:t>when selecting a post-16 pathway, rather than selecting a post-16 pathway.  S</a:t>
            </a:r>
            <a:r>
              <a:rPr lang="en-GB" sz="1800">
                <a:latin typeface="Open Sans" panose="020B0606030504020204" pitchFamily="34" charset="0"/>
                <a:ea typeface="Open Sans" panose="020B0606030504020204" pitchFamily="34" charset="0"/>
                <a:cs typeface="Open Sans" panose="020B0606030504020204" pitchFamily="34" charset="0"/>
              </a:rPr>
              <a:t>tudents can use the provided sentence starter to justify their choice.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55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Segoe UI" panose="020B0502040204020203" pitchFamily="34" charset="0"/>
              </a:rPr>
              <a:t>Go to Unifrog &gt; Student side &gt; Searching for opportunities &gt; Apprenticeships / College / Sixth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u="none">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a:effectLst/>
                <a:latin typeface="Segoe UI" panose="020B0502040204020203" pitchFamily="34" charset="0"/>
              </a:rPr>
              <a:t>If students require some more guidance relating to recording activities, they can be directed to the following Know-how library guides: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a:effectLst/>
                <a:latin typeface="Segoe UI" panose="020B0502040204020203" pitchFamily="34" charset="0"/>
              </a:rPr>
              <a:t>How to… use the Apprenticeships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a:effectLst/>
                <a:latin typeface="Segoe UI" panose="020B0502040204020203" pitchFamily="34" charset="0"/>
              </a:rPr>
              <a:t>How to… use the College / Sixth Form tool</a:t>
            </a:r>
            <a:endParaRPr lang="en-US" sz="1200" u="sng">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sng"/>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a:t>You can track student progress with creating shortlists by clicking Advanced&gt;Sort by&gt;</a:t>
            </a:r>
            <a:r>
              <a:rPr lang="en-GB" sz="1200">
                <a:latin typeface="Open Sans" panose="020B0606030504020204" pitchFamily="34" charset="0"/>
                <a:ea typeface="Open Sans" panose="020B0606030504020204" pitchFamily="34" charset="0"/>
                <a:cs typeface="Open Sans" panose="020B0606030504020204" pitchFamily="34" charset="0"/>
              </a:rPr>
              <a:t>Apprenticeships shortlists / UK college shortlists.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a:t>From your homepage, you can also create charts showing the shortlists that have been created. Go to Usage charts you can customise&gt;UK pathways shortlisting. </a:t>
            </a:r>
            <a:endParaRPr lang="en-US" sz="1200" u="none">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a:p>
          <a:p>
            <a:pPr marL="0" indent="0">
              <a:buFont typeface="Arial" panose="020B0604020202020204" pitchFamily="34" charset="0"/>
              <a:buNone/>
            </a:pPr>
            <a:endParaRPr lang="en-US" sz="1200" u="none">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latin typeface="+mn-lt"/>
              </a:rPr>
              <a:t>Teacher’s notes:</a:t>
            </a:r>
          </a:p>
          <a:p>
            <a:endParaRPr lang="en-US" u="sng">
              <a:latin typeface="+mn-lt"/>
            </a:endParaRPr>
          </a:p>
          <a:p>
            <a:r>
              <a:rPr lang="en-US" u="none" err="1">
                <a:latin typeface="+mn-lt"/>
              </a:rPr>
              <a:t>Unifrog’s</a:t>
            </a:r>
            <a:r>
              <a:rPr lang="en-US" u="none">
                <a:latin typeface="+mn-lt"/>
              </a:rPr>
              <a:t> Know-how library has information on all kinds of topics – including post-16 pathways.</a:t>
            </a:r>
          </a:p>
          <a:p>
            <a:endParaRPr lang="en-US" u="none">
              <a:latin typeface="+mn-lt"/>
            </a:endParaRPr>
          </a:p>
          <a:p>
            <a:r>
              <a:rPr lang="en-GB" sz="1200">
                <a:latin typeface="+mn-lt"/>
              </a:rPr>
              <a:t>Students can find Know-how library guides by logging into their Unifrog accounts and scrolling down to ‘Exploring pathways’ on the Home page until they find the Know-how library. Once they click ‘Go to tool’ they can search by keyword, e.g.</a:t>
            </a:r>
            <a:r>
              <a:rPr lang="en-US" sz="1200" u="none">
                <a:latin typeface="+mn-lt"/>
              </a:rPr>
              <a:t> ‘college,’ ‘sixth form,’ ‘employment.’ or ‘apprenticeships.’ </a:t>
            </a:r>
          </a:p>
          <a:p>
            <a:endParaRPr lang="en-US" sz="1200" u="none">
              <a:latin typeface="+mn-lt"/>
            </a:endParaRPr>
          </a:p>
          <a:p>
            <a:r>
              <a:rPr lang="en-US" sz="1200" u="none">
                <a:latin typeface="+mn-lt"/>
              </a:rPr>
              <a:t>Helpful guides might include:</a:t>
            </a:r>
          </a:p>
          <a:p>
            <a:pPr marL="171450" indent="-171450" algn="l">
              <a:buFont typeface="Arial" panose="020B0604020202020204" pitchFamily="34" charset="0"/>
              <a:buChar char="•"/>
            </a:pPr>
            <a:r>
              <a:rPr lang="en-GB" b="0" i="0">
                <a:solidFill>
                  <a:srgbClr val="A03030"/>
                </a:solidFill>
                <a:effectLst/>
                <a:latin typeface="+mn-lt"/>
              </a:rPr>
              <a:t>How to decide on a career path: 6 tips</a:t>
            </a:r>
          </a:p>
          <a:p>
            <a:pPr marL="171450" indent="-171450" algn="l">
              <a:buFont typeface="Arial" panose="020B0604020202020204" pitchFamily="34" charset="0"/>
              <a:buChar char="•"/>
            </a:pPr>
            <a:r>
              <a:rPr lang="en-GB" b="0" i="0">
                <a:solidFill>
                  <a:srgbClr val="A03030"/>
                </a:solidFill>
                <a:effectLst/>
                <a:latin typeface="+mn-lt"/>
              </a:rPr>
              <a:t>How to… use the College / Sixth Form tool</a:t>
            </a:r>
          </a:p>
          <a:p>
            <a:pPr marL="171450" indent="-171450" algn="l">
              <a:buFont typeface="Arial" panose="020B0604020202020204" pitchFamily="34" charset="0"/>
              <a:buChar char="•"/>
            </a:pPr>
            <a:r>
              <a:rPr lang="en-GB" b="0" i="0">
                <a:solidFill>
                  <a:srgbClr val="A03030"/>
                </a:solidFill>
                <a:effectLst/>
                <a:latin typeface="+mn-lt"/>
              </a:rPr>
              <a:t>How to… use the Apprenticeships tool</a:t>
            </a:r>
          </a:p>
          <a:p>
            <a:pPr marL="0" indent="0" algn="l">
              <a:buFont typeface="Arial" panose="020B0604020202020204" pitchFamily="34" charset="0"/>
              <a:buNone/>
            </a:pPr>
            <a:endParaRPr lang="en-GB" b="0" i="0">
              <a:solidFill>
                <a:srgbClr val="A03030"/>
              </a:solidFill>
              <a:effectLst/>
              <a:latin typeface="+mn-lt"/>
            </a:endParaRPr>
          </a:p>
          <a:p>
            <a:pPr marL="0" indent="0" algn="l">
              <a:buFont typeface="Arial" panose="020B0604020202020204" pitchFamily="34" charset="0"/>
              <a:buNone/>
            </a:pPr>
            <a:r>
              <a:rPr lang="en-GB" b="1" i="0">
                <a:solidFill>
                  <a:srgbClr val="A03030"/>
                </a:solidFill>
                <a:effectLst/>
                <a:latin typeface="+mn-lt"/>
              </a:rPr>
              <a:t>Education:</a:t>
            </a:r>
          </a:p>
          <a:p>
            <a:pPr marL="171450" indent="-171450" algn="l">
              <a:buFont typeface="Arial" panose="020B0604020202020204" pitchFamily="34" charset="0"/>
              <a:buChar char="•"/>
            </a:pPr>
            <a:r>
              <a:rPr lang="en-GB" b="0" i="0">
                <a:solidFill>
                  <a:srgbClr val="A03030"/>
                </a:solidFill>
                <a:effectLst/>
                <a:latin typeface="+mn-lt"/>
              </a:rPr>
              <a:t>How to prepare for further education (FE) college and sixth form</a:t>
            </a:r>
          </a:p>
          <a:p>
            <a:pPr marL="171450" indent="-171450" algn="l">
              <a:buFont typeface="Arial" panose="020B0604020202020204" pitchFamily="34" charset="0"/>
              <a:buChar char="•"/>
            </a:pPr>
            <a:r>
              <a:rPr lang="en-GB" b="0" i="0">
                <a:solidFill>
                  <a:srgbClr val="A03030"/>
                </a:solidFill>
                <a:effectLst/>
                <a:latin typeface="+mn-lt"/>
              </a:rPr>
              <a:t>Managing a bigger workload: school to college, high school, or sixth form</a:t>
            </a:r>
          </a:p>
          <a:p>
            <a:pPr marL="171450" indent="-171450" algn="l">
              <a:buFont typeface="Arial" panose="020B0604020202020204" pitchFamily="34" charset="0"/>
              <a:buChar char="•"/>
            </a:pPr>
            <a:r>
              <a:rPr lang="en-GB" b="0" i="0">
                <a:solidFill>
                  <a:srgbClr val="A03030"/>
                </a:solidFill>
                <a:effectLst/>
                <a:latin typeface="+mn-lt"/>
              </a:rPr>
              <a:t>Choosing your Level 3 qualifications</a:t>
            </a:r>
          </a:p>
          <a:p>
            <a:pPr marL="171450" indent="-171450" algn="l">
              <a:buFont typeface="Arial" panose="020B0604020202020204" pitchFamily="34" charset="0"/>
              <a:buChar char="•"/>
            </a:pPr>
            <a:r>
              <a:rPr lang="en-GB" b="0" i="0">
                <a:solidFill>
                  <a:srgbClr val="A03030"/>
                </a:solidFill>
                <a:effectLst/>
                <a:latin typeface="+mn-lt"/>
              </a:rPr>
              <a:t>College qualifications and levels explained: England</a:t>
            </a:r>
          </a:p>
          <a:p>
            <a:pPr marL="171450" indent="-171450" algn="l">
              <a:buFont typeface="Arial" panose="020B0604020202020204" pitchFamily="34" charset="0"/>
              <a:buChar char="•"/>
            </a:pPr>
            <a:r>
              <a:rPr lang="en-GB" b="0" i="0">
                <a:solidFill>
                  <a:srgbClr val="A03030"/>
                </a:solidFill>
                <a:effectLst/>
                <a:latin typeface="+mn-lt"/>
              </a:rPr>
              <a:t>College qualifications and levels explained: Scotland</a:t>
            </a:r>
          </a:p>
          <a:p>
            <a:pPr marL="171450" indent="-171450" algn="l">
              <a:buFont typeface="Arial" panose="020B0604020202020204" pitchFamily="34" charset="0"/>
              <a:buChar char="•"/>
            </a:pPr>
            <a:r>
              <a:rPr lang="en-GB" b="0" i="0">
                <a:solidFill>
                  <a:srgbClr val="A03030"/>
                </a:solidFill>
                <a:effectLst/>
                <a:latin typeface="+mn-lt"/>
              </a:rPr>
              <a:t>College qualifications and levels explained: Wales</a:t>
            </a:r>
          </a:p>
          <a:p>
            <a:pPr marL="171450" indent="-171450" algn="l">
              <a:buFont typeface="Arial" panose="020B0604020202020204" pitchFamily="34" charset="0"/>
              <a:buChar char="•"/>
            </a:pPr>
            <a:r>
              <a:rPr lang="en-GB" b="0" i="0">
                <a:solidFill>
                  <a:srgbClr val="A03030"/>
                </a:solidFill>
                <a:effectLst/>
                <a:latin typeface="+mn-lt"/>
              </a:rPr>
              <a:t>How to apply to UK college: in three steps</a:t>
            </a:r>
          </a:p>
          <a:p>
            <a:pPr marL="0" indent="0" algn="l">
              <a:buFont typeface="Arial" panose="020B0604020202020204" pitchFamily="34" charset="0"/>
              <a:buNone/>
            </a:pPr>
            <a:endParaRPr lang="en-GB" b="0" i="0">
              <a:solidFill>
                <a:srgbClr val="A03030"/>
              </a:solidFill>
              <a:effectLst/>
              <a:latin typeface="+mn-lt"/>
            </a:endParaRPr>
          </a:p>
          <a:p>
            <a:pPr marL="0" indent="0" algn="l">
              <a:buFont typeface="Arial" panose="020B0604020202020204" pitchFamily="34" charset="0"/>
              <a:buNone/>
            </a:pPr>
            <a:r>
              <a:rPr lang="en-GB" b="1" i="0">
                <a:solidFill>
                  <a:srgbClr val="A03030"/>
                </a:solidFill>
                <a:effectLst/>
                <a:latin typeface="+mn-lt"/>
              </a:rPr>
              <a:t>Employment:</a:t>
            </a:r>
          </a:p>
          <a:p>
            <a:pPr marL="171450" indent="-171450" algn="l">
              <a:buFont typeface="Arial" panose="020B0604020202020204" pitchFamily="34" charset="0"/>
              <a:buChar char="•"/>
            </a:pPr>
            <a:r>
              <a:rPr lang="en-GB" b="0" i="0">
                <a:solidFill>
                  <a:srgbClr val="A03030"/>
                </a:solidFill>
                <a:effectLst/>
                <a:latin typeface="+mn-lt"/>
              </a:rPr>
              <a:t>Getting started: How to find a job while you’re at school</a:t>
            </a:r>
          </a:p>
          <a:p>
            <a:pPr marL="171450" indent="-171450" algn="l">
              <a:buFont typeface="Arial" panose="020B0604020202020204" pitchFamily="34" charset="0"/>
              <a:buChar char="•"/>
            </a:pPr>
            <a:r>
              <a:rPr lang="en-GB" b="0" i="0">
                <a:solidFill>
                  <a:srgbClr val="A03030"/>
                </a:solidFill>
                <a:effectLst/>
                <a:latin typeface="+mn-lt"/>
              </a:rPr>
              <a:t>Working in the UK: know your rights</a:t>
            </a:r>
          </a:p>
          <a:p>
            <a:pPr marL="171450" indent="-171450" algn="l">
              <a:buFont typeface="Arial" panose="020B0604020202020204" pitchFamily="34" charset="0"/>
              <a:buChar char="•"/>
            </a:pPr>
            <a:r>
              <a:rPr lang="en-GB" b="0" i="0">
                <a:solidFill>
                  <a:srgbClr val="A03030"/>
                </a:solidFill>
                <a:effectLst/>
                <a:latin typeface="+mn-lt"/>
              </a:rPr>
              <a:t>How to manage a part time job whilst studying</a:t>
            </a:r>
          </a:p>
          <a:p>
            <a:pPr marL="0" indent="0" algn="l">
              <a:buFont typeface="Arial" panose="020B0604020202020204" pitchFamily="34" charset="0"/>
              <a:buNone/>
            </a:pPr>
            <a:endParaRPr lang="en-GB" b="0" i="0">
              <a:solidFill>
                <a:srgbClr val="A03030"/>
              </a:solidFill>
              <a:effectLst/>
              <a:latin typeface="+mn-lt"/>
            </a:endParaRPr>
          </a:p>
          <a:p>
            <a:pPr marL="0" indent="0" algn="l">
              <a:buFont typeface="Arial" panose="020B0604020202020204" pitchFamily="34" charset="0"/>
              <a:buNone/>
            </a:pPr>
            <a:r>
              <a:rPr lang="en-GB" b="1" i="0">
                <a:solidFill>
                  <a:srgbClr val="A03030"/>
                </a:solidFill>
                <a:effectLst/>
                <a:latin typeface="+mn-lt"/>
              </a:rPr>
              <a:t>Apprenticeships:</a:t>
            </a:r>
          </a:p>
          <a:p>
            <a:pPr marL="171450" indent="-171450" algn="l">
              <a:buFont typeface="Arial" panose="020B0604020202020204" pitchFamily="34" charset="0"/>
              <a:buChar char="•"/>
            </a:pPr>
            <a:r>
              <a:rPr lang="en-GB" b="0" i="0">
                <a:solidFill>
                  <a:srgbClr val="A03030"/>
                </a:solidFill>
                <a:effectLst/>
                <a:latin typeface="+mn-lt"/>
              </a:rPr>
              <a:t>An introduction to apprenticeships</a:t>
            </a:r>
          </a:p>
          <a:p>
            <a:pPr marL="171450" indent="-171450" algn="l">
              <a:buFont typeface="Arial" panose="020B0604020202020204" pitchFamily="34" charset="0"/>
              <a:buChar char="•"/>
            </a:pPr>
            <a:r>
              <a:rPr lang="en-GB" b="0" i="0">
                <a:solidFill>
                  <a:srgbClr val="A03030"/>
                </a:solidFill>
                <a:effectLst/>
                <a:latin typeface="+mn-lt"/>
              </a:rPr>
              <a:t>Is a UK Apprenticeship right for me?</a:t>
            </a:r>
          </a:p>
          <a:p>
            <a:pPr marL="171450" indent="-171450" algn="l">
              <a:buFont typeface="Arial" panose="020B0604020202020204" pitchFamily="34" charset="0"/>
              <a:buChar char="•"/>
            </a:pPr>
            <a:r>
              <a:rPr lang="en-GB" b="0" i="0">
                <a:solidFill>
                  <a:srgbClr val="A03030"/>
                </a:solidFill>
                <a:effectLst/>
                <a:latin typeface="+mn-lt"/>
              </a:rPr>
              <a:t>How to apply for an apprenticeship</a:t>
            </a:r>
          </a:p>
          <a:p>
            <a:pPr marL="0" indent="0" algn="l">
              <a:buFont typeface="Arial" panose="020B0604020202020204" pitchFamily="34" charset="0"/>
              <a:buNone/>
            </a:pPr>
            <a:endParaRPr lang="en-GB" b="0" i="0">
              <a:solidFill>
                <a:srgbClr val="A03030"/>
              </a:solidFill>
              <a:effectLst/>
              <a:latin typeface="+mn-lt"/>
            </a:endParaRPr>
          </a:p>
          <a:p>
            <a:r>
              <a:rPr lang="en-GB" u="none">
                <a:latin typeface="+mn-lt"/>
              </a:rPr>
              <a:t>Students’ favourited guides will be shown in the Know-how library banner every time they click on the page (Student side&gt;Know-how library). They will also be able to see a full list of their favourite profiles by going to the top of their webpage and clicking Favourites&gt;Library tools&gt;Know-how.</a:t>
            </a:r>
          </a:p>
          <a:p>
            <a:endParaRPr lang="en-GB" u="none">
              <a:latin typeface="+mn-lt"/>
            </a:endParaRPr>
          </a:p>
          <a:p>
            <a:r>
              <a:rPr lang="en-GB" u="none">
                <a:latin typeface="+mn-lt"/>
              </a:rPr>
              <a:t>You can track guides favourited by students by clicking </a:t>
            </a:r>
            <a:r>
              <a:rPr lang="en-GB" sz="1200">
                <a:latin typeface="+mn-lt"/>
                <a:cs typeface="Arial" pitchFamily="34" charset="0"/>
              </a:rPr>
              <a:t>Advanced view&gt;Sort by&gt;Library profiles in Favourites.</a:t>
            </a:r>
            <a:endParaRPr lang="en-GB" u="none">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50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a:solidFill>
                  <a:srgbClr val="000000"/>
                </a:solidFill>
                <a:effectLst/>
                <a:latin typeface="Open Sans" panose="020B0606030504020204" pitchFamily="34" charset="0"/>
                <a:ea typeface="Times New Roman" panose="02020603050405020304" pitchFamily="18" charset="0"/>
              </a:rPr>
              <a:t>Teachers notes:</a:t>
            </a:r>
            <a:endParaRPr lang="en-GB" sz="1800">
              <a:effectLst/>
              <a:latin typeface="Times New Roman" panose="02020603050405020304" pitchFamily="18" charset="0"/>
              <a:ea typeface="Times New Roman" panose="02020603050405020304" pitchFamily="18" charset="0"/>
            </a:endParaRPr>
          </a:p>
          <a:p>
            <a:r>
              <a:rPr lang="en-GB" sz="1800">
                <a:solidFill>
                  <a:srgbClr val="000000"/>
                </a:solidFill>
                <a:effectLst/>
                <a:latin typeface="Open Sans" panose="020B0606030504020204" pitchFamily="34" charset="0"/>
                <a:ea typeface="Times New Roman" panose="02020603050405020304" pitchFamily="18" charset="0"/>
              </a:rPr>
              <a:t>The purpose of this activity is for students to reflect on their current preference for the next steps in their career journey. Reiterate to students that this task is asking them to rate their current preference, not provide a definitive decision.</a:t>
            </a:r>
            <a:endParaRPr lang="en-GB" sz="1800">
              <a:effectLst/>
              <a:latin typeface="Times New Roman" panose="02020603050405020304" pitchFamily="18" charset="0"/>
              <a:ea typeface="Times New Roman" panose="02020603050405020304" pitchFamily="18" charset="0"/>
            </a:endParaRPr>
          </a:p>
          <a:p>
            <a:r>
              <a:rPr lang="en-GB" sz="1800">
                <a:solidFill>
                  <a:srgbClr val="000000"/>
                </a:solidFill>
                <a:effectLst/>
                <a:latin typeface="Open Sans" panose="020B060603050402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GB" sz="1800">
                <a:solidFill>
                  <a:srgbClr val="000000"/>
                </a:solidFill>
                <a:effectLst/>
                <a:latin typeface="Open Sans" panose="020B0606030504020204" pitchFamily="34" charset="0"/>
                <a:ea typeface="Times New Roman" panose="02020603050405020304" pitchFamily="18" charset="0"/>
              </a:rPr>
              <a:t>Once students </a:t>
            </a:r>
            <a:r>
              <a:rPr lang="en-GB" sz="1800" u="sng">
                <a:solidFill>
                  <a:srgbClr val="000000"/>
                </a:solidFill>
                <a:effectLst/>
                <a:latin typeface="Open Sans" panose="020B0606030504020204" pitchFamily="34" charset="0"/>
                <a:ea typeface="Times New Roman" panose="02020603050405020304" pitchFamily="18" charset="0"/>
              </a:rPr>
              <a:t>have</a:t>
            </a:r>
            <a:r>
              <a:rPr lang="en-GB" sz="1800">
                <a:solidFill>
                  <a:srgbClr val="000000"/>
                </a:solidFill>
                <a:effectLst/>
                <a:latin typeface="Open Sans" panose="020B0606030504020204" pitchFamily="34" charset="0"/>
                <a:ea typeface="Times New Roman" panose="02020603050405020304" pitchFamily="18" charset="0"/>
              </a:rPr>
              <a:t> reached a firm decision, they can use the Unifrog Post 16 Intentions tool to record their plan A and plan B pathways. </a:t>
            </a:r>
            <a:endParaRPr lang="en-GB" sz="1800">
              <a:effectLst/>
              <a:latin typeface="Times New Roman" panose="02020603050405020304" pitchFamily="18" charset="0"/>
              <a:ea typeface="Times New Roman" panose="02020603050405020304" pitchFamily="18" charset="0"/>
            </a:endParaRPr>
          </a:p>
          <a:p>
            <a:r>
              <a:rPr lang="en-GB" sz="1800">
                <a:solidFill>
                  <a:srgbClr val="000000"/>
                </a:solidFill>
                <a:effectLst/>
                <a:latin typeface="Open Sans" panose="020B0606030504020204" pitchFamily="34" charset="0"/>
                <a:ea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u="sng"/>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a:t>You can track student progress with logging their intentions by clicking Advanced&gt;Sort by&gt;P16 Intentions.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u="none"/>
              <a:t>From your homepage, you can also create charts showing plan A and plan B pathways logged. Go to Usage charts you can customise&gt;Post 16 Intentions / Post 16 Intentions: Plan A pathways / Post 16 Intentions: Plan B pathways. </a:t>
            </a:r>
            <a:endParaRPr lang="en-GB"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64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0323D7-8D74-402A-B74C-D1093F83EA20}" type="slidenum">
              <a:rPr lang="en-GB" smtClean="0"/>
              <a:t>10</a:t>
            </a:fld>
            <a:endParaRPr lang="en-GB"/>
          </a:p>
        </p:txBody>
      </p:sp>
    </p:spTree>
    <p:extLst>
      <p:ext uri="{BB962C8B-B14F-4D97-AF65-F5344CB8AC3E}">
        <p14:creationId xmlns:p14="http://schemas.microsoft.com/office/powerpoint/2010/main" val="383395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1688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46147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8618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9693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362052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96305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44067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750816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179522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885360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466635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19651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93978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1838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34711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0852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3975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643683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850981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3442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47369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21867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4220043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3426378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11.sv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a:ln>
                  <a:noFill/>
                </a:ln>
                <a:solidFill>
                  <a:prstClr val="white"/>
                </a:solidFill>
                <a:effectLst/>
                <a:uLnTx/>
                <a:uFillTx/>
                <a:latin typeface="Open Sans" panose="020B0606030504020204"/>
                <a:ea typeface="+mn-ea"/>
                <a:cs typeface="+mn-cs"/>
              </a:rPr>
              <a:t>Post 16 – Choices, Choices </a:t>
            </a:r>
            <a:endParaRPr kumimoji="0" lang="en-GB" sz="5600" b="0" i="1" u="sng" strike="noStrike" kern="1200" cap="none" spc="0" normalizeH="0" baseline="0" noProof="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51073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173732-2920-EB0B-83C2-3719155CA6E5}"/>
              </a:ext>
            </a:extLst>
          </p:cNvPr>
          <p:cNvSpPr txBox="1"/>
          <p:nvPr/>
        </p:nvSpPr>
        <p:spPr>
          <a:xfrm>
            <a:off x="180654" y="885334"/>
            <a:ext cx="11604946" cy="1956498"/>
          </a:xfrm>
          <a:prstGeom prst="rect">
            <a:avLst/>
          </a:prstGeom>
          <a:noFill/>
        </p:spPr>
        <p:txBody>
          <a:bodyPr wrap="square">
            <a:spAutoFit/>
          </a:bodyPr>
          <a:lstStyle/>
          <a:p>
            <a:pPr>
              <a:lnSpc>
                <a:spcPct val="150000"/>
              </a:lnSpc>
              <a:spcAft>
                <a:spcPts val="800"/>
              </a:spcAft>
            </a:pPr>
            <a:r>
              <a:rPr lang="en-GB">
                <a:effectLst/>
                <a:latin typeface="Open Sans" panose="020B0606030504020204" pitchFamily="34" charset="0"/>
                <a:ea typeface="Open Sans" panose="020B0606030504020204" pitchFamily="34" charset="0"/>
                <a:cs typeface="Open Sans" panose="020B0606030504020204" pitchFamily="34" charset="0"/>
              </a:rPr>
              <a:t>Look at the sources of information below. How many have you used to help you find out about options after secondary school? </a:t>
            </a:r>
            <a:r>
              <a:rPr lang="en-GB">
                <a:latin typeface="Open Sans" panose="020B0606030504020204" pitchFamily="34" charset="0"/>
                <a:ea typeface="Open Sans" panose="020B0606030504020204" pitchFamily="34" charset="0"/>
                <a:cs typeface="Open Sans" panose="020B0606030504020204" pitchFamily="34" charset="0"/>
              </a:rPr>
              <a:t>Label each information source:</a:t>
            </a:r>
          </a:p>
          <a:p>
            <a:pPr>
              <a:lnSpc>
                <a:spcPct val="150000"/>
              </a:lnSpc>
              <a:spcAft>
                <a:spcPts val="800"/>
              </a:spcAft>
            </a:pPr>
            <a:endParaRPr lang="en-GB">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a:effectLst/>
                <a:latin typeface="Open sans" panose="020B0606030504020204" pitchFamily="34" charset="0"/>
                <a:ea typeface="Open sans" panose="020B0606030504020204" pitchFamily="34" charset="0"/>
                <a:cs typeface="Open sans" panose="020B0606030504020204" pitchFamily="34" charset="0"/>
              </a:rPr>
              <a:t>Researching post-16 pathways (5 mins) </a:t>
            </a:r>
            <a:endParaRPr lang="en-GB" sz="3200">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0D69C6DA-80DD-4336-CF25-310F53BE6CFC}"/>
              </a:ext>
            </a:extLst>
          </p:cNvPr>
          <p:cNvGrpSpPr/>
          <p:nvPr/>
        </p:nvGrpSpPr>
        <p:grpSpPr>
          <a:xfrm>
            <a:off x="352969" y="1876461"/>
            <a:ext cx="5650613" cy="1188000"/>
            <a:chOff x="-740516" y="2022285"/>
            <a:chExt cx="5650613" cy="1188000"/>
          </a:xfrm>
        </p:grpSpPr>
        <p:sp>
          <p:nvSpPr>
            <p:cNvPr id="11" name="TextBox 10">
              <a:extLst>
                <a:ext uri="{FF2B5EF4-FFF2-40B4-BE49-F238E27FC236}">
                  <a16:creationId xmlns:a16="http://schemas.microsoft.com/office/drawing/2014/main" id="{048D7454-F5A3-1BF8-EE4F-54D1B37A5A9D}"/>
                </a:ext>
              </a:extLst>
            </p:cNvPr>
            <p:cNvSpPr txBox="1"/>
            <p:nvPr/>
          </p:nvSpPr>
          <p:spPr>
            <a:xfrm>
              <a:off x="2777150" y="2022285"/>
              <a:ext cx="2132947" cy="1188000"/>
            </a:xfrm>
            <a:prstGeom prst="roundRect">
              <a:avLst/>
            </a:prstGeom>
            <a:solidFill>
              <a:srgbClr val="FFE4CC"/>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2"/>
                <a:defRPr/>
              </a:pPr>
              <a:r>
                <a:rPr lang="en-GB">
                  <a:latin typeface="Open Sans" panose="020B0606030504020204" pitchFamily="34" charset="0"/>
                  <a:ea typeface="Open Sans" panose="020B0606030504020204" pitchFamily="34" charset="0"/>
                  <a:cs typeface="Open Sans" panose="020B0606030504020204" pitchFamily="34" charset="0"/>
                </a:rPr>
                <a:t>Conversations with parents / carers</a:t>
              </a:r>
            </a:p>
          </p:txBody>
        </p:sp>
        <p:sp>
          <p:nvSpPr>
            <p:cNvPr id="21" name="TextBox 20">
              <a:extLst>
                <a:ext uri="{FF2B5EF4-FFF2-40B4-BE49-F238E27FC236}">
                  <a16:creationId xmlns:a16="http://schemas.microsoft.com/office/drawing/2014/main" id="{B331B5A1-3C2E-773C-B3EF-7DFF6858BC2E}"/>
                </a:ext>
              </a:extLst>
            </p:cNvPr>
            <p:cNvSpPr txBox="1"/>
            <p:nvPr/>
          </p:nvSpPr>
          <p:spPr>
            <a:xfrm>
              <a:off x="-740516" y="2022285"/>
              <a:ext cx="3400857" cy="1188000"/>
            </a:xfrm>
            <a:prstGeom prst="roundRect">
              <a:avLst/>
            </a:prstGeom>
            <a:solidFill>
              <a:srgbClr val="FFCDE0"/>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a:defRPr/>
              </a:pPr>
              <a:r>
                <a:rPr lang="en-GB">
                  <a:latin typeface="Open Sans" panose="020B0606030504020204" pitchFamily="34" charset="0"/>
                  <a:ea typeface="Open Sans" panose="020B0606030504020204" pitchFamily="34" charset="0"/>
                  <a:cs typeface="Open Sans" panose="020B0606030504020204" pitchFamily="34" charset="0"/>
                </a:rPr>
                <a:t>Conversations with careers advisors, teachers, or other school staff</a:t>
              </a:r>
            </a:p>
          </p:txBody>
        </p:sp>
      </p:grpSp>
      <p:grpSp>
        <p:nvGrpSpPr>
          <p:cNvPr id="8" name="Group 7">
            <a:extLst>
              <a:ext uri="{FF2B5EF4-FFF2-40B4-BE49-F238E27FC236}">
                <a16:creationId xmlns:a16="http://schemas.microsoft.com/office/drawing/2014/main" id="{9ECA4777-5CF0-4C21-2AB0-FDA619A30107}"/>
              </a:ext>
            </a:extLst>
          </p:cNvPr>
          <p:cNvGrpSpPr/>
          <p:nvPr/>
        </p:nvGrpSpPr>
        <p:grpSpPr>
          <a:xfrm>
            <a:off x="352969" y="3234516"/>
            <a:ext cx="11171460" cy="1206064"/>
            <a:chOff x="1452520" y="3429000"/>
            <a:chExt cx="11171460" cy="1206064"/>
          </a:xfrm>
        </p:grpSpPr>
        <p:sp>
          <p:nvSpPr>
            <p:cNvPr id="13" name="TextBox 12">
              <a:extLst>
                <a:ext uri="{FF2B5EF4-FFF2-40B4-BE49-F238E27FC236}">
                  <a16:creationId xmlns:a16="http://schemas.microsoft.com/office/drawing/2014/main" id="{9EFECE69-B839-E503-DFED-320DD4E2866D}"/>
                </a:ext>
              </a:extLst>
            </p:cNvPr>
            <p:cNvSpPr txBox="1"/>
            <p:nvPr/>
          </p:nvSpPr>
          <p:spPr>
            <a:xfrm>
              <a:off x="3719400" y="3444532"/>
              <a:ext cx="3266924" cy="1188000"/>
            </a:xfrm>
            <a:prstGeom prst="roundRect">
              <a:avLst/>
            </a:prstGeom>
            <a:solidFill>
              <a:srgbClr val="CDF3E6"/>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4"/>
                <a:defRPr/>
              </a:pPr>
              <a:r>
                <a:rPr lang="en-GB">
                  <a:latin typeface="Open Sans" panose="020B0606030504020204" pitchFamily="34" charset="0"/>
                  <a:ea typeface="Open Sans" panose="020B0606030504020204" pitchFamily="34" charset="0"/>
                  <a:cs typeface="Open Sans" panose="020B0606030504020204" pitchFamily="34" charset="0"/>
                </a:rPr>
                <a:t>Conversations with older siblings or friends who have already left school</a:t>
              </a:r>
            </a:p>
          </p:txBody>
        </p:sp>
        <p:sp>
          <p:nvSpPr>
            <p:cNvPr id="19" name="TextBox 18">
              <a:extLst>
                <a:ext uri="{FF2B5EF4-FFF2-40B4-BE49-F238E27FC236}">
                  <a16:creationId xmlns:a16="http://schemas.microsoft.com/office/drawing/2014/main" id="{58A35FFE-68C1-1D4E-8E0B-0178BEA58717}"/>
                </a:ext>
              </a:extLst>
            </p:cNvPr>
            <p:cNvSpPr txBox="1"/>
            <p:nvPr/>
          </p:nvSpPr>
          <p:spPr>
            <a:xfrm>
              <a:off x="1452520" y="3429000"/>
              <a:ext cx="2150071" cy="1188000"/>
            </a:xfrm>
            <a:prstGeom prst="roundRect">
              <a:avLst/>
            </a:prstGeom>
            <a:solidFill>
              <a:srgbClr val="FFF2CC"/>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3"/>
                <a:defRPr/>
              </a:pPr>
              <a:r>
                <a:rPr lang="en-GB">
                  <a:latin typeface="Open Sans" panose="020B0606030504020204" pitchFamily="34" charset="0"/>
                  <a:ea typeface="Open Sans" panose="020B0606030504020204" pitchFamily="34" charset="0"/>
                  <a:cs typeface="Open Sans" panose="020B0606030504020204" pitchFamily="34" charset="0"/>
                </a:rPr>
                <a:t>Conversations with friends</a:t>
              </a:r>
            </a:p>
          </p:txBody>
        </p:sp>
        <p:sp>
          <p:nvSpPr>
            <p:cNvPr id="20" name="TextBox 19">
              <a:extLst>
                <a:ext uri="{FF2B5EF4-FFF2-40B4-BE49-F238E27FC236}">
                  <a16:creationId xmlns:a16="http://schemas.microsoft.com/office/drawing/2014/main" id="{F48871B7-E5EF-10E2-1A71-A72081A9618A}"/>
                </a:ext>
              </a:extLst>
            </p:cNvPr>
            <p:cNvSpPr txBox="1"/>
            <p:nvPr/>
          </p:nvSpPr>
          <p:spPr>
            <a:xfrm>
              <a:off x="7103133" y="3447064"/>
              <a:ext cx="3494484" cy="1188000"/>
            </a:xfrm>
            <a:prstGeom prst="roundRect">
              <a:avLst/>
            </a:prstGeom>
            <a:solidFill>
              <a:srgbClr val="C9F0EF"/>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5"/>
                <a:defRPr/>
              </a:pPr>
              <a:r>
                <a:rPr lang="en-GB">
                  <a:latin typeface="Open Sans" panose="020B0606030504020204" pitchFamily="34" charset="0"/>
                  <a:ea typeface="Open Sans" panose="020B0606030504020204" pitchFamily="34" charset="0"/>
                  <a:cs typeface="Open Sans" panose="020B0606030504020204" pitchFamily="34" charset="0"/>
                </a:rPr>
                <a:t>Conversations with professionals in the career sector you want to work in</a:t>
              </a:r>
            </a:p>
          </p:txBody>
        </p:sp>
        <p:sp>
          <p:nvSpPr>
            <p:cNvPr id="22" name="TextBox 21">
              <a:extLst>
                <a:ext uri="{FF2B5EF4-FFF2-40B4-BE49-F238E27FC236}">
                  <a16:creationId xmlns:a16="http://schemas.microsoft.com/office/drawing/2014/main" id="{26EC8EB8-0A54-380B-7A9D-9D76F98F5E4D}"/>
                </a:ext>
              </a:extLst>
            </p:cNvPr>
            <p:cNvSpPr txBox="1"/>
            <p:nvPr/>
          </p:nvSpPr>
          <p:spPr>
            <a:xfrm>
              <a:off x="10714426" y="3444532"/>
              <a:ext cx="1909554" cy="1188000"/>
            </a:xfrm>
            <a:prstGeom prst="roundRect">
              <a:avLst/>
            </a:prstGeom>
            <a:solidFill>
              <a:srgbClr val="DAE9F6"/>
            </a:solidFill>
            <a:ln w="3175">
              <a:solidFill>
                <a:schemeClr val="bg1">
                  <a:lumMod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6"/>
                <a:defRPr/>
              </a:pPr>
              <a:r>
                <a:rPr lang="en-GB">
                  <a:latin typeface="Open Sans" panose="020B0606030504020204" pitchFamily="34" charset="0"/>
                  <a:ea typeface="Open Sans" panose="020B0606030504020204" pitchFamily="34" charset="0"/>
                  <a:cs typeface="Open Sans" panose="020B0606030504020204" pitchFamily="34" charset="0"/>
                </a:rPr>
                <a:t>Information provided by your school</a:t>
              </a:r>
            </a:p>
          </p:txBody>
        </p:sp>
      </p:grpSp>
      <p:grpSp>
        <p:nvGrpSpPr>
          <p:cNvPr id="6" name="Group 5">
            <a:extLst>
              <a:ext uri="{FF2B5EF4-FFF2-40B4-BE49-F238E27FC236}">
                <a16:creationId xmlns:a16="http://schemas.microsoft.com/office/drawing/2014/main" id="{A565AEB7-8781-F7D7-46EC-4082F3C8DF53}"/>
              </a:ext>
            </a:extLst>
          </p:cNvPr>
          <p:cNvGrpSpPr/>
          <p:nvPr/>
        </p:nvGrpSpPr>
        <p:grpSpPr>
          <a:xfrm>
            <a:off x="352969" y="4610635"/>
            <a:ext cx="10951832" cy="1188000"/>
            <a:chOff x="833768" y="4873176"/>
            <a:chExt cx="10951832" cy="1188000"/>
          </a:xfrm>
        </p:grpSpPr>
        <p:sp>
          <p:nvSpPr>
            <p:cNvPr id="17" name="TextBox 16">
              <a:extLst>
                <a:ext uri="{FF2B5EF4-FFF2-40B4-BE49-F238E27FC236}">
                  <a16:creationId xmlns:a16="http://schemas.microsoft.com/office/drawing/2014/main" id="{96073C3B-19EC-8CEC-57B1-860A5CBC00EF}"/>
                </a:ext>
              </a:extLst>
            </p:cNvPr>
            <p:cNvSpPr txBox="1"/>
            <p:nvPr/>
          </p:nvSpPr>
          <p:spPr>
            <a:xfrm>
              <a:off x="833768" y="4873176"/>
              <a:ext cx="2982507" cy="1188000"/>
            </a:xfrm>
            <a:prstGeom prst="roundRect">
              <a:avLst/>
            </a:prstGeom>
            <a:solidFill>
              <a:srgbClr val="ECDFF5"/>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7"/>
                <a:defRPr/>
              </a:pPr>
              <a:r>
                <a:rPr lang="en-GB">
                  <a:latin typeface="Open Sans" panose="020B0606030504020204" pitchFamily="34" charset="0"/>
                  <a:ea typeface="Open Sans" panose="020B0606030504020204" pitchFamily="34" charset="0"/>
                  <a:cs typeface="Open Sans" panose="020B0606030504020204" pitchFamily="34" charset="0"/>
                </a:rPr>
                <a:t>Information provided by local colleges, sixth forms, or employers</a:t>
              </a:r>
            </a:p>
          </p:txBody>
        </p:sp>
        <p:sp>
          <p:nvSpPr>
            <p:cNvPr id="23" name="TextBox 22">
              <a:extLst>
                <a:ext uri="{FF2B5EF4-FFF2-40B4-BE49-F238E27FC236}">
                  <a16:creationId xmlns:a16="http://schemas.microsoft.com/office/drawing/2014/main" id="{914FE409-91DE-ADDB-975B-7591B0F9C076}"/>
                </a:ext>
              </a:extLst>
            </p:cNvPr>
            <p:cNvSpPr txBox="1"/>
            <p:nvPr/>
          </p:nvSpPr>
          <p:spPr>
            <a:xfrm>
              <a:off x="3933084" y="4873176"/>
              <a:ext cx="1986918" cy="1188000"/>
            </a:xfrm>
            <a:prstGeom prst="roundRect">
              <a:avLst/>
            </a:prstGeom>
            <a:solidFill>
              <a:srgbClr val="FFCDE0"/>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8"/>
                <a:defRPr/>
              </a:pPr>
              <a:r>
                <a:rPr lang="en-GB">
                  <a:latin typeface="Open Sans" panose="020B0606030504020204" pitchFamily="34" charset="0"/>
                  <a:ea typeface="Open Sans" panose="020B0606030504020204" pitchFamily="34" charset="0"/>
                  <a:cs typeface="Open Sans" panose="020B0606030504020204" pitchFamily="34" charset="0"/>
                </a:rPr>
                <a:t>Independent research using Unifrog</a:t>
              </a:r>
            </a:p>
          </p:txBody>
        </p:sp>
        <p:sp>
          <p:nvSpPr>
            <p:cNvPr id="24" name="TextBox 23">
              <a:extLst>
                <a:ext uri="{FF2B5EF4-FFF2-40B4-BE49-F238E27FC236}">
                  <a16:creationId xmlns:a16="http://schemas.microsoft.com/office/drawing/2014/main" id="{911F3080-58D1-DD7C-8B95-4DA752053325}"/>
                </a:ext>
              </a:extLst>
            </p:cNvPr>
            <p:cNvSpPr txBox="1"/>
            <p:nvPr/>
          </p:nvSpPr>
          <p:spPr>
            <a:xfrm>
              <a:off x="6036811" y="4873176"/>
              <a:ext cx="2867493" cy="1188000"/>
            </a:xfrm>
            <a:prstGeom prst="roundRect">
              <a:avLst/>
            </a:prstGeom>
            <a:solidFill>
              <a:srgbClr val="FFE4CC"/>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9"/>
                <a:defRPr/>
              </a:pPr>
              <a:r>
                <a:rPr lang="en-GB">
                  <a:latin typeface="Open Sans" panose="020B0606030504020204" pitchFamily="34" charset="0"/>
                  <a:ea typeface="Open Sans" panose="020B0606030504020204" pitchFamily="34" charset="0"/>
                  <a:cs typeface="Open Sans" panose="020B0606030504020204" pitchFamily="34" charset="0"/>
                </a:rPr>
                <a:t>Independent research using other trustworthy websites</a:t>
              </a:r>
            </a:p>
          </p:txBody>
        </p:sp>
        <p:sp>
          <p:nvSpPr>
            <p:cNvPr id="25" name="TextBox 24">
              <a:extLst>
                <a:ext uri="{FF2B5EF4-FFF2-40B4-BE49-F238E27FC236}">
                  <a16:creationId xmlns:a16="http://schemas.microsoft.com/office/drawing/2014/main" id="{E9C739E0-68A8-BC44-957F-B927A534151A}"/>
                </a:ext>
              </a:extLst>
            </p:cNvPr>
            <p:cNvSpPr txBox="1"/>
            <p:nvPr/>
          </p:nvSpPr>
          <p:spPr>
            <a:xfrm>
              <a:off x="9021113" y="4873176"/>
              <a:ext cx="2764487" cy="1188000"/>
            </a:xfrm>
            <a:prstGeom prst="roundRect">
              <a:avLst/>
            </a:prstGeom>
            <a:solidFill>
              <a:srgbClr val="FFF2CC"/>
            </a:solidFill>
            <a:ln w="3175">
              <a:solidFill>
                <a:schemeClr val="tx1">
                  <a:lumMod val="50000"/>
                  <a:lumOff val="50000"/>
                </a:schemeClr>
              </a:solidFill>
            </a:ln>
          </p:spPr>
          <p:txBody>
            <a:bodyPr wrap="square" lIns="46800" rIns="46800" anchor="ctr" anchorCtr="0">
              <a:noAutofit/>
            </a:bodyPr>
            <a:lstStyle/>
            <a:p>
              <a:pPr marL="342900" lvl="0" indent="-342900">
                <a:lnSpc>
                  <a:spcPct val="125000"/>
                </a:lnSpc>
                <a:spcAft>
                  <a:spcPts val="3000"/>
                </a:spcAft>
                <a:buFont typeface="+mj-lt"/>
                <a:buAutoNum type="arabicPeriod" startAt="10"/>
                <a:defRPr/>
              </a:pPr>
              <a:r>
                <a:rPr lang="en-GB">
                  <a:latin typeface="Open Sans" panose="020B0606030504020204" pitchFamily="34" charset="0"/>
                  <a:ea typeface="Open Sans" panose="020B0606030504020204" pitchFamily="34" charset="0"/>
                  <a:cs typeface="Open Sans" panose="020B0606030504020204" pitchFamily="34" charset="0"/>
                </a:rPr>
                <a:t>Independent research using social media or blogs </a:t>
              </a:r>
            </a:p>
          </p:txBody>
        </p:sp>
      </p:grpSp>
      <p:sp>
        <p:nvSpPr>
          <p:cNvPr id="5" name="TextBox 4">
            <a:extLst>
              <a:ext uri="{FF2B5EF4-FFF2-40B4-BE49-F238E27FC236}">
                <a16:creationId xmlns:a16="http://schemas.microsoft.com/office/drawing/2014/main" id="{2F6AD05B-1FAC-7AEB-92FC-61F38BAC9C36}"/>
              </a:ext>
            </a:extLst>
          </p:cNvPr>
          <p:cNvSpPr txBox="1"/>
          <p:nvPr/>
        </p:nvSpPr>
        <p:spPr>
          <a:xfrm>
            <a:off x="6286045" y="1500176"/>
            <a:ext cx="5671870" cy="1499770"/>
          </a:xfrm>
          <a:prstGeom prst="rect">
            <a:avLst/>
          </a:prstGeom>
          <a:solidFill>
            <a:schemeClr val="bg1">
              <a:lumMod val="95000"/>
            </a:schemeClr>
          </a:solidFill>
        </p:spPr>
        <p:txBody>
          <a:bodyPr wrap="square">
            <a:spAutoFit/>
          </a:bodyPr>
          <a:lstStyle/>
          <a:p>
            <a:pPr marL="342900" indent="-342900">
              <a:lnSpc>
                <a:spcPct val="150000"/>
              </a:lnSpc>
              <a:spcAft>
                <a:spcPts val="800"/>
              </a:spcAft>
              <a:buFont typeface="Arial" panose="020B0604020202020204" pitchFamily="34" charset="0"/>
              <a:buChar char="•"/>
            </a:pPr>
            <a:r>
              <a:rPr lang="en-GB" sz="1800" b="1">
                <a:solidFill>
                  <a:srgbClr val="00B050"/>
                </a:solidFill>
                <a:latin typeface="Open Sans" panose="020B0606030504020204" pitchFamily="34" charset="0"/>
                <a:ea typeface="Open Sans" panose="020B0606030504020204" pitchFamily="34" charset="0"/>
                <a:cs typeface="Open Sans" panose="020B0606030504020204" pitchFamily="34" charset="0"/>
              </a:rPr>
              <a:t>YES:</a:t>
            </a:r>
            <a:r>
              <a:rPr lang="en-GB" sz="1800" b="1">
                <a:latin typeface="Open Sans" panose="020B0606030504020204" pitchFamily="34" charset="0"/>
                <a:ea typeface="Open Sans" panose="020B0606030504020204" pitchFamily="34" charset="0"/>
                <a:cs typeface="Open Sans" panose="020B0606030504020204" pitchFamily="34" charset="0"/>
              </a:rPr>
              <a:t> </a:t>
            </a:r>
            <a:r>
              <a:rPr lang="en-GB" sz="1800">
                <a:latin typeface="Open Sans" panose="020B0606030504020204" pitchFamily="34" charset="0"/>
                <a:ea typeface="Open Sans" panose="020B0606030504020204" pitchFamily="34" charset="0"/>
                <a:cs typeface="Open Sans" panose="020B0606030504020204" pitchFamily="34" charset="0"/>
              </a:rPr>
              <a:t>if you have used it</a:t>
            </a:r>
            <a:endParaRPr lang="en-GB" sz="1800" b="1">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spcAft>
                <a:spcPts val="800"/>
              </a:spcAft>
              <a:buFont typeface="Arial" panose="020B0604020202020204" pitchFamily="34" charset="0"/>
              <a:buChar char="•"/>
            </a:pPr>
            <a:r>
              <a:rPr lang="en-GB" sz="1800" b="1">
                <a:solidFill>
                  <a:schemeClr val="accent3"/>
                </a:solidFill>
                <a:latin typeface="Open Sans" panose="020B0606030504020204" pitchFamily="34" charset="0"/>
                <a:ea typeface="Open Sans" panose="020B0606030504020204" pitchFamily="34" charset="0"/>
                <a:cs typeface="Open Sans" panose="020B0606030504020204" pitchFamily="34" charset="0"/>
              </a:rPr>
              <a:t>WILL USE: </a:t>
            </a:r>
            <a:r>
              <a:rPr lang="en-GB" sz="1800">
                <a:latin typeface="Open Sans" panose="020B0606030504020204" pitchFamily="34" charset="0"/>
                <a:ea typeface="Open Sans" panose="020B0606030504020204" pitchFamily="34" charset="0"/>
                <a:cs typeface="Open Sans" panose="020B0606030504020204" pitchFamily="34" charset="0"/>
              </a:rPr>
              <a:t>if you intend to use it, but haven’t yet</a:t>
            </a:r>
            <a:endParaRPr lang="en-GB" sz="1800" b="1">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spcAft>
                <a:spcPts val="800"/>
              </a:spcAft>
              <a:buFont typeface="Arial" panose="020B0604020202020204" pitchFamily="34" charset="0"/>
              <a:buChar char="•"/>
            </a:pPr>
            <a:r>
              <a:rPr lang="en-GB" sz="1800" b="1">
                <a:solidFill>
                  <a:srgbClr val="FF0000"/>
                </a:solidFill>
                <a:latin typeface="Open Sans" panose="020B0606030504020204" pitchFamily="34" charset="0"/>
                <a:ea typeface="Open Sans" panose="020B0606030504020204" pitchFamily="34" charset="0"/>
                <a:cs typeface="Open Sans" panose="020B0606030504020204" pitchFamily="34" charset="0"/>
              </a:rPr>
              <a:t>NO: </a:t>
            </a:r>
            <a:r>
              <a:rPr lang="en-GB" sz="1800">
                <a:latin typeface="Open Sans" panose="020B0606030504020204" pitchFamily="34" charset="0"/>
                <a:ea typeface="Open Sans" panose="020B0606030504020204" pitchFamily="34" charset="0"/>
                <a:cs typeface="Open Sans" panose="020B0606030504020204" pitchFamily="34" charset="0"/>
              </a:rPr>
              <a:t>if you don’t intend to use it </a:t>
            </a:r>
            <a:endParaRPr lang="en-GB" sz="18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9499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a:effectLst/>
                <a:latin typeface="Open sans" panose="020B0606030504020204" pitchFamily="34" charset="0"/>
                <a:ea typeface="Open sans" panose="020B0606030504020204" pitchFamily="34" charset="0"/>
                <a:cs typeface="Open sans" panose="020B0606030504020204" pitchFamily="34" charset="0"/>
              </a:rPr>
              <a:t>Post-16 pathways: pros and cons</a:t>
            </a:r>
            <a:endParaRPr lang="en-GB" sz="320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9F46A-BD7B-CA36-E80F-4D4FD2335A65}"/>
              </a:ext>
            </a:extLst>
          </p:cNvPr>
          <p:cNvSpPr txBox="1"/>
          <p:nvPr/>
        </p:nvSpPr>
        <p:spPr>
          <a:xfrm>
            <a:off x="180654" y="1192289"/>
            <a:ext cx="5394646" cy="4621330"/>
          </a:xfrm>
          <a:prstGeom prst="rect">
            <a:avLst/>
          </a:prstGeom>
          <a:noFill/>
        </p:spPr>
        <p:txBody>
          <a:bodyPr wrap="square">
            <a:spAutoFit/>
          </a:bodyPr>
          <a:lstStyle/>
          <a:p>
            <a:pPr marL="457200" indent="-457200">
              <a:lnSpc>
                <a:spcPct val="140000"/>
              </a:lnSpc>
              <a:spcAft>
                <a:spcPts val="1800"/>
              </a:spcAft>
              <a:buFont typeface="+mj-lt"/>
              <a:buAutoNum type="arabicPeriod"/>
            </a:pPr>
            <a:r>
              <a:rPr lang="en-GB" sz="2000">
                <a:effectLst/>
                <a:latin typeface="Open Sans" panose="020B0606030504020204" pitchFamily="34" charset="0"/>
                <a:ea typeface="Open Sans" panose="020B0606030504020204" pitchFamily="34" charset="0"/>
                <a:cs typeface="Open Sans" panose="020B0606030504020204" pitchFamily="34" charset="0"/>
              </a:rPr>
              <a:t>Draw a table like the example here.</a:t>
            </a:r>
          </a:p>
          <a:p>
            <a:pPr marL="457200" indent="-457200">
              <a:lnSpc>
                <a:spcPct val="140000"/>
              </a:lnSpc>
              <a:spcAft>
                <a:spcPts val="1800"/>
              </a:spcAft>
              <a:buFont typeface="+mj-lt"/>
              <a:buAutoNum type="arabicPeriod"/>
            </a:pPr>
            <a:r>
              <a:rPr lang="en-GB" sz="2000">
                <a:latin typeface="Open Sans" panose="020B0606030504020204" pitchFamily="34" charset="0"/>
                <a:ea typeface="Open Sans" panose="020B0606030504020204" pitchFamily="34" charset="0"/>
                <a:cs typeface="Open Sans" panose="020B0606030504020204" pitchFamily="34" charset="0"/>
              </a:rPr>
              <a:t>In pairs or small groups, select </a:t>
            </a:r>
            <a:r>
              <a:rPr lang="en-GB" sz="2000" b="1">
                <a:latin typeface="Open Sans" panose="020B0606030504020204" pitchFamily="34" charset="0"/>
                <a:ea typeface="Open Sans" panose="020B0606030504020204" pitchFamily="34" charset="0"/>
                <a:cs typeface="Open Sans" panose="020B0606030504020204" pitchFamily="34" charset="0"/>
              </a:rPr>
              <a:t>one pathway </a:t>
            </a:r>
            <a:r>
              <a:rPr lang="en-GB" sz="2000">
                <a:latin typeface="Open Sans" panose="020B0606030504020204" pitchFamily="34" charset="0"/>
                <a:ea typeface="Open Sans" panose="020B0606030504020204" pitchFamily="34" charset="0"/>
                <a:cs typeface="Open Sans" panose="020B0606030504020204" pitchFamily="34" charset="0"/>
              </a:rPr>
              <a:t>and discuss the pros and cons of following this pathway.</a:t>
            </a:r>
          </a:p>
          <a:p>
            <a:pPr marL="457200" indent="-457200">
              <a:lnSpc>
                <a:spcPct val="140000"/>
              </a:lnSpc>
              <a:spcAft>
                <a:spcPts val="1800"/>
              </a:spcAft>
              <a:buFont typeface="+mj-lt"/>
              <a:buAutoNum type="arabicPeriod"/>
            </a:pPr>
            <a:r>
              <a:rPr lang="en-GB" sz="2000">
                <a:latin typeface="Open Sans" panose="020B0606030504020204" pitchFamily="34" charset="0"/>
                <a:ea typeface="Open Sans" panose="020B0606030504020204" pitchFamily="34" charset="0"/>
                <a:cs typeface="Open Sans" panose="020B0606030504020204" pitchFamily="34" charset="0"/>
              </a:rPr>
              <a:t>Write down at least one </a:t>
            </a:r>
            <a:r>
              <a:rPr lang="en-GB" sz="2000" b="1">
                <a:latin typeface="Open Sans" panose="020B0606030504020204" pitchFamily="34" charset="0"/>
                <a:ea typeface="Open Sans" panose="020B0606030504020204" pitchFamily="34" charset="0"/>
                <a:cs typeface="Open Sans" panose="020B0606030504020204" pitchFamily="34" charset="0"/>
              </a:rPr>
              <a:t>pro</a:t>
            </a:r>
            <a:r>
              <a:rPr lang="en-GB" sz="2000">
                <a:latin typeface="Open Sans" panose="020B0606030504020204" pitchFamily="34" charset="0"/>
                <a:ea typeface="Open Sans" panose="020B0606030504020204" pitchFamily="34" charset="0"/>
                <a:cs typeface="Open Sans" panose="020B0606030504020204" pitchFamily="34" charset="0"/>
              </a:rPr>
              <a:t> and one </a:t>
            </a:r>
            <a:r>
              <a:rPr lang="en-GB" sz="2000" b="1">
                <a:latin typeface="Open Sans" panose="020B0606030504020204" pitchFamily="34" charset="0"/>
                <a:ea typeface="Open Sans" panose="020B0606030504020204" pitchFamily="34" charset="0"/>
                <a:cs typeface="Open Sans" panose="020B0606030504020204" pitchFamily="34" charset="0"/>
              </a:rPr>
              <a:t>con</a:t>
            </a:r>
            <a:r>
              <a:rPr lang="en-GB" sz="2000">
                <a:latin typeface="Open Sans" panose="020B0606030504020204" pitchFamily="34" charset="0"/>
                <a:ea typeface="Open Sans" panose="020B0606030504020204" pitchFamily="34" charset="0"/>
                <a:cs typeface="Open Sans" panose="020B0606030504020204" pitchFamily="34" charset="0"/>
              </a:rPr>
              <a:t> for your pathway, and get ready to share your ideas with the class.</a:t>
            </a:r>
          </a:p>
          <a:p>
            <a:pPr marL="457200" indent="-457200">
              <a:lnSpc>
                <a:spcPct val="140000"/>
              </a:lnSpc>
              <a:spcAft>
                <a:spcPts val="1800"/>
              </a:spcAft>
              <a:buFont typeface="+mj-lt"/>
              <a:buAutoNum type="arabicPeriod"/>
            </a:pPr>
            <a:r>
              <a:rPr lang="en-GB" sz="2000">
                <a:latin typeface="Open Sans" panose="020B0606030504020204" pitchFamily="34" charset="0"/>
                <a:ea typeface="Open Sans" panose="020B0606030504020204" pitchFamily="34" charset="0"/>
                <a:cs typeface="Open Sans" panose="020B0606030504020204" pitchFamily="34" charset="0"/>
              </a:rPr>
              <a:t>Note down what other pairs/groups say, so you all have a completed table. </a:t>
            </a:r>
          </a:p>
        </p:txBody>
      </p:sp>
      <p:graphicFrame>
        <p:nvGraphicFramePr>
          <p:cNvPr id="2" name="Table 2">
            <a:extLst>
              <a:ext uri="{FF2B5EF4-FFF2-40B4-BE49-F238E27FC236}">
                <a16:creationId xmlns:a16="http://schemas.microsoft.com/office/drawing/2014/main" id="{2BFBC18F-F5CC-47F2-27A1-71BB3E799EF6}"/>
              </a:ext>
            </a:extLst>
          </p:cNvPr>
          <p:cNvGraphicFramePr>
            <a:graphicFrameLocks noGrp="1"/>
          </p:cNvGraphicFramePr>
          <p:nvPr>
            <p:extLst>
              <p:ext uri="{D42A27DB-BD31-4B8C-83A1-F6EECF244321}">
                <p14:modId xmlns:p14="http://schemas.microsoft.com/office/powerpoint/2010/main" val="3287499770"/>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graphicFrame>
        <p:nvGraphicFramePr>
          <p:cNvPr id="3" name="Table 2">
            <a:extLst>
              <a:ext uri="{FF2B5EF4-FFF2-40B4-BE49-F238E27FC236}">
                <a16:creationId xmlns:a16="http://schemas.microsoft.com/office/drawing/2014/main" id="{8C2E07FF-F8C4-D026-8707-F0BD82D15418}"/>
              </a:ext>
            </a:extLst>
          </p:cNvPr>
          <p:cNvGraphicFramePr>
            <a:graphicFrameLocks noGrp="1"/>
          </p:cNvGraphicFramePr>
          <p:nvPr>
            <p:extLst>
              <p:ext uri="{D42A27DB-BD31-4B8C-83A1-F6EECF244321}">
                <p14:modId xmlns:p14="http://schemas.microsoft.com/office/powerpoint/2010/main" val="2980668244"/>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6351740"/>
                  </a:ext>
                </a:extLst>
              </a:tr>
            </a:tbl>
          </a:graphicData>
        </a:graphic>
      </p:graphicFrame>
      <p:graphicFrame>
        <p:nvGraphicFramePr>
          <p:cNvPr id="5" name="Table 2">
            <a:extLst>
              <a:ext uri="{FF2B5EF4-FFF2-40B4-BE49-F238E27FC236}">
                <a16:creationId xmlns:a16="http://schemas.microsoft.com/office/drawing/2014/main" id="{9FF85624-4EC1-7FAA-3BF8-EC89E3DBBEEA}"/>
              </a:ext>
            </a:extLst>
          </p:cNvPr>
          <p:cNvGraphicFramePr>
            <a:graphicFrameLocks noGrp="1"/>
          </p:cNvGraphicFramePr>
          <p:nvPr>
            <p:extLst>
              <p:ext uri="{D42A27DB-BD31-4B8C-83A1-F6EECF244321}">
                <p14:modId xmlns:p14="http://schemas.microsoft.com/office/powerpoint/2010/main" val="480355105"/>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6351740"/>
                  </a:ext>
                </a:extLst>
              </a:tr>
            </a:tbl>
          </a:graphicData>
        </a:graphic>
      </p:graphicFrame>
      <p:graphicFrame>
        <p:nvGraphicFramePr>
          <p:cNvPr id="6" name="Table 2">
            <a:extLst>
              <a:ext uri="{FF2B5EF4-FFF2-40B4-BE49-F238E27FC236}">
                <a16:creationId xmlns:a16="http://schemas.microsoft.com/office/drawing/2014/main" id="{5AB6AB45-2440-8362-9FCB-B05673CB68E1}"/>
              </a:ext>
            </a:extLst>
          </p:cNvPr>
          <p:cNvGraphicFramePr>
            <a:graphicFrameLocks noGrp="1"/>
          </p:cNvGraphicFramePr>
          <p:nvPr>
            <p:extLst>
              <p:ext uri="{D42A27DB-BD31-4B8C-83A1-F6EECF244321}">
                <p14:modId xmlns:p14="http://schemas.microsoft.com/office/powerpoint/2010/main" val="2077433907"/>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graphicFrame>
        <p:nvGraphicFramePr>
          <p:cNvPr id="8" name="Table 2">
            <a:extLst>
              <a:ext uri="{FF2B5EF4-FFF2-40B4-BE49-F238E27FC236}">
                <a16:creationId xmlns:a16="http://schemas.microsoft.com/office/drawing/2014/main" id="{9085A24A-19CA-3D57-DA14-256671575C13}"/>
              </a:ext>
            </a:extLst>
          </p:cNvPr>
          <p:cNvGraphicFramePr>
            <a:graphicFrameLocks noGrp="1"/>
          </p:cNvGraphicFramePr>
          <p:nvPr>
            <p:extLst>
              <p:ext uri="{D42A27DB-BD31-4B8C-83A1-F6EECF244321}">
                <p14:modId xmlns:p14="http://schemas.microsoft.com/office/powerpoint/2010/main" val="3577029681"/>
              </p:ext>
            </p:extLst>
          </p:nvPr>
        </p:nvGraphicFramePr>
        <p:xfrm>
          <a:off x="5867400" y="1192288"/>
          <a:ext cx="5915346" cy="4505913"/>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r h="1745909">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DD5"/>
                    </a:solidFill>
                  </a:tcPr>
                </a:tc>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E9E9"/>
                    </a:solidFill>
                  </a:tcPr>
                </a:tc>
                <a:tc>
                  <a:txBody>
                    <a:bodyPr/>
                    <a:lstStyle/>
                    <a:p>
                      <a:pPr marL="285750" indent="-285750" algn="l">
                        <a:buFont typeface="Open Sans" panose="020B0606030504020204" pitchFamily="34" charset="0"/>
                        <a:buChar char="×"/>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Open Sans" panose="020B0606030504020204" pitchFamily="34" charset="0"/>
                        <a:buChar char="×"/>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C5ED"/>
                    </a:solidFill>
                  </a:tcPr>
                </a:tc>
                <a:extLst>
                  <a:ext uri="{0D108BD9-81ED-4DB2-BD59-A6C34878D82A}">
                    <a16:rowId xmlns:a16="http://schemas.microsoft.com/office/drawing/2014/main" val="3026351740"/>
                  </a:ext>
                </a:extLst>
              </a:tr>
            </a:tbl>
          </a:graphicData>
        </a:graphic>
      </p:graphicFrame>
    </p:spTree>
    <p:extLst>
      <p:ext uri="{BB962C8B-B14F-4D97-AF65-F5344CB8AC3E}">
        <p14:creationId xmlns:p14="http://schemas.microsoft.com/office/powerpoint/2010/main" val="427775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1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2500"/>
                            </p:stCondLst>
                            <p:childTnLst>
                              <p:par>
                                <p:cTn id="17" presetID="1" presetClass="entr" presetSubtype="0" fill="hold"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Folded Corner 11">
            <a:extLst>
              <a:ext uri="{FF2B5EF4-FFF2-40B4-BE49-F238E27FC236}">
                <a16:creationId xmlns:a16="http://schemas.microsoft.com/office/drawing/2014/main" id="{1328FC9F-17F5-6D1D-1D55-016252AD95ED}"/>
              </a:ext>
            </a:extLst>
          </p:cNvPr>
          <p:cNvSpPr/>
          <p:nvPr/>
        </p:nvSpPr>
        <p:spPr>
          <a:xfrm>
            <a:off x="4262249" y="2104624"/>
            <a:ext cx="3667502" cy="3632200"/>
          </a:xfrm>
          <a:prstGeom prst="foldedCorner">
            <a:avLst/>
          </a:prstGeom>
          <a:solidFill>
            <a:srgbClr val="C9F0EF"/>
          </a:solidFill>
          <a:ln w="12700">
            <a:solidFill>
              <a:srgbClr val="4BC7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E5817E6B-D411-7705-C35F-ED0E7856C5B0}"/>
              </a:ext>
            </a:extLst>
          </p:cNvPr>
          <p:cNvSpPr txBox="1"/>
          <p:nvPr/>
        </p:nvSpPr>
        <p:spPr>
          <a:xfrm>
            <a:off x="4262249" y="2104624"/>
            <a:ext cx="3667502" cy="3632200"/>
          </a:xfrm>
          <a:prstGeom prst="rect">
            <a:avLst/>
          </a:prstGeom>
          <a:noFill/>
        </p:spPr>
        <p:txBody>
          <a:bodyPr wrap="square" anchor="ctr" anchorCtr="0">
            <a:noAutofit/>
          </a:bodyPr>
          <a:lstStyle/>
          <a:p>
            <a:pPr algn="ctr">
              <a:lnSpc>
                <a:spcPct val="150000"/>
              </a:lnSpc>
              <a:spcAft>
                <a:spcPts val="1200"/>
              </a:spcAft>
            </a:pPr>
            <a:r>
              <a:rPr lang="en-GB" sz="2400" b="1">
                <a:solidFill>
                  <a:schemeClr val="tx1"/>
                </a:solidFill>
                <a:latin typeface="Open Sans" panose="020B0606030504020204" pitchFamily="34" charset="0"/>
                <a:ea typeface="Open Sans" panose="020B0606030504020204" pitchFamily="34" charset="0"/>
                <a:cs typeface="Open Sans" panose="020B0606030504020204" pitchFamily="34" charset="0"/>
              </a:rPr>
              <a:t>Employment</a:t>
            </a:r>
          </a:p>
          <a:p>
            <a:pPr algn="ctr">
              <a:lnSpc>
                <a:spcPct val="150000"/>
              </a:lnSpc>
              <a:spcAft>
                <a:spcPts val="1200"/>
              </a:spcAft>
            </a:pPr>
            <a:r>
              <a:rPr lang="en-GB" sz="2000" i="1">
                <a:latin typeface="Open Sans" panose="020B0606030504020204" pitchFamily="34" charset="0"/>
                <a:ea typeface="Open Sans" panose="020B0606030504020204" pitchFamily="34" charset="0"/>
                <a:cs typeface="Open Sans" panose="020B0606030504020204" pitchFamily="34" charset="0"/>
              </a:rPr>
              <a:t>P</a:t>
            </a:r>
            <a:r>
              <a:rPr lang="en-GB" sz="2000" i="1">
                <a:solidFill>
                  <a:schemeClr val="tx1"/>
                </a:solidFill>
                <a:latin typeface="Open Sans" panose="020B0606030504020204" pitchFamily="34" charset="0"/>
                <a:ea typeface="Open Sans" panose="020B0606030504020204" pitchFamily="34" charset="0"/>
                <a:cs typeface="Open Sans" panose="020B0606030504020204" pitchFamily="34" charset="0"/>
              </a:rPr>
              <a:t>art-time alongside part-time education, or you could work full-time if you live in Scotland, Wales, or Northern Ireland</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a:effectLst/>
                <a:latin typeface="Open sans" panose="020B0606030504020204" pitchFamily="34" charset="0"/>
                <a:ea typeface="Open sans" panose="020B0606030504020204" pitchFamily="34" charset="0"/>
                <a:cs typeface="Open sans" panose="020B0606030504020204" pitchFamily="34" charset="0"/>
              </a:rPr>
              <a:t>Post-16 pathways: pros and cons (15 mins)</a:t>
            </a:r>
            <a:endParaRPr lang="en-GB" sz="320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9F46A-BD7B-CA36-E80F-4D4FD2335A65}"/>
              </a:ext>
            </a:extLst>
          </p:cNvPr>
          <p:cNvSpPr txBox="1"/>
          <p:nvPr/>
        </p:nvSpPr>
        <p:spPr>
          <a:xfrm>
            <a:off x="180654" y="961534"/>
            <a:ext cx="11604946" cy="546047"/>
          </a:xfrm>
          <a:prstGeom prst="rect">
            <a:avLst/>
          </a:prstGeom>
          <a:noFill/>
        </p:spPr>
        <p:txBody>
          <a:bodyPr wrap="square">
            <a:spAutoFit/>
          </a:bodyPr>
          <a:lstStyle/>
          <a:p>
            <a:pPr>
              <a:lnSpc>
                <a:spcPct val="150000"/>
              </a:lnSpc>
              <a:spcAft>
                <a:spcPts val="800"/>
              </a:spcAft>
            </a:pPr>
            <a:r>
              <a:rPr lang="en-GB" sz="2200">
                <a:effectLst/>
                <a:latin typeface="Open Sans" panose="020B0606030504020204" pitchFamily="34" charset="0"/>
                <a:ea typeface="Open Sans" panose="020B0606030504020204" pitchFamily="34" charset="0"/>
                <a:cs typeface="Open Sans" panose="020B0606030504020204" pitchFamily="34" charset="0"/>
              </a:rPr>
              <a:t>We’ll be focusing on exploring these three pathways:</a:t>
            </a:r>
            <a:endParaRPr lang="en-GB" sz="2200">
              <a:latin typeface="Open Sans" panose="020B0606030504020204" pitchFamily="34" charset="0"/>
              <a:ea typeface="Open Sans" panose="020B0606030504020204" pitchFamily="34" charset="0"/>
              <a:cs typeface="Open Sans" panose="020B0606030504020204" pitchFamily="34" charset="0"/>
            </a:endParaRPr>
          </a:p>
        </p:txBody>
      </p:sp>
      <p:pic>
        <p:nvPicPr>
          <p:cNvPr id="22" name="Graphic 21" descr="Pin with solid fill">
            <a:extLst>
              <a:ext uri="{FF2B5EF4-FFF2-40B4-BE49-F238E27FC236}">
                <a16:creationId xmlns:a16="http://schemas.microsoft.com/office/drawing/2014/main" id="{B8BEED05-2A98-4245-C397-BC5D069BBAE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180873">
            <a:off x="5642017" y="1554522"/>
            <a:ext cx="914400" cy="914400"/>
          </a:xfrm>
          <a:prstGeom prst="rect">
            <a:avLst/>
          </a:prstGeom>
        </p:spPr>
      </p:pic>
      <p:sp>
        <p:nvSpPr>
          <p:cNvPr id="13" name="Rectangle: Folded Corner 12">
            <a:extLst>
              <a:ext uri="{FF2B5EF4-FFF2-40B4-BE49-F238E27FC236}">
                <a16:creationId xmlns:a16="http://schemas.microsoft.com/office/drawing/2014/main" id="{99A8B2EC-43BC-6FA1-E8B0-5FADB38F374E}"/>
              </a:ext>
            </a:extLst>
          </p:cNvPr>
          <p:cNvSpPr/>
          <p:nvPr/>
        </p:nvSpPr>
        <p:spPr>
          <a:xfrm>
            <a:off x="8340993" y="2104624"/>
            <a:ext cx="3667502" cy="3632200"/>
          </a:xfrm>
          <a:prstGeom prst="foldedCorner">
            <a:avLst/>
          </a:prstGeom>
          <a:solidFill>
            <a:srgbClr val="ECDFF5"/>
          </a:solidFill>
          <a:ln w="12700">
            <a:solidFill>
              <a:srgbClr val="BD90D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567BC5D8-00B0-CE23-E30C-E5F45FBCB71A}"/>
              </a:ext>
            </a:extLst>
          </p:cNvPr>
          <p:cNvSpPr txBox="1"/>
          <p:nvPr/>
        </p:nvSpPr>
        <p:spPr>
          <a:xfrm>
            <a:off x="8518359" y="2701667"/>
            <a:ext cx="3267242" cy="3632200"/>
          </a:xfrm>
          <a:prstGeom prst="rect">
            <a:avLst/>
          </a:prstGeom>
          <a:noFill/>
        </p:spPr>
        <p:txBody>
          <a:bodyPr wrap="square" anchor="t" anchorCtr="0">
            <a:noAutofit/>
          </a:bodyPr>
          <a:lstStyle/>
          <a:p>
            <a:pPr algn="ctr">
              <a:lnSpc>
                <a:spcPct val="150000"/>
              </a:lnSpc>
              <a:spcAft>
                <a:spcPts val="1200"/>
              </a:spcAft>
            </a:pPr>
            <a:r>
              <a:rPr lang="en-GB" sz="2400" b="1">
                <a:solidFill>
                  <a:schemeClr val="tx1"/>
                </a:solidFill>
                <a:latin typeface="Open Sans" panose="020B0606030504020204" pitchFamily="34" charset="0"/>
                <a:ea typeface="Open Sans" panose="020B0606030504020204" pitchFamily="34" charset="0"/>
                <a:cs typeface="Open Sans" panose="020B0606030504020204" pitchFamily="34" charset="0"/>
              </a:rPr>
              <a:t>Apprenticeship</a:t>
            </a:r>
            <a:endParaRPr lang="en-GB" sz="2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spcAft>
                <a:spcPts val="1200"/>
              </a:spcAft>
            </a:pPr>
            <a:r>
              <a:rPr lang="en-GB" sz="2000" i="1">
                <a:latin typeface="Open Sans" panose="020B0606030504020204" pitchFamily="34" charset="0"/>
                <a:ea typeface="Open Sans" panose="020B0606030504020204" pitchFamily="34" charset="0"/>
                <a:cs typeface="Open Sans" panose="020B0606030504020204" pitchFamily="34" charset="0"/>
              </a:rPr>
              <a:t>O</a:t>
            </a:r>
            <a:r>
              <a:rPr lang="en-GB" sz="2000" i="1">
                <a:solidFill>
                  <a:schemeClr val="tx1"/>
                </a:solidFill>
                <a:latin typeface="Open Sans" panose="020B0606030504020204" pitchFamily="34" charset="0"/>
                <a:ea typeface="Open Sans" panose="020B0606030504020204" pitchFamily="34" charset="0"/>
                <a:cs typeface="Open Sans" panose="020B0606030504020204" pitchFamily="34" charset="0"/>
              </a:rPr>
              <a:t>r traineeship</a:t>
            </a:r>
          </a:p>
        </p:txBody>
      </p:sp>
      <p:pic>
        <p:nvPicPr>
          <p:cNvPr id="23" name="Graphic 22" descr="Pin with solid fill">
            <a:extLst>
              <a:ext uri="{FF2B5EF4-FFF2-40B4-BE49-F238E27FC236}">
                <a16:creationId xmlns:a16="http://schemas.microsoft.com/office/drawing/2014/main" id="{0B9F7F1D-E33D-C43E-FFA1-04D48801C2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80873">
            <a:off x="9527691" y="1548988"/>
            <a:ext cx="914400" cy="914400"/>
          </a:xfrm>
          <a:prstGeom prst="rect">
            <a:avLst/>
          </a:prstGeom>
        </p:spPr>
      </p:pic>
      <p:sp>
        <p:nvSpPr>
          <p:cNvPr id="10" name="Rectangle: Folded Corner 9">
            <a:extLst>
              <a:ext uri="{FF2B5EF4-FFF2-40B4-BE49-F238E27FC236}">
                <a16:creationId xmlns:a16="http://schemas.microsoft.com/office/drawing/2014/main" id="{7078F489-06B5-6EA7-385F-338984E4724A}"/>
              </a:ext>
            </a:extLst>
          </p:cNvPr>
          <p:cNvSpPr/>
          <p:nvPr/>
        </p:nvSpPr>
        <p:spPr>
          <a:xfrm>
            <a:off x="170631" y="2104624"/>
            <a:ext cx="3680376" cy="3632200"/>
          </a:xfrm>
          <a:prstGeom prst="foldedCorner">
            <a:avLst/>
          </a:prstGeom>
          <a:solidFill>
            <a:srgbClr val="FFD5E4"/>
          </a:solidFill>
          <a:ln w="12700">
            <a:solidFill>
              <a:srgbClr val="FF699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80069B8-E001-839B-ADD8-199AA69E22C6}"/>
              </a:ext>
            </a:extLst>
          </p:cNvPr>
          <p:cNvSpPr txBox="1"/>
          <p:nvPr/>
        </p:nvSpPr>
        <p:spPr>
          <a:xfrm>
            <a:off x="170631" y="2701667"/>
            <a:ext cx="3594819" cy="3632200"/>
          </a:xfrm>
          <a:prstGeom prst="rect">
            <a:avLst/>
          </a:prstGeom>
          <a:noFill/>
        </p:spPr>
        <p:txBody>
          <a:bodyPr wrap="square" anchor="t" anchorCtr="0">
            <a:noAutofit/>
          </a:bodyPr>
          <a:lstStyle/>
          <a:p>
            <a:pPr algn="ctr">
              <a:lnSpc>
                <a:spcPct val="150000"/>
              </a:lnSpc>
              <a:spcAft>
                <a:spcPts val="1200"/>
              </a:spcAft>
            </a:pPr>
            <a:r>
              <a:rPr lang="en-GB" sz="2400" b="1">
                <a:solidFill>
                  <a:schemeClr val="tx1"/>
                </a:solidFill>
                <a:latin typeface="Open Sans" panose="020B0606030504020204" pitchFamily="34" charset="0"/>
                <a:ea typeface="Open Sans" panose="020B0606030504020204" pitchFamily="34" charset="0"/>
                <a:cs typeface="Open Sans" panose="020B0606030504020204" pitchFamily="34" charset="0"/>
              </a:rPr>
              <a:t>Full-time education</a:t>
            </a:r>
            <a:endParaRPr lang="en-GB" sz="2200" b="1">
              <a:latin typeface="Open Sans" panose="020B0606030504020204" pitchFamily="34" charset="0"/>
              <a:ea typeface="Open Sans" panose="020B0606030504020204" pitchFamily="34" charset="0"/>
              <a:cs typeface="Open Sans" panose="020B0606030504020204" pitchFamily="34" charset="0"/>
            </a:endParaRPr>
          </a:p>
          <a:p>
            <a:pPr algn="ctr">
              <a:lnSpc>
                <a:spcPct val="150000"/>
              </a:lnSpc>
              <a:spcAft>
                <a:spcPts val="1200"/>
              </a:spcAft>
            </a:pPr>
            <a:r>
              <a:rPr lang="en-GB" sz="2000" i="1">
                <a:solidFill>
                  <a:schemeClr val="tx1"/>
                </a:solidFill>
                <a:latin typeface="Open Sans" panose="020B0606030504020204" pitchFamily="34" charset="0"/>
                <a:ea typeface="Open Sans" panose="020B0606030504020204" pitchFamily="34" charset="0"/>
                <a:cs typeface="Open Sans" panose="020B0606030504020204" pitchFamily="34" charset="0"/>
              </a:rPr>
              <a:t>Academic or vocational</a:t>
            </a:r>
            <a:endParaRPr lang="en-GB" sz="2200" b="1" i="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descr="Pin with solid fill">
            <a:extLst>
              <a:ext uri="{FF2B5EF4-FFF2-40B4-BE49-F238E27FC236}">
                <a16:creationId xmlns:a16="http://schemas.microsoft.com/office/drawing/2014/main" id="{539ABA84-154C-A340-034F-DE9B5716DB5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180873">
            <a:off x="1737038" y="1545349"/>
            <a:ext cx="914400" cy="914400"/>
          </a:xfrm>
          <a:prstGeom prst="rect">
            <a:avLst/>
          </a:prstGeom>
        </p:spPr>
      </p:pic>
      <p:pic>
        <p:nvPicPr>
          <p:cNvPr id="3" name="Graphic 2" descr="Briefcase with solid fill">
            <a:extLst>
              <a:ext uri="{FF2B5EF4-FFF2-40B4-BE49-F238E27FC236}">
                <a16:creationId xmlns:a16="http://schemas.microsoft.com/office/drawing/2014/main" id="{165D8CB4-4944-B159-E044-1A4039FD376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5172740"/>
            <a:ext cx="914400" cy="914400"/>
          </a:xfrm>
          <a:prstGeom prst="rect">
            <a:avLst/>
          </a:prstGeom>
        </p:spPr>
      </p:pic>
      <p:pic>
        <p:nvPicPr>
          <p:cNvPr id="6" name="Graphic 5" descr="Books with solid fill">
            <a:extLst>
              <a:ext uri="{FF2B5EF4-FFF2-40B4-BE49-F238E27FC236}">
                <a16:creationId xmlns:a16="http://schemas.microsoft.com/office/drawing/2014/main" id="{000A9B02-C89F-C1E4-0C09-51949A6A790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53619" y="5120946"/>
            <a:ext cx="914400" cy="914400"/>
          </a:xfrm>
          <a:prstGeom prst="rect">
            <a:avLst/>
          </a:prstGeom>
        </p:spPr>
      </p:pic>
      <p:grpSp>
        <p:nvGrpSpPr>
          <p:cNvPr id="11" name="Group 10">
            <a:extLst>
              <a:ext uri="{FF2B5EF4-FFF2-40B4-BE49-F238E27FC236}">
                <a16:creationId xmlns:a16="http://schemas.microsoft.com/office/drawing/2014/main" id="{64B3084E-3788-8E04-DF9B-03D817B8B112}"/>
              </a:ext>
            </a:extLst>
          </p:cNvPr>
          <p:cNvGrpSpPr/>
          <p:nvPr/>
        </p:nvGrpSpPr>
        <p:grpSpPr>
          <a:xfrm>
            <a:off x="9454338" y="5269737"/>
            <a:ext cx="1440812" cy="720406"/>
            <a:chOff x="9491793" y="5269737"/>
            <a:chExt cx="1440812" cy="720406"/>
          </a:xfrm>
        </p:grpSpPr>
        <p:pic>
          <p:nvPicPr>
            <p:cNvPr id="8" name="Graphic 7" descr="Briefcase with solid fill">
              <a:extLst>
                <a:ext uri="{FF2B5EF4-FFF2-40B4-BE49-F238E27FC236}">
                  <a16:creationId xmlns:a16="http://schemas.microsoft.com/office/drawing/2014/main" id="{76BBB0EC-6554-86A3-B23C-667DED7B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12199" y="5269737"/>
              <a:ext cx="720406" cy="720406"/>
            </a:xfrm>
            <a:prstGeom prst="rect">
              <a:avLst/>
            </a:prstGeom>
          </p:spPr>
        </p:pic>
        <p:pic>
          <p:nvPicPr>
            <p:cNvPr id="9" name="Graphic 8" descr="Books with solid fill">
              <a:extLst>
                <a:ext uri="{FF2B5EF4-FFF2-40B4-BE49-F238E27FC236}">
                  <a16:creationId xmlns:a16="http://schemas.microsoft.com/office/drawing/2014/main" id="{D65B4ABE-9BAD-772E-E051-ED312C9B5D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91793" y="5269737"/>
              <a:ext cx="720406" cy="720406"/>
            </a:xfrm>
            <a:prstGeom prst="rect">
              <a:avLst/>
            </a:prstGeom>
          </p:spPr>
        </p:pic>
      </p:grpSp>
    </p:spTree>
    <p:extLst>
      <p:ext uri="{BB962C8B-B14F-4D97-AF65-F5344CB8AC3E}">
        <p14:creationId xmlns:p14="http://schemas.microsoft.com/office/powerpoint/2010/main" val="241272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a:effectLst/>
                <a:latin typeface="Open sans" panose="020B0606030504020204" pitchFamily="34" charset="0"/>
                <a:ea typeface="Open sans" panose="020B0606030504020204" pitchFamily="34" charset="0"/>
                <a:cs typeface="Open sans" panose="020B0606030504020204" pitchFamily="34" charset="0"/>
              </a:rPr>
              <a:t>Post-16 pathways: pros and cons</a:t>
            </a:r>
            <a:endParaRPr lang="en-GB" sz="320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1D9F46A-BD7B-CA36-E80F-4D4FD2335A65}"/>
              </a:ext>
            </a:extLst>
          </p:cNvPr>
          <p:cNvSpPr txBox="1"/>
          <p:nvPr/>
        </p:nvSpPr>
        <p:spPr>
          <a:xfrm>
            <a:off x="269554" y="1034882"/>
            <a:ext cx="5394646" cy="3181833"/>
          </a:xfrm>
          <a:prstGeom prst="rect">
            <a:avLst/>
          </a:prstGeom>
          <a:noFill/>
        </p:spPr>
        <p:txBody>
          <a:bodyPr wrap="square">
            <a:spAutoFit/>
          </a:bodyPr>
          <a:lstStyle/>
          <a:p>
            <a:pPr>
              <a:lnSpc>
                <a:spcPct val="150000"/>
              </a:lnSpc>
              <a:spcAft>
                <a:spcPts val="800"/>
              </a:spcAft>
            </a:pPr>
            <a:r>
              <a:rPr lang="en-GB" sz="2200">
                <a:effectLst/>
                <a:latin typeface="Open Sans" panose="020B0606030504020204" pitchFamily="34" charset="0"/>
                <a:ea typeface="Open Sans" panose="020B0606030504020204" pitchFamily="34" charset="0"/>
                <a:cs typeface="Open Sans" panose="020B0606030504020204" pitchFamily="34" charset="0"/>
              </a:rPr>
              <a:t>Considering everything in your row of </a:t>
            </a:r>
            <a:r>
              <a:rPr lang="en-GB" sz="2200" b="1">
                <a:effectLst/>
                <a:latin typeface="Open Sans" panose="020B0606030504020204" pitchFamily="34" charset="0"/>
                <a:ea typeface="Open Sans" panose="020B0606030504020204" pitchFamily="34" charset="0"/>
                <a:cs typeface="Open Sans" panose="020B0606030504020204" pitchFamily="34" charset="0"/>
              </a:rPr>
              <a:t>pros,</a:t>
            </a:r>
            <a:r>
              <a:rPr lang="en-GB" sz="2200">
                <a:effectLst/>
                <a:latin typeface="Open Sans" panose="020B0606030504020204" pitchFamily="34" charset="0"/>
                <a:ea typeface="Open Sans" panose="020B0606030504020204" pitchFamily="34" charset="0"/>
                <a:cs typeface="Open Sans" panose="020B0606030504020204" pitchFamily="34" charset="0"/>
              </a:rPr>
              <a:t> highlight the one factor you think is </a:t>
            </a:r>
            <a:r>
              <a:rPr lang="en-GB" sz="2200" b="1">
                <a:effectLst/>
                <a:latin typeface="Open Sans" panose="020B0606030504020204" pitchFamily="34" charset="0"/>
                <a:ea typeface="Open Sans" panose="020B0606030504020204" pitchFamily="34" charset="0"/>
                <a:cs typeface="Open Sans" panose="020B0606030504020204" pitchFamily="34" charset="0"/>
              </a:rPr>
              <a:t>most</a:t>
            </a:r>
            <a:r>
              <a:rPr lang="en-GB" sz="2200">
                <a:effectLst/>
                <a:latin typeface="Open Sans" panose="020B0606030504020204" pitchFamily="34" charset="0"/>
                <a:ea typeface="Open Sans" panose="020B0606030504020204" pitchFamily="34" charset="0"/>
                <a:cs typeface="Open Sans" panose="020B0606030504020204" pitchFamily="34" charset="0"/>
              </a:rPr>
              <a:t> important to consider.</a:t>
            </a:r>
          </a:p>
          <a:p>
            <a:pPr>
              <a:lnSpc>
                <a:spcPct val="150000"/>
              </a:lnSpc>
              <a:spcAft>
                <a:spcPts val="800"/>
              </a:spcAft>
            </a:pPr>
            <a:endParaRPr lang="en-GB" sz="2200" i="1">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000" i="1">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1400" i="1">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2">
            <a:extLst>
              <a:ext uri="{FF2B5EF4-FFF2-40B4-BE49-F238E27FC236}">
                <a16:creationId xmlns:a16="http://schemas.microsoft.com/office/drawing/2014/main" id="{2BFBC18F-F5CC-47F2-27A1-71BB3E799EF6}"/>
              </a:ext>
            </a:extLst>
          </p:cNvPr>
          <p:cNvGraphicFramePr>
            <a:graphicFrameLocks noGrp="1"/>
          </p:cNvGraphicFramePr>
          <p:nvPr>
            <p:extLst>
              <p:ext uri="{D42A27DB-BD31-4B8C-83A1-F6EECF244321}">
                <p14:modId xmlns:p14="http://schemas.microsoft.com/office/powerpoint/2010/main" val="2925541179"/>
              </p:ext>
            </p:extLst>
          </p:nvPr>
        </p:nvGraphicFramePr>
        <p:xfrm>
          <a:off x="5867400" y="1192288"/>
          <a:ext cx="5915346" cy="2760004"/>
        </p:xfrm>
        <a:graphic>
          <a:graphicData uri="http://schemas.openxmlformats.org/drawingml/2006/table">
            <a:tbl>
              <a:tblPr firstRow="1" bandRow="1">
                <a:tableStyleId>{5C22544A-7EE6-4342-B048-85BDC9FD1C3A}</a:tableStyleId>
              </a:tblPr>
              <a:tblGrid>
                <a:gridCol w="1971782">
                  <a:extLst>
                    <a:ext uri="{9D8B030D-6E8A-4147-A177-3AD203B41FA5}">
                      <a16:colId xmlns:a16="http://schemas.microsoft.com/office/drawing/2014/main" val="647655906"/>
                    </a:ext>
                  </a:extLst>
                </a:gridCol>
                <a:gridCol w="1971782">
                  <a:extLst>
                    <a:ext uri="{9D8B030D-6E8A-4147-A177-3AD203B41FA5}">
                      <a16:colId xmlns:a16="http://schemas.microsoft.com/office/drawing/2014/main" val="672427368"/>
                    </a:ext>
                  </a:extLst>
                </a:gridCol>
                <a:gridCol w="1971782">
                  <a:extLst>
                    <a:ext uri="{9D8B030D-6E8A-4147-A177-3AD203B41FA5}">
                      <a16:colId xmlns:a16="http://schemas.microsoft.com/office/drawing/2014/main" val="1150556188"/>
                    </a:ext>
                  </a:extLst>
                </a:gridCol>
              </a:tblGrid>
              <a:tr h="1014095">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Full-time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99F"/>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C7C8"/>
                    </a:solidFill>
                  </a:tcPr>
                </a:tc>
                <a:tc>
                  <a:txBody>
                    <a:bodyPr/>
                    <a:lstStyle/>
                    <a:p>
                      <a:pPr algn="ctr"/>
                      <a:r>
                        <a:rPr lang="en-GB" sz="1800">
                          <a:solidFill>
                            <a:schemeClr val="bg1"/>
                          </a:solidFill>
                          <a:latin typeface="Open Sans" panose="020B0606030504020204" pitchFamily="34" charset="0"/>
                          <a:ea typeface="Open Sans" panose="020B0606030504020204" pitchFamily="34" charset="0"/>
                          <a:cs typeface="Open Sans" panose="020B0606030504020204" pitchFamily="34" charset="0"/>
                        </a:rPr>
                        <a:t>Apprenticeship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90DC"/>
                    </a:solidFill>
                  </a:tcPr>
                </a:tc>
                <a:extLst>
                  <a:ext uri="{0D108BD9-81ED-4DB2-BD59-A6C34878D82A}">
                    <a16:rowId xmlns:a16="http://schemas.microsoft.com/office/drawing/2014/main" val="4250324836"/>
                  </a:ext>
                </a:extLst>
              </a:tr>
              <a:tr h="1745909">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E4"/>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0EF"/>
                    </a:solidFill>
                  </a:tcPr>
                </a:tc>
                <a:tc>
                  <a:txBody>
                    <a:bodyPr/>
                    <a:lstStyle/>
                    <a:p>
                      <a:pPr marL="285750" indent="-285750" algn="l">
                        <a:buFont typeface="Wingdings" panose="05000000000000000000" pitchFamily="2" charset="2"/>
                        <a:buChar char="ü"/>
                      </a:pPr>
                      <a:endPar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l">
                        <a:buFont typeface="Wingdings" panose="05000000000000000000" pitchFamily="2" charset="2"/>
                        <a:buChar char="ü"/>
                      </a:pPr>
                      <a:r>
                        <a:rPr lang="en-GB" sz="3200">
                          <a:solidFill>
                            <a:schemeClr val="tx1"/>
                          </a:solidFill>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extLst>
                  <a:ext uri="{0D108BD9-81ED-4DB2-BD59-A6C34878D82A}">
                    <a16:rowId xmlns:a16="http://schemas.microsoft.com/office/drawing/2014/main" val="3607920490"/>
                  </a:ext>
                </a:extLst>
              </a:tr>
            </a:tbl>
          </a:graphicData>
        </a:graphic>
      </p:graphicFrame>
      <p:sp>
        <p:nvSpPr>
          <p:cNvPr id="3" name="TextBox 2">
            <a:extLst>
              <a:ext uri="{FF2B5EF4-FFF2-40B4-BE49-F238E27FC236}">
                <a16:creationId xmlns:a16="http://schemas.microsoft.com/office/drawing/2014/main" id="{943C371B-ECFA-8F75-2C67-CF8BEF6E99C5}"/>
              </a:ext>
            </a:extLst>
          </p:cNvPr>
          <p:cNvSpPr txBox="1"/>
          <p:nvPr/>
        </p:nvSpPr>
        <p:spPr>
          <a:xfrm>
            <a:off x="409254" y="2839202"/>
            <a:ext cx="5026345" cy="1212084"/>
          </a:xfrm>
          <a:prstGeom prst="roundRect">
            <a:avLst/>
          </a:prstGeom>
          <a:solidFill>
            <a:schemeClr val="bg2"/>
          </a:solidFill>
          <a:ln w="19050">
            <a:solidFill>
              <a:schemeClr val="tx1"/>
            </a:solidFill>
            <a:prstDash val="dash"/>
          </a:ln>
        </p:spPr>
        <p:txBody>
          <a:bodyPr wrap="square" lIns="46800" rIns="46800" anchor="ctr" anchorCtr="0">
            <a:noAutofit/>
          </a:bodyPr>
          <a:lstStyle/>
          <a:p>
            <a:pPr lvl="0" algn="ctr">
              <a:lnSpc>
                <a:spcPct val="150000"/>
              </a:lnSpc>
              <a:defRPr/>
            </a:pPr>
            <a:r>
              <a:rPr lang="en-GB" sz="2200">
                <a:latin typeface="Open Sans" panose="020B0606030504020204" pitchFamily="34" charset="0"/>
                <a:ea typeface="Open Sans" panose="020B0606030504020204" pitchFamily="34" charset="0"/>
                <a:cs typeface="Open Sans" panose="020B0606030504020204" pitchFamily="34" charset="0"/>
              </a:rPr>
              <a:t>Which column is this in? </a:t>
            </a:r>
          </a:p>
          <a:p>
            <a:pPr lvl="0" algn="ctr">
              <a:lnSpc>
                <a:spcPct val="150000"/>
              </a:lnSpc>
              <a:defRPr/>
            </a:pPr>
            <a:r>
              <a:rPr lang="en-GB" sz="2200">
                <a:latin typeface="Open Sans" panose="020B0606030504020204" pitchFamily="34" charset="0"/>
                <a:ea typeface="Open Sans" panose="020B0606030504020204" pitchFamily="34" charset="0"/>
                <a:cs typeface="Open Sans" panose="020B0606030504020204" pitchFamily="34" charset="0"/>
              </a:rPr>
              <a:t>Is this your preferred pathway?</a:t>
            </a:r>
          </a:p>
        </p:txBody>
      </p:sp>
      <p:sp>
        <p:nvSpPr>
          <p:cNvPr id="5" name="TextBox 4">
            <a:extLst>
              <a:ext uri="{FF2B5EF4-FFF2-40B4-BE49-F238E27FC236}">
                <a16:creationId xmlns:a16="http://schemas.microsoft.com/office/drawing/2014/main" id="{3483E601-7C05-2C0C-FFC3-2582A2E325A5}"/>
              </a:ext>
            </a:extLst>
          </p:cNvPr>
          <p:cNvSpPr txBox="1"/>
          <p:nvPr/>
        </p:nvSpPr>
        <p:spPr>
          <a:xfrm>
            <a:off x="409254" y="4453628"/>
            <a:ext cx="11373492" cy="1212084"/>
          </a:xfrm>
          <a:prstGeom prst="roundRect">
            <a:avLst/>
          </a:prstGeom>
          <a:solidFill>
            <a:schemeClr val="bg2"/>
          </a:solidFill>
          <a:ln w="19050">
            <a:solidFill>
              <a:schemeClr val="tx1"/>
            </a:solidFill>
            <a:prstDash val="dash"/>
          </a:ln>
        </p:spPr>
        <p:txBody>
          <a:bodyPr wrap="square" lIns="46800" rIns="46800" anchor="ctr" anchorCtr="0">
            <a:noAutofit/>
          </a:bodyPr>
          <a:lstStyle/>
          <a:p>
            <a:pPr algn="ctr">
              <a:lnSpc>
                <a:spcPct val="150000"/>
              </a:lnSpc>
            </a:pPr>
            <a:r>
              <a:rPr lang="en-GB" sz="2200">
                <a:latin typeface="Open Sans" panose="020B0606030504020204" pitchFamily="34" charset="0"/>
                <a:ea typeface="Open Sans" panose="020B0606030504020204" pitchFamily="34" charset="0"/>
                <a:cs typeface="Open Sans" panose="020B0606030504020204" pitchFamily="34" charset="0"/>
              </a:rPr>
              <a:t>I think _____________________ is the most important </a:t>
            </a:r>
          </a:p>
          <a:p>
            <a:pPr algn="ctr">
              <a:lnSpc>
                <a:spcPct val="150000"/>
              </a:lnSpc>
            </a:pPr>
            <a:r>
              <a:rPr lang="en-GB" sz="2200">
                <a:latin typeface="Open Sans" panose="020B0606030504020204" pitchFamily="34" charset="0"/>
                <a:ea typeface="Open Sans" panose="020B0606030504020204" pitchFamily="34" charset="0"/>
                <a:cs typeface="Open Sans" panose="020B0606030504020204" pitchFamily="34" charset="0"/>
              </a:rPr>
              <a:t>consideration when choosing a post-16 pathway because…</a:t>
            </a:r>
          </a:p>
        </p:txBody>
      </p:sp>
      <p:pic>
        <p:nvPicPr>
          <p:cNvPr id="10" name="Graphic 9" descr="Thought bubble with solid fill">
            <a:extLst>
              <a:ext uri="{FF2B5EF4-FFF2-40B4-BE49-F238E27FC236}">
                <a16:creationId xmlns:a16="http://schemas.microsoft.com/office/drawing/2014/main" id="{62AC7C36-70DA-BF6A-5E90-BCD6375FCF6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4602470"/>
            <a:ext cx="914400" cy="914400"/>
          </a:xfrm>
          <a:prstGeom prst="rect">
            <a:avLst/>
          </a:prstGeom>
        </p:spPr>
      </p:pic>
      <p:pic>
        <p:nvPicPr>
          <p:cNvPr id="11" name="Graphic 10" descr="Thought bubble with solid fill">
            <a:extLst>
              <a:ext uri="{FF2B5EF4-FFF2-40B4-BE49-F238E27FC236}">
                <a16:creationId xmlns:a16="http://schemas.microsoft.com/office/drawing/2014/main" id="{B8C3D81E-762E-B815-C72D-B91871E0685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400" y="4602470"/>
            <a:ext cx="914400" cy="914400"/>
          </a:xfrm>
          <a:prstGeom prst="rect">
            <a:avLst/>
          </a:prstGeom>
        </p:spPr>
      </p:pic>
      <p:sp>
        <p:nvSpPr>
          <p:cNvPr id="6" name="TextBox 5">
            <a:extLst>
              <a:ext uri="{FF2B5EF4-FFF2-40B4-BE49-F238E27FC236}">
                <a16:creationId xmlns:a16="http://schemas.microsoft.com/office/drawing/2014/main" id="{E04A03B8-CBC3-BDCB-EDAB-E3AF7DBACDDA}"/>
              </a:ext>
            </a:extLst>
          </p:cNvPr>
          <p:cNvSpPr txBox="1"/>
          <p:nvPr/>
        </p:nvSpPr>
        <p:spPr>
          <a:xfrm>
            <a:off x="6235700" y="2712202"/>
            <a:ext cx="1651000" cy="646331"/>
          </a:xfrm>
          <a:prstGeom prst="rect">
            <a:avLst/>
          </a:prstGeom>
          <a:no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Gain </a:t>
            </a:r>
          </a:p>
          <a:p>
            <a:r>
              <a:rPr lang="en-GB">
                <a:latin typeface="Open Sans" panose="020B0606030504020204" pitchFamily="34" charset="0"/>
                <a:ea typeface="Open Sans" panose="020B0606030504020204" pitchFamily="34" charset="0"/>
                <a:cs typeface="Open Sans" panose="020B0606030504020204" pitchFamily="34" charset="0"/>
              </a:rPr>
              <a:t>qualifications</a:t>
            </a:r>
          </a:p>
        </p:txBody>
      </p:sp>
      <p:sp>
        <p:nvSpPr>
          <p:cNvPr id="8" name="TextBox 7">
            <a:extLst>
              <a:ext uri="{FF2B5EF4-FFF2-40B4-BE49-F238E27FC236}">
                <a16:creationId xmlns:a16="http://schemas.microsoft.com/office/drawing/2014/main" id="{FC0A0616-6BFD-2754-DFE2-D4EB2B3F4C0F}"/>
              </a:ext>
            </a:extLst>
          </p:cNvPr>
          <p:cNvSpPr txBox="1"/>
          <p:nvPr/>
        </p:nvSpPr>
        <p:spPr>
          <a:xfrm>
            <a:off x="8255000" y="2712202"/>
            <a:ext cx="1536700" cy="646331"/>
          </a:xfrm>
          <a:prstGeom prst="rect">
            <a:avLst/>
          </a:prstGeom>
          <a:no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Earn a salary</a:t>
            </a:r>
          </a:p>
        </p:txBody>
      </p:sp>
      <p:sp>
        <p:nvSpPr>
          <p:cNvPr id="9" name="TextBox 8">
            <a:extLst>
              <a:ext uri="{FF2B5EF4-FFF2-40B4-BE49-F238E27FC236}">
                <a16:creationId xmlns:a16="http://schemas.microsoft.com/office/drawing/2014/main" id="{B5B61B15-D4A7-DD6D-A298-AA66EF4BE4C7}"/>
              </a:ext>
            </a:extLst>
          </p:cNvPr>
          <p:cNvSpPr txBox="1"/>
          <p:nvPr/>
        </p:nvSpPr>
        <p:spPr>
          <a:xfrm>
            <a:off x="10160000" y="2719304"/>
            <a:ext cx="1536700" cy="923330"/>
          </a:xfrm>
          <a:prstGeom prst="rect">
            <a:avLst/>
          </a:prstGeom>
          <a:noFill/>
        </p:spPr>
        <p:txBody>
          <a:bodyPr wrap="square" rtlCol="0">
            <a:spAutoFit/>
          </a:bodyPr>
          <a:lstStyle/>
          <a:p>
            <a:r>
              <a:rPr lang="en-GB">
                <a:latin typeface="Open Sans" panose="020B0606030504020204" pitchFamily="34" charset="0"/>
                <a:ea typeface="Open Sans" panose="020B0606030504020204" pitchFamily="34" charset="0"/>
                <a:cs typeface="Open Sans" panose="020B0606030504020204" pitchFamily="34" charset="0"/>
              </a:rPr>
              <a:t>Combines working and learning</a:t>
            </a:r>
          </a:p>
        </p:txBody>
      </p:sp>
      <p:sp>
        <p:nvSpPr>
          <p:cNvPr id="12" name="TextBox 11">
            <a:extLst>
              <a:ext uri="{FF2B5EF4-FFF2-40B4-BE49-F238E27FC236}">
                <a16:creationId xmlns:a16="http://schemas.microsoft.com/office/drawing/2014/main" id="{CF9996BB-E663-8871-2BA4-D2A47F1BD7E3}"/>
              </a:ext>
            </a:extLst>
          </p:cNvPr>
          <p:cNvSpPr txBox="1"/>
          <p:nvPr/>
        </p:nvSpPr>
        <p:spPr>
          <a:xfrm>
            <a:off x="6235700" y="2701006"/>
            <a:ext cx="1651000" cy="646331"/>
          </a:xfrm>
          <a:prstGeom prst="rect">
            <a:avLst/>
          </a:prstGeom>
          <a:noFill/>
        </p:spPr>
        <p:txBody>
          <a:bodyPr wrap="square" rtlCol="0">
            <a:spAutoFit/>
          </a:bodyPr>
          <a:lstStyle/>
          <a:p>
            <a:r>
              <a:rPr lang="en-GB">
                <a:highlight>
                  <a:srgbClr val="FFFF00"/>
                </a:highlight>
                <a:latin typeface="Open Sans" panose="020B0606030504020204" pitchFamily="34" charset="0"/>
                <a:ea typeface="Open Sans" panose="020B0606030504020204" pitchFamily="34" charset="0"/>
                <a:cs typeface="Open Sans" panose="020B0606030504020204" pitchFamily="34" charset="0"/>
              </a:rPr>
              <a:t>Gain </a:t>
            </a:r>
          </a:p>
          <a:p>
            <a:r>
              <a:rPr lang="en-GB">
                <a:highlight>
                  <a:srgbClr val="FFFF00"/>
                </a:highlight>
                <a:latin typeface="Open Sans" panose="020B0606030504020204" pitchFamily="34" charset="0"/>
                <a:ea typeface="Open Sans" panose="020B0606030504020204" pitchFamily="34" charset="0"/>
                <a:cs typeface="Open Sans" panose="020B0606030504020204" pitchFamily="34" charset="0"/>
              </a:rPr>
              <a:t>qualifications</a:t>
            </a:r>
          </a:p>
        </p:txBody>
      </p:sp>
      <p:sp>
        <p:nvSpPr>
          <p:cNvPr id="13" name="TextBox 12">
            <a:extLst>
              <a:ext uri="{FF2B5EF4-FFF2-40B4-BE49-F238E27FC236}">
                <a16:creationId xmlns:a16="http://schemas.microsoft.com/office/drawing/2014/main" id="{2FF54782-AE0A-8BDA-CC85-6B84DCA2EE75}"/>
              </a:ext>
            </a:extLst>
          </p:cNvPr>
          <p:cNvSpPr txBox="1"/>
          <p:nvPr/>
        </p:nvSpPr>
        <p:spPr>
          <a:xfrm>
            <a:off x="8255000" y="2712202"/>
            <a:ext cx="1536700" cy="646331"/>
          </a:xfrm>
          <a:prstGeom prst="rect">
            <a:avLst/>
          </a:prstGeom>
          <a:noFill/>
        </p:spPr>
        <p:txBody>
          <a:bodyPr wrap="square" rtlCol="0">
            <a:spAutoFit/>
          </a:bodyPr>
          <a:lstStyle/>
          <a:p>
            <a:r>
              <a:rPr lang="en-GB">
                <a:highlight>
                  <a:srgbClr val="FFFF00"/>
                </a:highlight>
                <a:latin typeface="Open Sans" panose="020B0606030504020204" pitchFamily="34" charset="0"/>
                <a:ea typeface="Open Sans" panose="020B0606030504020204" pitchFamily="34" charset="0"/>
                <a:cs typeface="Open Sans" panose="020B0606030504020204" pitchFamily="34" charset="0"/>
              </a:rPr>
              <a:t>Earn a salary</a:t>
            </a:r>
          </a:p>
        </p:txBody>
      </p:sp>
      <p:sp>
        <p:nvSpPr>
          <p:cNvPr id="14" name="TextBox 13">
            <a:extLst>
              <a:ext uri="{FF2B5EF4-FFF2-40B4-BE49-F238E27FC236}">
                <a16:creationId xmlns:a16="http://schemas.microsoft.com/office/drawing/2014/main" id="{A44468F9-C521-DB87-4124-E330581CCFB0}"/>
              </a:ext>
            </a:extLst>
          </p:cNvPr>
          <p:cNvSpPr txBox="1"/>
          <p:nvPr/>
        </p:nvSpPr>
        <p:spPr>
          <a:xfrm>
            <a:off x="10160000" y="2719304"/>
            <a:ext cx="1536700" cy="923330"/>
          </a:xfrm>
          <a:prstGeom prst="rect">
            <a:avLst/>
          </a:prstGeom>
          <a:noFill/>
        </p:spPr>
        <p:txBody>
          <a:bodyPr wrap="square" rtlCol="0">
            <a:spAutoFit/>
          </a:bodyPr>
          <a:lstStyle/>
          <a:p>
            <a:r>
              <a:rPr lang="en-GB">
                <a:highlight>
                  <a:srgbClr val="FFFF00"/>
                </a:highlight>
                <a:latin typeface="Open Sans" panose="020B0606030504020204" pitchFamily="34" charset="0"/>
                <a:ea typeface="Open Sans" panose="020B0606030504020204" pitchFamily="34" charset="0"/>
                <a:cs typeface="Open Sans" panose="020B0606030504020204" pitchFamily="34" charset="0"/>
              </a:rPr>
              <a:t>Combines working and learning</a:t>
            </a:r>
          </a:p>
        </p:txBody>
      </p:sp>
    </p:spTree>
    <p:extLst>
      <p:ext uri="{BB962C8B-B14F-4D97-AF65-F5344CB8AC3E}">
        <p14:creationId xmlns:p14="http://schemas.microsoft.com/office/powerpoint/2010/main" val="777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xit" presetSubtype="0" fill="hold" grpId="1" nodeType="withEffect">
                                  <p:stCondLst>
                                    <p:cond delay="1000"/>
                                  </p:stCondLst>
                                  <p:childTnLst>
                                    <p:set>
                                      <p:cBhvr>
                                        <p:cTn id="11" dur="1" fill="hold">
                                          <p:stCondLst>
                                            <p:cond delay="0"/>
                                          </p:stCondLst>
                                        </p:cTn>
                                        <p:tgtEl>
                                          <p:spTgt spid="12"/>
                                        </p:tgtEl>
                                        <p:attrNameLst>
                                          <p:attrName>style.visibility</p:attrName>
                                        </p:attrNameLst>
                                      </p:cBhvr>
                                      <p:to>
                                        <p:strVal val="hidden"/>
                                      </p:to>
                                    </p:set>
                                  </p:childTnLst>
                                </p:cTn>
                              </p:par>
                            </p:childTnLst>
                          </p:cTn>
                        </p:par>
                        <p:par>
                          <p:cTn id="12" fill="hold">
                            <p:stCondLst>
                              <p:cond delay="1500"/>
                            </p:stCondLst>
                            <p:childTnLst>
                              <p:par>
                                <p:cTn id="13" presetID="1" presetClass="entr" presetSubtype="0"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1000"/>
                                  </p:stCondLst>
                                  <p:childTnLst>
                                    <p:set>
                                      <p:cBhvr>
                                        <p:cTn id="16" dur="1" fill="hold">
                                          <p:stCondLst>
                                            <p:cond delay="0"/>
                                          </p:stCondLst>
                                        </p:cTn>
                                        <p:tgtEl>
                                          <p:spTgt spid="13"/>
                                        </p:tgtEl>
                                        <p:attrNameLst>
                                          <p:attrName>style.visibility</p:attrName>
                                        </p:attrNameLst>
                                      </p:cBhvr>
                                      <p:to>
                                        <p:strVal val="hidden"/>
                                      </p:to>
                                    </p:set>
                                  </p:childTnLst>
                                </p:cTn>
                              </p:par>
                            </p:childTnLst>
                          </p:cTn>
                        </p:par>
                        <p:par>
                          <p:cTn id="17" fill="hold">
                            <p:stCondLst>
                              <p:cond delay="2500"/>
                            </p:stCondLst>
                            <p:childTnLst>
                              <p:par>
                                <p:cTn id="18" presetID="1" presetClass="exit" presetSubtype="0" fill="hold" grpId="1" nodeType="afterEffect">
                                  <p:stCondLst>
                                    <p:cond delay="100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2" grpId="0"/>
      <p:bldP spid="12" grpId="1"/>
      <p:bldP spid="13" grpId="0"/>
      <p:bldP spid="13" grpId="1"/>
      <p:bldP spid="14" grpId="0"/>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A03E12-AFAE-AE57-940F-FC7840F4A8C1}"/>
              </a:ext>
            </a:extLst>
          </p:cNvPr>
          <p:cNvGrpSpPr/>
          <p:nvPr/>
        </p:nvGrpSpPr>
        <p:grpSpPr>
          <a:xfrm>
            <a:off x="6605393" y="1907130"/>
            <a:ext cx="5274464" cy="1597430"/>
            <a:chOff x="5557793" y="1751315"/>
            <a:chExt cx="5274464" cy="1597430"/>
          </a:xfrm>
        </p:grpSpPr>
        <p:pic>
          <p:nvPicPr>
            <p:cNvPr id="8" name="Picture 7">
              <a:extLst>
                <a:ext uri="{FF2B5EF4-FFF2-40B4-BE49-F238E27FC236}">
                  <a16:creationId xmlns:a16="http://schemas.microsoft.com/office/drawing/2014/main" id="{42EE485C-C659-AF34-EA8A-FDC655F7F7F3}"/>
                </a:ext>
              </a:extLst>
            </p:cNvPr>
            <p:cNvPicPr>
              <a:picLocks noChangeAspect="1"/>
            </p:cNvPicPr>
            <p:nvPr/>
          </p:nvPicPr>
          <p:blipFill>
            <a:blip r:embed="rId3"/>
            <a:stretch>
              <a:fillRect/>
            </a:stretch>
          </p:blipFill>
          <p:spPr>
            <a:xfrm>
              <a:off x="5557793" y="1751315"/>
              <a:ext cx="5274464" cy="147045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BF811FE2-7D97-DC96-929D-40C83E8762BB}"/>
                </a:ext>
              </a:extLst>
            </p:cNvPr>
            <p:cNvSpPr txBox="1"/>
            <p:nvPr/>
          </p:nvSpPr>
          <p:spPr>
            <a:xfrm>
              <a:off x="5557794" y="2200863"/>
              <a:ext cx="2520000" cy="1008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R="0" lvl="0" algn="ctr" defTabSz="914400" rtl="0" eaLnBrk="1" fontAlgn="auto" latinLnBrk="0" hangingPunct="1">
                <a:lnSpc>
                  <a:spcPct val="150000"/>
                </a:lnSpc>
                <a:spcBef>
                  <a:spcPts val="0"/>
                </a:spcBef>
                <a:spcAft>
                  <a:spcPts val="0"/>
                </a:spcAft>
                <a:buClrTx/>
                <a:buSzTx/>
                <a:tabLst/>
                <a:defRPr/>
              </a:pPr>
              <a:endParaRPr lang="en-GB" sz="22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Graphic 5" descr="Cursor with solid fill">
              <a:extLst>
                <a:ext uri="{FF2B5EF4-FFF2-40B4-BE49-F238E27FC236}">
                  <a16:creationId xmlns:a16="http://schemas.microsoft.com/office/drawing/2014/main" id="{1F4059A5-F412-82D0-B993-2BFDC5DBB46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5945446" y="2797952"/>
              <a:ext cx="550792" cy="550792"/>
            </a:xfrm>
            <a:prstGeom prst="rect">
              <a:avLst/>
            </a:prstGeom>
          </p:spPr>
        </p:pic>
        <p:pic>
          <p:nvPicPr>
            <p:cNvPr id="11" name="Graphic 10" descr="Cursor with solid fill">
              <a:extLst>
                <a:ext uri="{FF2B5EF4-FFF2-40B4-BE49-F238E27FC236}">
                  <a16:creationId xmlns:a16="http://schemas.microsoft.com/office/drawing/2014/main" id="{46E0C4F7-2CBC-39BD-14F7-936390D0876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8569452" y="2797953"/>
              <a:ext cx="550792" cy="550792"/>
            </a:xfrm>
            <a:prstGeom prst="rect">
              <a:avLst/>
            </a:prstGeom>
          </p:spPr>
        </p:pic>
      </p:gr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65558" y="391263"/>
            <a:ext cx="11595774" cy="669188"/>
          </a:xfrm>
        </p:spPr>
        <p:txBody>
          <a:bodyPr>
            <a:normAutofit/>
          </a:bodyPr>
          <a:lstStyle/>
          <a:p>
            <a:r>
              <a:rPr lang="en-GB" sz="3200" b="1">
                <a:latin typeface="Open Sans" panose="020B0606030504020204"/>
              </a:rPr>
              <a:t>Using the Unifrog shortlisting tools (10 mins)</a:t>
            </a:r>
          </a:p>
        </p:txBody>
      </p:sp>
      <p:sp>
        <p:nvSpPr>
          <p:cNvPr id="2" name="TextBox 1">
            <a:extLst>
              <a:ext uri="{FF2B5EF4-FFF2-40B4-BE49-F238E27FC236}">
                <a16:creationId xmlns:a16="http://schemas.microsoft.com/office/drawing/2014/main" id="{B2C668D4-D661-0318-8F22-3B79CC7803E5}"/>
              </a:ext>
            </a:extLst>
          </p:cNvPr>
          <p:cNvSpPr txBox="1"/>
          <p:nvPr/>
        </p:nvSpPr>
        <p:spPr>
          <a:xfrm>
            <a:off x="232500" y="1062771"/>
            <a:ext cx="6372893" cy="308520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200">
                <a:latin typeface="Open Sans" panose="020B0606030504020204" pitchFamily="34" charset="0"/>
                <a:ea typeface="Open Sans" panose="020B0606030504020204" pitchFamily="34" charset="0"/>
                <a:cs typeface="Open Sans" panose="020B0606030504020204" pitchFamily="34" charset="0"/>
              </a:rPr>
              <a:t>Log in to your Unifrog account and open one of the following tools:</a:t>
            </a:r>
          </a:p>
          <a:p>
            <a:pPr marL="800100" lvl="1" indent="-342900">
              <a:lnSpc>
                <a:spcPct val="150000"/>
              </a:lnSpc>
              <a:buFont typeface="Arial" panose="020B0604020202020204" pitchFamily="34" charset="0"/>
              <a:buChar char="•"/>
            </a:pPr>
            <a:r>
              <a:rPr lang="en-GB" sz="2200" b="1">
                <a:latin typeface="Open Sans" panose="020B0606030504020204" pitchFamily="34" charset="0"/>
                <a:ea typeface="Open Sans" panose="020B0606030504020204" pitchFamily="34" charset="0"/>
                <a:cs typeface="Open Sans" panose="020B0606030504020204" pitchFamily="34" charset="0"/>
              </a:rPr>
              <a:t>Apprenticeships</a:t>
            </a:r>
          </a:p>
          <a:p>
            <a:pPr marL="800100" lvl="1" indent="-342900">
              <a:lnSpc>
                <a:spcPct val="150000"/>
              </a:lnSpc>
              <a:buFont typeface="Arial" panose="020B0604020202020204" pitchFamily="34" charset="0"/>
              <a:buChar char="•"/>
            </a:pPr>
            <a:r>
              <a:rPr lang="en-GB" sz="2200" b="1">
                <a:latin typeface="Open Sans" panose="020B0606030504020204" pitchFamily="34" charset="0"/>
                <a:ea typeface="Open Sans" panose="020B0606030504020204" pitchFamily="34" charset="0"/>
                <a:cs typeface="Open Sans" panose="020B0606030504020204" pitchFamily="34" charset="0"/>
              </a:rPr>
              <a:t>College / Sixth Form </a:t>
            </a:r>
          </a:p>
          <a:p>
            <a:pPr marL="342900" indent="-342900">
              <a:lnSpc>
                <a:spcPct val="150000"/>
              </a:lnSpc>
              <a:buFont typeface="Arial" panose="020B0604020202020204" pitchFamily="34" charset="0"/>
              <a:buChar char="•"/>
            </a:pPr>
            <a:r>
              <a:rPr lang="en-GB" sz="2200">
                <a:latin typeface="Open Sans" panose="020B0606030504020204" pitchFamily="34" charset="0"/>
                <a:ea typeface="Open Sans" panose="020B0606030504020204" pitchFamily="34" charset="0"/>
                <a:cs typeface="Open Sans" panose="020B0606030504020204" pitchFamily="34" charset="0"/>
              </a:rPr>
              <a:t>Create a Shortlist of some of the courses or apprenticeships available that interest you.</a:t>
            </a:r>
          </a:p>
        </p:txBody>
      </p:sp>
      <p:sp>
        <p:nvSpPr>
          <p:cNvPr id="15" name="TextBox 14">
            <a:extLst>
              <a:ext uri="{FF2B5EF4-FFF2-40B4-BE49-F238E27FC236}">
                <a16:creationId xmlns:a16="http://schemas.microsoft.com/office/drawing/2014/main" id="{4E95C2F2-EC3F-1EAE-8AF3-1012E32CB39F}"/>
              </a:ext>
            </a:extLst>
          </p:cNvPr>
          <p:cNvSpPr txBox="1"/>
          <p:nvPr/>
        </p:nvSpPr>
        <p:spPr>
          <a:xfrm>
            <a:off x="399157" y="4351239"/>
            <a:ext cx="11442829" cy="1563272"/>
          </a:xfrm>
          <a:prstGeom prst="roundRect">
            <a:avLst>
              <a:gd name="adj" fmla="val 0"/>
            </a:avLst>
          </a:prstGeom>
          <a:solidFill>
            <a:schemeClr val="accent2">
              <a:lumMod val="40000"/>
              <a:lumOff val="60000"/>
            </a:schemeClr>
          </a:solidFill>
          <a:ln w="3175">
            <a:solidFill>
              <a:schemeClr val="tx1"/>
            </a:solidFill>
          </a:ln>
        </p:spPr>
        <p:txBody>
          <a:bodyPr wrap="square" lIns="180000" rIns="180000" anchor="ctr" anchorCtr="0">
            <a:noAutofit/>
          </a:bodyPr>
          <a:lstStyle/>
          <a:p>
            <a:pPr lvl="0">
              <a:lnSpc>
                <a:spcPct val="125000"/>
              </a:lnSpc>
              <a:spcAft>
                <a:spcPts val="800"/>
              </a:spcAft>
            </a:pPr>
            <a:r>
              <a:rPr lang="en-GB" sz="2000" b="1">
                <a:latin typeface="Open Sans" panose="020B0606030504020204" pitchFamily="34" charset="0"/>
                <a:ea typeface="Open Sans" panose="020B0606030504020204" pitchFamily="34" charset="0"/>
                <a:cs typeface="Open Sans" panose="020B0606030504020204" pitchFamily="34" charset="0"/>
              </a:rPr>
              <a:t>	    </a:t>
            </a:r>
            <a:r>
              <a:rPr lang="en-GB" sz="2000">
                <a:latin typeface="Open Sans" panose="020B0606030504020204" pitchFamily="34" charset="0"/>
                <a:ea typeface="Open Sans" panose="020B0606030504020204" pitchFamily="34" charset="0"/>
                <a:cs typeface="Open Sans" panose="020B0606030504020204" pitchFamily="34" charset="0"/>
              </a:rPr>
              <a:t>Use this as an opportunity to </a:t>
            </a:r>
            <a:r>
              <a:rPr lang="en-GB" sz="2000" b="1">
                <a:latin typeface="Open Sans" panose="020B0606030504020204" pitchFamily="34" charset="0"/>
                <a:ea typeface="Open Sans" panose="020B0606030504020204" pitchFamily="34" charset="0"/>
                <a:cs typeface="Open Sans" panose="020B0606030504020204" pitchFamily="34" charset="0"/>
              </a:rPr>
              <a:t>explore</a:t>
            </a:r>
            <a:r>
              <a:rPr lang="en-GB" sz="2000">
                <a:latin typeface="Open Sans" panose="020B0606030504020204" pitchFamily="34" charset="0"/>
                <a:ea typeface="Open Sans" panose="020B0606030504020204" pitchFamily="34" charset="0"/>
                <a:cs typeface="Open Sans" panose="020B0606030504020204" pitchFamily="34" charset="0"/>
              </a:rPr>
              <a:t> </a:t>
            </a:r>
            <a:r>
              <a:rPr lang="en-GB" sz="2000" b="1">
                <a:latin typeface="Open Sans" panose="020B0606030504020204" pitchFamily="34" charset="0"/>
                <a:ea typeface="Open Sans" panose="020B0606030504020204" pitchFamily="34" charset="0"/>
                <a:cs typeface="Open Sans" panose="020B0606030504020204" pitchFamily="34" charset="0"/>
              </a:rPr>
              <a:t>the options available to you </a:t>
            </a:r>
            <a:r>
              <a:rPr lang="en-GB" sz="2000">
                <a:latin typeface="Open Sans" panose="020B0606030504020204" pitchFamily="34" charset="0"/>
                <a:ea typeface="Open Sans" panose="020B0606030504020204" pitchFamily="34" charset="0"/>
                <a:cs typeface="Open Sans" panose="020B0606030504020204" pitchFamily="34" charset="0"/>
              </a:rPr>
              <a:t>– don’t worry</a:t>
            </a:r>
          </a:p>
          <a:p>
            <a:pPr lvl="0">
              <a:lnSpc>
                <a:spcPct val="125000"/>
              </a:lnSpc>
              <a:spcAft>
                <a:spcPts val="800"/>
              </a:spcAft>
            </a:pPr>
            <a:r>
              <a:rPr lang="en-GB" sz="2000">
                <a:latin typeface="Open Sans" panose="020B0606030504020204" pitchFamily="34" charset="0"/>
                <a:ea typeface="Open Sans" panose="020B0606030504020204" pitchFamily="34" charset="0"/>
                <a:cs typeface="Open Sans" panose="020B0606030504020204" pitchFamily="34" charset="0"/>
              </a:rPr>
              <a:t>                 about having to make any decisions right now. Even if you’re planning to get a job</a:t>
            </a:r>
          </a:p>
          <a:p>
            <a:pPr lvl="0">
              <a:lnSpc>
                <a:spcPct val="125000"/>
              </a:lnSpc>
              <a:spcAft>
                <a:spcPts val="800"/>
              </a:spcAft>
            </a:pPr>
            <a:r>
              <a:rPr lang="en-GB" sz="2000">
                <a:latin typeface="Open Sans" panose="020B0606030504020204" pitchFamily="34" charset="0"/>
                <a:ea typeface="Open Sans" panose="020B0606030504020204" pitchFamily="34" charset="0"/>
                <a:cs typeface="Open Sans" panose="020B0606030504020204" pitchFamily="34" charset="0"/>
              </a:rPr>
              <a:t>                 straight after school, it’s always a good idea to have a plan B!</a:t>
            </a:r>
            <a:endParaRPr lang="en-GB" sz="2000" b="1">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Information with solid fill">
            <a:extLst>
              <a:ext uri="{FF2B5EF4-FFF2-40B4-BE49-F238E27FC236}">
                <a16:creationId xmlns:a16="http://schemas.microsoft.com/office/drawing/2014/main" id="{FB8E14DB-6D28-A401-E4D6-DA966F6376D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435" y="4675675"/>
            <a:ext cx="914400" cy="914400"/>
          </a:xfrm>
          <a:prstGeom prst="rect">
            <a:avLst/>
          </a:prstGeom>
        </p:spPr>
      </p:pic>
      <p:sp>
        <p:nvSpPr>
          <p:cNvPr id="13" name="TextBox 12">
            <a:extLst>
              <a:ext uri="{FF2B5EF4-FFF2-40B4-BE49-F238E27FC236}">
                <a16:creationId xmlns:a16="http://schemas.microsoft.com/office/drawing/2014/main" id="{F844506A-DA67-DBE1-DDDE-DF156B95376E}"/>
              </a:ext>
            </a:extLst>
          </p:cNvPr>
          <p:cNvSpPr txBox="1"/>
          <p:nvPr/>
        </p:nvSpPr>
        <p:spPr>
          <a:xfrm>
            <a:off x="9205037" y="2356678"/>
            <a:ext cx="2520000" cy="1008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R="0" lvl="0" algn="ctr" defTabSz="914400" rtl="0" eaLnBrk="1" fontAlgn="auto" latinLnBrk="0" hangingPunct="1">
              <a:lnSpc>
                <a:spcPct val="150000"/>
              </a:lnSpc>
              <a:spcBef>
                <a:spcPts val="0"/>
              </a:spcBef>
              <a:spcAft>
                <a:spcPts val="0"/>
              </a:spcAft>
              <a:buClrTx/>
              <a:buSzTx/>
              <a:tabLst/>
              <a:defRPr/>
            </a:pPr>
            <a:endParaRPr lang="en-GB" sz="22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6586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338C94-1CC8-4B8D-8023-B2C0506E7C3E}"/>
              </a:ext>
            </a:extLst>
          </p:cNvPr>
          <p:cNvSpPr txBox="1"/>
          <p:nvPr/>
        </p:nvSpPr>
        <p:spPr>
          <a:xfrm>
            <a:off x="348276" y="1197165"/>
            <a:ext cx="11595774" cy="5460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GB" sz="2200" b="0" i="0" u="none" strike="noStrike" kern="1200" cap="none" spc="0" normalizeH="0" baseline="0" noProof="0">
                <a:ln>
                  <a:noFill/>
                </a:ln>
                <a:solidFill>
                  <a:prstClr val="black"/>
                </a:solidFill>
                <a:effectLst/>
                <a:uLnTx/>
                <a:uFillTx/>
                <a:latin typeface="Open Sans" panose="020B0606030504020204"/>
                <a:ea typeface="+mn-ea"/>
                <a:cs typeface="+mn-cs"/>
              </a:rPr>
              <a:t>Use Unifrog’s </a:t>
            </a:r>
            <a:r>
              <a:rPr kumimoji="0" lang="en-GB" sz="2200" b="1" i="0" u="none" strike="noStrike" kern="1200" cap="none" spc="0" normalizeH="0" baseline="0" noProof="0">
                <a:ln>
                  <a:noFill/>
                </a:ln>
                <a:solidFill>
                  <a:prstClr val="black"/>
                </a:solidFill>
                <a:effectLst/>
                <a:uLnTx/>
                <a:uFillTx/>
                <a:latin typeface="Open Sans" panose="020B0606030504020204"/>
                <a:ea typeface="+mn-ea"/>
                <a:cs typeface="+mn-cs"/>
              </a:rPr>
              <a:t>Know-how library </a:t>
            </a:r>
            <a:r>
              <a:rPr kumimoji="0" lang="en-GB" sz="2200" b="0" i="0" u="none" strike="noStrike" kern="1200" cap="none" spc="0" normalizeH="0" baseline="0" noProof="0">
                <a:ln>
                  <a:noFill/>
                </a:ln>
                <a:solidFill>
                  <a:prstClr val="black"/>
                </a:solidFill>
                <a:effectLst/>
                <a:uLnTx/>
                <a:uFillTx/>
                <a:latin typeface="Open Sans" panose="020B0606030504020204"/>
                <a:ea typeface="+mn-ea"/>
                <a:cs typeface="+mn-cs"/>
              </a:rPr>
              <a:t>to find out about post-16 pathways.</a:t>
            </a:r>
          </a:p>
        </p:txBody>
      </p:sp>
      <p:pic>
        <p:nvPicPr>
          <p:cNvPr id="5" name="Picture 4">
            <a:extLst>
              <a:ext uri="{FF2B5EF4-FFF2-40B4-BE49-F238E27FC236}">
                <a16:creationId xmlns:a16="http://schemas.microsoft.com/office/drawing/2014/main" id="{44ADB623-6F3D-B00F-7F76-BDAC1BED0E8F}"/>
              </a:ext>
            </a:extLst>
          </p:cNvPr>
          <p:cNvPicPr>
            <a:picLocks noChangeAspect="1"/>
          </p:cNvPicPr>
          <p:nvPr/>
        </p:nvPicPr>
        <p:blipFill rotWithShape="1">
          <a:blip r:embed="rId3"/>
          <a:srcRect r="57775"/>
          <a:stretch/>
        </p:blipFill>
        <p:spPr>
          <a:xfrm>
            <a:off x="5604849" y="2987657"/>
            <a:ext cx="3041266" cy="2205904"/>
          </a:xfrm>
          <a:prstGeom prst="rect">
            <a:avLst/>
          </a:prstGeom>
          <a:ln>
            <a:noFill/>
          </a:ln>
          <a:effectLst>
            <a:outerShdw blurRad="292100" dist="139700" dir="2700000" algn="tl" rotWithShape="0">
              <a:srgbClr val="333333">
                <a:alpha val="65000"/>
              </a:srgbClr>
            </a:outerShdw>
          </a:effectLst>
        </p:spPr>
      </p:pic>
      <p:sp>
        <p:nvSpPr>
          <p:cNvPr id="7" name="Title 1">
            <a:extLst>
              <a:ext uri="{FF2B5EF4-FFF2-40B4-BE49-F238E27FC236}">
                <a16:creationId xmlns:a16="http://schemas.microsoft.com/office/drawing/2014/main" id="{B8E25A91-92D7-F692-5E4F-78277A034A25}"/>
              </a:ext>
            </a:extLst>
          </p:cNvPr>
          <p:cNvSpPr txBox="1">
            <a:spLocks/>
          </p:cNvSpPr>
          <p:nvPr/>
        </p:nvSpPr>
        <p:spPr>
          <a:xfrm>
            <a:off x="298113" y="430658"/>
            <a:ext cx="11595774" cy="669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GB" sz="3200" b="1" i="0" u="none" strike="noStrike" kern="1200" cap="none" spc="0" normalizeH="0" baseline="0" noProof="0">
                <a:ln>
                  <a:noFill/>
                </a:ln>
                <a:solidFill>
                  <a:prstClr val="black"/>
                </a:solidFill>
                <a:effectLst/>
                <a:uLnTx/>
                <a:uFillTx/>
                <a:latin typeface="Open Sans" panose="020B0606030504020204"/>
                <a:ea typeface="+mj-ea"/>
                <a:cs typeface="+mj-cs"/>
              </a:rPr>
              <a:t>Finding out more about post-16 pathways</a:t>
            </a:r>
            <a:endParaRPr kumimoji="0" lang="en-GB" sz="3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07C9FC92-026D-88E1-4C1D-C5B89434BE72}"/>
              </a:ext>
            </a:extLst>
          </p:cNvPr>
          <p:cNvSpPr txBox="1"/>
          <p:nvPr/>
        </p:nvSpPr>
        <p:spPr>
          <a:xfrm>
            <a:off x="317958" y="1960078"/>
            <a:ext cx="5201624" cy="370075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GB" sz="2200" b="0" i="0" u="none" strike="noStrike" kern="1200" cap="none" spc="0" normalizeH="0" baseline="0" noProof="0">
                <a:ln>
                  <a:noFill/>
                </a:ln>
                <a:solidFill>
                  <a:prstClr val="black"/>
                </a:solidFill>
                <a:effectLst/>
                <a:uLnTx/>
                <a:uFillTx/>
                <a:latin typeface="Open Sans" panose="020B0606030504020204"/>
                <a:ea typeface="+mn-ea"/>
                <a:cs typeface="+mn-cs"/>
              </a:rPr>
              <a:t>Search by the pathways:</a:t>
            </a: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a:ln>
                  <a:noFill/>
                </a:ln>
                <a:solidFill>
                  <a:srgbClr val="66D0A2"/>
                </a:solidFill>
                <a:effectLst/>
                <a:uLnTx/>
                <a:uFillTx/>
                <a:latin typeface="Open Sans" panose="020B0606030504020204"/>
                <a:ea typeface="+mn-ea"/>
                <a:cs typeface="+mn-cs"/>
              </a:rPr>
              <a:t>UK College and Sixth Form</a:t>
            </a:r>
            <a:endParaRPr kumimoji="0" lang="en-GB" sz="2200" b="0" i="0" u="none" strike="noStrike" kern="1200" cap="none" spc="0" normalizeH="0" baseline="0" noProof="0">
              <a:ln>
                <a:noFill/>
              </a:ln>
              <a:solidFill>
                <a:srgbClr val="66D0A2"/>
              </a:solidFill>
              <a:effectLst/>
              <a:uLnTx/>
              <a:uFillTx/>
              <a:latin typeface="Open Sans" panose="020B0606030504020204"/>
              <a:ea typeface="+mn-ea"/>
              <a:cs typeface="+mn-cs"/>
            </a:endParaRP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a:ln>
                  <a:noFill/>
                </a:ln>
                <a:solidFill>
                  <a:srgbClr val="66D0A2"/>
                </a:solidFill>
                <a:effectLst/>
                <a:uLnTx/>
                <a:uFillTx/>
                <a:latin typeface="Open Sans" panose="020B0606030504020204"/>
                <a:ea typeface="+mn-ea"/>
                <a:cs typeface="+mn-cs"/>
              </a:rPr>
              <a:t>World of Work</a:t>
            </a:r>
            <a:endParaRPr kumimoji="0" lang="en-GB" sz="2200" b="0" i="0" u="none" strike="noStrike" kern="1200" cap="none" spc="0" normalizeH="0" baseline="0" noProof="0">
              <a:ln>
                <a:noFill/>
              </a:ln>
              <a:solidFill>
                <a:srgbClr val="66D0A2"/>
              </a:solidFill>
              <a:effectLst/>
              <a:uLnTx/>
              <a:uFillTx/>
              <a:latin typeface="Open Sans" panose="020B0606030504020204"/>
              <a:ea typeface="+mn-ea"/>
              <a:cs typeface="+mn-cs"/>
            </a:endParaRP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a:ln>
                  <a:noFill/>
                </a:ln>
                <a:solidFill>
                  <a:srgbClr val="66D0A2"/>
                </a:solidFill>
                <a:effectLst/>
                <a:uLnTx/>
                <a:uFillTx/>
                <a:latin typeface="Open Sans" panose="020B0606030504020204"/>
                <a:ea typeface="+mn-ea"/>
                <a:cs typeface="+mn-cs"/>
              </a:rPr>
              <a:t>UK apprenticeships</a:t>
            </a:r>
            <a:r>
              <a:rPr kumimoji="0" lang="en-GB" sz="2200" b="0" i="0" u="none" strike="noStrike" kern="1200" cap="none" spc="0" normalizeH="0" baseline="0" noProof="0">
                <a:ln>
                  <a:noFill/>
                </a:ln>
                <a:solidFill>
                  <a:srgbClr val="66D0A2"/>
                </a:solidFill>
                <a:effectLst/>
                <a:uLnTx/>
                <a:uFillTx/>
                <a:latin typeface="Open Sans" panose="020B0606030504020204"/>
                <a:ea typeface="+mn-ea"/>
                <a:cs typeface="+mn-cs"/>
              </a:rPr>
              <a:t> </a:t>
            </a:r>
          </a:p>
          <a:p>
            <a:pPr marL="0" marR="0" lvl="0" indent="0" algn="l" defTabSz="914400" rtl="0" eaLnBrk="1" fontAlgn="auto" latinLnBrk="0" hangingPunct="1">
              <a:lnSpc>
                <a:spcPct val="150000"/>
              </a:lnSpc>
              <a:spcBef>
                <a:spcPts val="0"/>
              </a:spcBef>
              <a:spcAft>
                <a:spcPts val="1800"/>
              </a:spcAft>
              <a:buClrTx/>
              <a:buSzTx/>
              <a:buFontTx/>
              <a:buNone/>
              <a:tabLst/>
              <a:defRPr/>
            </a:pPr>
            <a:r>
              <a:rPr kumimoji="0" lang="en-GB" sz="2200" b="0" i="0" u="none" strike="noStrike" kern="1200" cap="none" spc="0" normalizeH="0" baseline="0" noProof="0">
                <a:ln>
                  <a:noFill/>
                </a:ln>
                <a:solidFill>
                  <a:prstClr val="black"/>
                </a:solidFill>
                <a:effectLst/>
                <a:uLnTx/>
                <a:uFillTx/>
                <a:latin typeface="Open Sans" panose="020B0606030504020204"/>
                <a:ea typeface="+mn-ea"/>
                <a:cs typeface="+mn-cs"/>
              </a:rPr>
              <a:t>Remember to favourite guides you’d like to come back to later!</a:t>
            </a:r>
          </a:p>
        </p:txBody>
      </p:sp>
      <p:pic>
        <p:nvPicPr>
          <p:cNvPr id="14" name="Picture 13">
            <a:extLst>
              <a:ext uri="{FF2B5EF4-FFF2-40B4-BE49-F238E27FC236}">
                <a16:creationId xmlns:a16="http://schemas.microsoft.com/office/drawing/2014/main" id="{28FD92A8-8A8B-DF11-F932-7EEAFA549C1A}"/>
              </a:ext>
            </a:extLst>
          </p:cNvPr>
          <p:cNvPicPr>
            <a:picLocks noChangeAspect="1"/>
          </p:cNvPicPr>
          <p:nvPr/>
        </p:nvPicPr>
        <p:blipFill>
          <a:blip r:embed="rId4"/>
          <a:stretch>
            <a:fillRect/>
          </a:stretch>
        </p:blipFill>
        <p:spPr>
          <a:xfrm>
            <a:off x="8979955" y="2794489"/>
            <a:ext cx="2578101" cy="2592240"/>
          </a:xfrm>
          <a:prstGeom prst="rect">
            <a:avLst/>
          </a:prstGeom>
          <a:ln>
            <a:noFill/>
          </a:ln>
          <a:effectLst>
            <a:outerShdw blurRad="292100" dist="139700" dir="2700000" algn="tl" rotWithShape="0">
              <a:srgbClr val="333333">
                <a:alpha val="65000"/>
              </a:srgbClr>
            </a:outerShdw>
          </a:effectLst>
        </p:spPr>
      </p:pic>
      <p:pic>
        <p:nvPicPr>
          <p:cNvPr id="22" name="Graphic 21" descr="Cursor with solid fill">
            <a:extLst>
              <a:ext uri="{FF2B5EF4-FFF2-40B4-BE49-F238E27FC236}">
                <a16:creationId xmlns:a16="http://schemas.microsoft.com/office/drawing/2014/main" id="{68C034D5-0D02-B428-0B80-48EF212A4D0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5840" y="4861442"/>
            <a:ext cx="533275" cy="533275"/>
          </a:xfrm>
          <a:prstGeom prst="rect">
            <a:avLst/>
          </a:prstGeom>
        </p:spPr>
      </p:pic>
    </p:spTree>
    <p:extLst>
      <p:ext uri="{BB962C8B-B14F-4D97-AF65-F5344CB8AC3E}">
        <p14:creationId xmlns:p14="http://schemas.microsoft.com/office/powerpoint/2010/main" val="1400173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D9F46A-BD7B-CA36-E80F-4D4FD2335A65}"/>
              </a:ext>
            </a:extLst>
          </p:cNvPr>
          <p:cNvSpPr txBox="1"/>
          <p:nvPr/>
        </p:nvSpPr>
        <p:spPr>
          <a:xfrm>
            <a:off x="632308" y="961534"/>
            <a:ext cx="10940254" cy="4105996"/>
          </a:xfrm>
          <a:prstGeom prst="rect">
            <a:avLst/>
          </a:prstGeom>
          <a:noFill/>
        </p:spPr>
        <p:txBody>
          <a:bodyPr wrap="square">
            <a:spAutoFit/>
          </a:bodyPr>
          <a:lstStyle/>
          <a:p>
            <a:pPr>
              <a:lnSpc>
                <a:spcPct val="150000"/>
              </a:lnSpc>
              <a:spcAft>
                <a:spcPts val="800"/>
              </a:spcAft>
            </a:pPr>
            <a:r>
              <a:rPr lang="en-GB" sz="2200">
                <a:effectLst/>
                <a:latin typeface="Open Sans" panose="020B0606030504020204" pitchFamily="34" charset="0"/>
                <a:ea typeface="Open Sans" panose="020B0606030504020204" pitchFamily="34" charset="0"/>
                <a:cs typeface="Open Sans" panose="020B0606030504020204" pitchFamily="34" charset="0"/>
              </a:rPr>
              <a:t>Based on today’s session, rank the three pathways in order of your preference from </a:t>
            </a:r>
            <a:r>
              <a:rPr lang="en-GB" sz="2200" b="1">
                <a:effectLst/>
                <a:latin typeface="Open Sans" panose="020B0606030504020204" pitchFamily="34" charset="0"/>
                <a:ea typeface="Open Sans" panose="020B0606030504020204" pitchFamily="34" charset="0"/>
                <a:cs typeface="Open Sans" panose="020B0606030504020204" pitchFamily="34" charset="0"/>
              </a:rPr>
              <a:t>1</a:t>
            </a:r>
            <a:r>
              <a:rPr lang="en-GB" sz="2200" b="1" baseline="30000">
                <a:effectLst/>
                <a:latin typeface="Open Sans" panose="020B0606030504020204" pitchFamily="34" charset="0"/>
                <a:ea typeface="Open Sans" panose="020B0606030504020204" pitchFamily="34" charset="0"/>
                <a:cs typeface="Open Sans" panose="020B0606030504020204" pitchFamily="34" charset="0"/>
              </a:rPr>
              <a:t>st</a:t>
            </a:r>
            <a:r>
              <a:rPr lang="en-GB" sz="2200">
                <a:effectLst/>
                <a:latin typeface="Open Sans" panose="020B0606030504020204" pitchFamily="34" charset="0"/>
                <a:ea typeface="Open Sans" panose="020B0606030504020204" pitchFamily="34" charset="0"/>
                <a:cs typeface="Open Sans" panose="020B0606030504020204" pitchFamily="34" charset="0"/>
              </a:rPr>
              <a:t> (I like this option the most) to </a:t>
            </a:r>
            <a:r>
              <a:rPr lang="en-GB" sz="2200" b="1">
                <a:effectLst/>
                <a:latin typeface="Open Sans" panose="020B0606030504020204" pitchFamily="34" charset="0"/>
                <a:ea typeface="Open Sans" panose="020B0606030504020204" pitchFamily="34" charset="0"/>
                <a:cs typeface="Open Sans" panose="020B0606030504020204" pitchFamily="34" charset="0"/>
              </a:rPr>
              <a:t>3</a:t>
            </a:r>
            <a:r>
              <a:rPr lang="en-GB" sz="2200" b="1" baseline="30000">
                <a:effectLst/>
                <a:latin typeface="Open Sans" panose="020B0606030504020204" pitchFamily="34" charset="0"/>
                <a:ea typeface="Open Sans" panose="020B0606030504020204" pitchFamily="34" charset="0"/>
                <a:cs typeface="Open Sans" panose="020B0606030504020204" pitchFamily="34" charset="0"/>
              </a:rPr>
              <a:t>rd</a:t>
            </a:r>
            <a:r>
              <a:rPr lang="en-GB" sz="2200">
                <a:effectLst/>
                <a:latin typeface="Open Sans" panose="020B0606030504020204" pitchFamily="34" charset="0"/>
                <a:ea typeface="Open Sans" panose="020B0606030504020204" pitchFamily="34" charset="0"/>
                <a:cs typeface="Open Sans" panose="020B0606030504020204" pitchFamily="34" charset="0"/>
              </a:rPr>
              <a:t> (I like this option the least). </a:t>
            </a:r>
          </a:p>
          <a:p>
            <a:pPr>
              <a:lnSpc>
                <a:spcPct val="150000"/>
              </a:lnSpc>
              <a:spcAft>
                <a:spcPts val="800"/>
              </a:spcAft>
            </a:pPr>
            <a:endParaRPr lang="en-GB" sz="220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20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200">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endParaRPr lang="en-GB" sz="2200" i="1">
              <a:latin typeface="Open Sans" panose="020B0606030504020204" pitchFamily="34" charset="0"/>
              <a:ea typeface="Open Sans" panose="020B0606030504020204" pitchFamily="34" charset="0"/>
              <a:cs typeface="Open Sans" panose="020B0606030504020204" pitchFamily="34" charset="0"/>
            </a:endParaRPr>
          </a:p>
          <a:p>
            <a:pPr>
              <a:lnSpc>
                <a:spcPct val="150000"/>
              </a:lnSpc>
              <a:spcAft>
                <a:spcPts val="800"/>
              </a:spcAft>
            </a:pPr>
            <a:r>
              <a:rPr lang="en-GB" sz="2200" i="1">
                <a:latin typeface="Open Sans" panose="020B0606030504020204" pitchFamily="34" charset="0"/>
                <a:ea typeface="Open Sans" panose="020B0606030504020204" pitchFamily="34" charset="0"/>
                <a:cs typeface="Open Sans" panose="020B0606030504020204" pitchFamily="34" charset="0"/>
              </a:rPr>
              <a:t>It doesn’t matter if you haven’t reached a firm decision on your preferred pathway yet!</a:t>
            </a:r>
          </a:p>
        </p:txBody>
      </p:sp>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a:effectLst/>
                <a:latin typeface="Open sans" panose="020B0606030504020204" pitchFamily="34" charset="0"/>
                <a:ea typeface="Open sans" panose="020B0606030504020204" pitchFamily="34" charset="0"/>
                <a:cs typeface="Open sans" panose="020B0606030504020204" pitchFamily="34" charset="0"/>
              </a:rPr>
              <a:t>Which pathway is best for me? (5 mins)</a:t>
            </a:r>
            <a:endParaRPr lang="en-GB" sz="3200">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28" name="Group 27">
            <a:extLst>
              <a:ext uri="{FF2B5EF4-FFF2-40B4-BE49-F238E27FC236}">
                <a16:creationId xmlns:a16="http://schemas.microsoft.com/office/drawing/2014/main" id="{F7961013-A7B9-1AD1-8634-C9FC364044E1}"/>
              </a:ext>
            </a:extLst>
          </p:cNvPr>
          <p:cNvGrpSpPr/>
          <p:nvPr/>
        </p:nvGrpSpPr>
        <p:grpSpPr>
          <a:xfrm>
            <a:off x="4517982" y="2087922"/>
            <a:ext cx="3156036" cy="2136404"/>
            <a:chOff x="4251373" y="1446165"/>
            <a:chExt cx="3156036" cy="2136404"/>
          </a:xfrm>
        </p:grpSpPr>
        <p:grpSp>
          <p:nvGrpSpPr>
            <p:cNvPr id="26" name="Group 25">
              <a:extLst>
                <a:ext uri="{FF2B5EF4-FFF2-40B4-BE49-F238E27FC236}">
                  <a16:creationId xmlns:a16="http://schemas.microsoft.com/office/drawing/2014/main" id="{E92E81E8-0240-F6D4-E44F-B201F42F1842}"/>
                </a:ext>
              </a:extLst>
            </p:cNvPr>
            <p:cNvGrpSpPr/>
            <p:nvPr/>
          </p:nvGrpSpPr>
          <p:grpSpPr>
            <a:xfrm>
              <a:off x="4251373" y="1996267"/>
              <a:ext cx="3156036" cy="1586302"/>
              <a:chOff x="4165601" y="1978506"/>
              <a:chExt cx="3156036" cy="1586302"/>
            </a:xfrm>
          </p:grpSpPr>
          <p:sp>
            <p:nvSpPr>
              <p:cNvPr id="12" name="Rectangle: Folded Corner 11">
                <a:extLst>
                  <a:ext uri="{FF2B5EF4-FFF2-40B4-BE49-F238E27FC236}">
                    <a16:creationId xmlns:a16="http://schemas.microsoft.com/office/drawing/2014/main" id="{1328FC9F-17F5-6D1D-1D55-016252AD95ED}"/>
                  </a:ext>
                </a:extLst>
              </p:cNvPr>
              <p:cNvSpPr/>
              <p:nvPr/>
            </p:nvSpPr>
            <p:spPr>
              <a:xfrm>
                <a:off x="4165601" y="1978506"/>
                <a:ext cx="3149600" cy="1586302"/>
              </a:xfrm>
              <a:prstGeom prst="foldedCorner">
                <a:avLst/>
              </a:prstGeom>
              <a:solidFill>
                <a:srgbClr val="C9F0EF"/>
              </a:solidFill>
              <a:ln w="12700">
                <a:solidFill>
                  <a:srgbClr val="4BC7C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E5817E6B-D411-7705-C35F-ED0E7856C5B0}"/>
                  </a:ext>
                </a:extLst>
              </p:cNvPr>
              <p:cNvSpPr txBox="1"/>
              <p:nvPr/>
            </p:nvSpPr>
            <p:spPr>
              <a:xfrm>
                <a:off x="4172036" y="1978506"/>
                <a:ext cx="3149601" cy="1586302"/>
              </a:xfrm>
              <a:prstGeom prst="rect">
                <a:avLst/>
              </a:prstGeom>
              <a:noFill/>
            </p:spPr>
            <p:txBody>
              <a:bodyPr wrap="square" anchor="ctr" anchorCtr="0">
                <a:noAutofit/>
              </a:bodyPr>
              <a:lstStyle/>
              <a:p>
                <a:pPr algn="ctr">
                  <a:lnSpc>
                    <a:spcPct val="150000"/>
                  </a:lnSpc>
                </a:pPr>
                <a:r>
                  <a:rPr lang="en-GB" sz="2200" b="1">
                    <a:solidFill>
                      <a:schemeClr val="tx1"/>
                    </a:solidFill>
                    <a:latin typeface="Open Sans" panose="020B0606030504020204" pitchFamily="34" charset="0"/>
                    <a:ea typeface="Open Sans" panose="020B0606030504020204" pitchFamily="34" charset="0"/>
                    <a:cs typeface="Open Sans" panose="020B0606030504020204" pitchFamily="34" charset="0"/>
                  </a:rPr>
                  <a:t>Employment</a:t>
                </a:r>
              </a:p>
            </p:txBody>
          </p:sp>
        </p:grpSp>
        <p:pic>
          <p:nvPicPr>
            <p:cNvPr id="22" name="Graphic 21" descr="Pin with solid fill">
              <a:extLst>
                <a:ext uri="{FF2B5EF4-FFF2-40B4-BE49-F238E27FC236}">
                  <a16:creationId xmlns:a16="http://schemas.microsoft.com/office/drawing/2014/main" id="{B8BEED05-2A98-4245-C397-BC5D069BBAE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180873">
              <a:off x="5375408" y="1446165"/>
              <a:ext cx="914400" cy="914400"/>
            </a:xfrm>
            <a:prstGeom prst="rect">
              <a:avLst/>
            </a:prstGeom>
          </p:spPr>
        </p:pic>
      </p:grpSp>
      <p:grpSp>
        <p:nvGrpSpPr>
          <p:cNvPr id="27" name="Group 26">
            <a:extLst>
              <a:ext uri="{FF2B5EF4-FFF2-40B4-BE49-F238E27FC236}">
                <a16:creationId xmlns:a16="http://schemas.microsoft.com/office/drawing/2014/main" id="{A2E2676D-44D1-A9B4-A99D-EDE96C0978AD}"/>
              </a:ext>
            </a:extLst>
          </p:cNvPr>
          <p:cNvGrpSpPr/>
          <p:nvPr/>
        </p:nvGrpSpPr>
        <p:grpSpPr>
          <a:xfrm>
            <a:off x="8410091" y="2082388"/>
            <a:ext cx="3149601" cy="2141938"/>
            <a:chOff x="8026400" y="1422870"/>
            <a:chExt cx="3149601" cy="2141938"/>
          </a:xfrm>
        </p:grpSpPr>
        <p:sp>
          <p:nvSpPr>
            <p:cNvPr id="13" name="Rectangle: Folded Corner 12">
              <a:extLst>
                <a:ext uri="{FF2B5EF4-FFF2-40B4-BE49-F238E27FC236}">
                  <a16:creationId xmlns:a16="http://schemas.microsoft.com/office/drawing/2014/main" id="{99A8B2EC-43BC-6FA1-E8B0-5FADB38F374E}"/>
                </a:ext>
              </a:extLst>
            </p:cNvPr>
            <p:cNvSpPr/>
            <p:nvPr/>
          </p:nvSpPr>
          <p:spPr>
            <a:xfrm>
              <a:off x="8026400" y="1978506"/>
              <a:ext cx="3149600" cy="1586302"/>
            </a:xfrm>
            <a:prstGeom prst="foldedCorner">
              <a:avLst/>
            </a:prstGeom>
            <a:solidFill>
              <a:srgbClr val="ECDFF5"/>
            </a:solidFill>
            <a:ln w="12700">
              <a:solidFill>
                <a:srgbClr val="BD90D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567BC5D8-00B0-CE23-E30C-E5F45FBCB71A}"/>
                </a:ext>
              </a:extLst>
            </p:cNvPr>
            <p:cNvSpPr txBox="1"/>
            <p:nvPr/>
          </p:nvSpPr>
          <p:spPr>
            <a:xfrm>
              <a:off x="8026400" y="1978506"/>
              <a:ext cx="3149601" cy="1586302"/>
            </a:xfrm>
            <a:prstGeom prst="rect">
              <a:avLst/>
            </a:prstGeom>
            <a:noFill/>
          </p:spPr>
          <p:txBody>
            <a:bodyPr wrap="square" anchor="ctr" anchorCtr="0">
              <a:noAutofit/>
            </a:bodyPr>
            <a:lstStyle/>
            <a:p>
              <a:pPr algn="ctr">
                <a:lnSpc>
                  <a:spcPct val="150000"/>
                </a:lnSpc>
              </a:pPr>
              <a:r>
                <a:rPr lang="en-GB" sz="2200" b="1">
                  <a:solidFill>
                    <a:schemeClr val="tx1"/>
                  </a:solidFill>
                  <a:latin typeface="Open Sans" panose="020B0606030504020204" pitchFamily="34" charset="0"/>
                  <a:ea typeface="Open Sans" panose="020B0606030504020204" pitchFamily="34" charset="0"/>
                  <a:cs typeface="Open Sans" panose="020B0606030504020204" pitchFamily="34" charset="0"/>
                </a:rPr>
                <a:t>Apprenticeship</a:t>
              </a:r>
            </a:p>
          </p:txBody>
        </p:sp>
        <p:pic>
          <p:nvPicPr>
            <p:cNvPr id="23" name="Graphic 22" descr="Pin with solid fill">
              <a:extLst>
                <a:ext uri="{FF2B5EF4-FFF2-40B4-BE49-F238E27FC236}">
                  <a16:creationId xmlns:a16="http://schemas.microsoft.com/office/drawing/2014/main" id="{0B9F7F1D-E33D-C43E-FFA1-04D48801C29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80873">
              <a:off x="9144000" y="1422870"/>
              <a:ext cx="914400" cy="914400"/>
            </a:xfrm>
            <a:prstGeom prst="rect">
              <a:avLst/>
            </a:prstGeom>
          </p:spPr>
        </p:pic>
      </p:grpSp>
      <p:grpSp>
        <p:nvGrpSpPr>
          <p:cNvPr id="25" name="Group 24">
            <a:extLst>
              <a:ext uri="{FF2B5EF4-FFF2-40B4-BE49-F238E27FC236}">
                <a16:creationId xmlns:a16="http://schemas.microsoft.com/office/drawing/2014/main" id="{3EEB2724-4DBD-754F-31E4-343808BBBC6F}"/>
              </a:ext>
            </a:extLst>
          </p:cNvPr>
          <p:cNvGrpSpPr/>
          <p:nvPr/>
        </p:nvGrpSpPr>
        <p:grpSpPr>
          <a:xfrm>
            <a:off x="619438" y="2078749"/>
            <a:ext cx="3156035" cy="2145577"/>
            <a:chOff x="647700" y="1413698"/>
            <a:chExt cx="3156035" cy="2145577"/>
          </a:xfrm>
        </p:grpSpPr>
        <p:sp>
          <p:nvSpPr>
            <p:cNvPr id="10" name="Rectangle: Folded Corner 9">
              <a:extLst>
                <a:ext uri="{FF2B5EF4-FFF2-40B4-BE49-F238E27FC236}">
                  <a16:creationId xmlns:a16="http://schemas.microsoft.com/office/drawing/2014/main" id="{7078F489-06B5-6EA7-385F-338984E4724A}"/>
                </a:ext>
              </a:extLst>
            </p:cNvPr>
            <p:cNvSpPr/>
            <p:nvPr/>
          </p:nvSpPr>
          <p:spPr>
            <a:xfrm>
              <a:off x="647700" y="1978506"/>
              <a:ext cx="3149600" cy="1580769"/>
            </a:xfrm>
            <a:prstGeom prst="foldedCorner">
              <a:avLst/>
            </a:prstGeom>
            <a:solidFill>
              <a:srgbClr val="FFD5E4"/>
            </a:solidFill>
            <a:ln w="12700">
              <a:solidFill>
                <a:srgbClr val="FF699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80069B8-E001-839B-ADD8-199AA69E22C6}"/>
                </a:ext>
              </a:extLst>
            </p:cNvPr>
            <p:cNvSpPr txBox="1"/>
            <p:nvPr/>
          </p:nvSpPr>
          <p:spPr>
            <a:xfrm>
              <a:off x="654134" y="1978506"/>
              <a:ext cx="3149601" cy="1580769"/>
            </a:xfrm>
            <a:prstGeom prst="rect">
              <a:avLst/>
            </a:prstGeom>
            <a:noFill/>
          </p:spPr>
          <p:txBody>
            <a:bodyPr wrap="square" anchor="ctr" anchorCtr="0">
              <a:noAutofit/>
            </a:bodyPr>
            <a:lstStyle/>
            <a:p>
              <a:pPr algn="ctr">
                <a:lnSpc>
                  <a:spcPct val="150000"/>
                </a:lnSpc>
              </a:pPr>
              <a:r>
                <a:rPr lang="en-GB" sz="2200" b="1">
                  <a:solidFill>
                    <a:schemeClr val="tx1"/>
                  </a:solidFill>
                  <a:latin typeface="Open Sans" panose="020B0606030504020204" pitchFamily="34" charset="0"/>
                  <a:ea typeface="Open Sans" panose="020B0606030504020204" pitchFamily="34" charset="0"/>
                  <a:cs typeface="Open Sans" panose="020B0606030504020204" pitchFamily="34" charset="0"/>
                </a:rPr>
                <a:t>Full-time education</a:t>
              </a:r>
              <a:endParaRPr lang="en-GB" sz="2200" b="1" i="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4" name="Graphic 23" descr="Pin with solid fill">
              <a:extLst>
                <a:ext uri="{FF2B5EF4-FFF2-40B4-BE49-F238E27FC236}">
                  <a16:creationId xmlns:a16="http://schemas.microsoft.com/office/drawing/2014/main" id="{539ABA84-154C-A340-034F-DE9B5716DB5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180873">
              <a:off x="1765300" y="1413698"/>
              <a:ext cx="914400" cy="914400"/>
            </a:xfrm>
            <a:prstGeom prst="rect">
              <a:avLst/>
            </a:prstGeom>
          </p:spPr>
        </p:pic>
      </p:grpSp>
      <p:sp>
        <p:nvSpPr>
          <p:cNvPr id="9" name="TextBox 8">
            <a:extLst>
              <a:ext uri="{FF2B5EF4-FFF2-40B4-BE49-F238E27FC236}">
                <a16:creationId xmlns:a16="http://schemas.microsoft.com/office/drawing/2014/main" id="{F6E8EEE5-19DE-B4EB-F58E-1811E8F0280B}"/>
              </a:ext>
            </a:extLst>
          </p:cNvPr>
          <p:cNvSpPr txBox="1"/>
          <p:nvPr/>
        </p:nvSpPr>
        <p:spPr>
          <a:xfrm>
            <a:off x="619438" y="5205778"/>
            <a:ext cx="10980415" cy="663130"/>
          </a:xfrm>
          <a:prstGeom prst="roundRect">
            <a:avLst/>
          </a:prstGeom>
          <a:solidFill>
            <a:schemeClr val="bg2"/>
          </a:solidFill>
          <a:ln w="19050">
            <a:solidFill>
              <a:schemeClr val="tx1"/>
            </a:solidFill>
            <a:prstDash val="dash"/>
          </a:ln>
        </p:spPr>
        <p:txBody>
          <a:bodyPr wrap="square" lIns="46800" rIns="46800" anchor="ctr" anchorCtr="0">
            <a:noAutofit/>
          </a:bodyPr>
          <a:lstStyle/>
          <a:p>
            <a:pPr lvl="0" algn="ctr">
              <a:lnSpc>
                <a:spcPct val="150000"/>
              </a:lnSpc>
              <a:defRPr/>
            </a:pPr>
            <a:r>
              <a:rPr lang="en-GB" sz="2200">
                <a:latin typeface="Open Sans" panose="020B0606030504020204" pitchFamily="34" charset="0"/>
                <a:ea typeface="Open Sans" panose="020B0606030504020204" pitchFamily="34" charset="0"/>
                <a:cs typeface="Open Sans" panose="020B0606030504020204" pitchFamily="34" charset="0"/>
              </a:rPr>
              <a:t>At the moment, my first choice is _______________ because…</a:t>
            </a:r>
          </a:p>
        </p:txBody>
      </p:sp>
    </p:spTree>
    <p:extLst>
      <p:ext uri="{BB962C8B-B14F-4D97-AF65-F5344CB8AC3E}">
        <p14:creationId xmlns:p14="http://schemas.microsoft.com/office/powerpoint/2010/main" val="410420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342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7" ma:contentTypeDescription="Create a new document." ma:contentTypeScope="" ma:versionID="8e9a95bb7b914cca868baaeac1ef2d9d">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567364d68dfa1d87a31519d71aaae09b"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6EB224-77F2-4A8F-9350-9B107D77CEC6}">
  <ds:schemaRefs>
    <ds:schemaRef ds:uri="http://schemas.microsoft.com/sharepoint/v3/contenttype/forms"/>
  </ds:schemaRefs>
</ds:datastoreItem>
</file>

<file path=customXml/itemProps2.xml><?xml version="1.0" encoding="utf-8"?>
<ds:datastoreItem xmlns:ds="http://schemas.openxmlformats.org/officeDocument/2006/customXml" ds:itemID="{2090A4E0-7379-4FCA-9DFA-E9B725BCA8AA}">
  <ds:schemaRefs>
    <ds:schemaRef ds:uri="3947ffd7-e1e2-4c53-9054-b8d6983d9ba6"/>
    <ds:schemaRef ds:uri="5ac3cd1c-3d30-4aa3-9d6c-31b1c1640ef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ADD78B8-8809-461E-A017-D7E57432CC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Slides>
  <Notes>9</Notes>
  <HiddenSlides>0</HiddenSlide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1_Office Theme</vt:lpstr>
      <vt:lpstr>2_Office Theme</vt:lpstr>
      <vt:lpstr>3_Office Theme</vt:lpstr>
      <vt:lpstr>4_Office Theme</vt:lpstr>
      <vt:lpstr>PowerPoint Presentation</vt:lpstr>
      <vt:lpstr>Researching post-16 pathways (5 mins) </vt:lpstr>
      <vt:lpstr>Post-16 pathways: pros and cons</vt:lpstr>
      <vt:lpstr>Post-16 pathways: pros and cons (15 mins)</vt:lpstr>
      <vt:lpstr>Post-16 pathways: pros and cons</vt:lpstr>
      <vt:lpstr>Using the Unifrog shortlisting tools (10 mins)</vt:lpstr>
      <vt:lpstr>PowerPoint Presentation</vt:lpstr>
      <vt:lpstr>Which pathway is best for me? (5 mins)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Emily Adkins</dc:creator>
  <cp:revision>3</cp:revision>
  <dcterms:created xsi:type="dcterms:W3CDTF">2018-10-19T14:26:26Z</dcterms:created>
  <dcterms:modified xsi:type="dcterms:W3CDTF">2026-04-27T09:20:05Z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y fmtid="{D5CDD505-2E9C-101B-9397-08002B2CF9AE}" pid="3" name="MediaServiceImageTags">
    <vt:lpwstr/>
  </property>
</Properties>
</file>