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84" r:id="rId6"/>
    <p:sldMasterId id="2147483696" r:id="rId7"/>
  </p:sldMasterIdLst>
  <p:notesMasterIdLst>
    <p:notesMasterId r:id="rId27"/>
  </p:notesMasterIdLst>
  <p:sldIdLst>
    <p:sldId id="746" r:id="rId8"/>
    <p:sldId id="729" r:id="rId9"/>
    <p:sldId id="786" r:id="rId10"/>
    <p:sldId id="800" r:id="rId11"/>
    <p:sldId id="840" r:id="rId12"/>
    <p:sldId id="832" r:id="rId13"/>
    <p:sldId id="831" r:id="rId14"/>
    <p:sldId id="841" r:id="rId15"/>
    <p:sldId id="816" r:id="rId16"/>
    <p:sldId id="836" r:id="rId17"/>
    <p:sldId id="837" r:id="rId18"/>
    <p:sldId id="835" r:id="rId19"/>
    <p:sldId id="745" r:id="rId20"/>
    <p:sldId id="834" r:id="rId21"/>
    <p:sldId id="819" r:id="rId22"/>
    <p:sldId id="838" r:id="rId23"/>
    <p:sldId id="820" r:id="rId24"/>
    <p:sldId id="767" r:id="rId25"/>
    <p:sldId id="300"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9F3"/>
    <a:srgbClr val="D6F5EB"/>
    <a:srgbClr val="FFF2CC"/>
    <a:srgbClr val="FFF7E0"/>
    <a:srgbClr val="FFEFE0"/>
    <a:srgbClr val="FFE4CC"/>
    <a:srgbClr val="FFE6EF"/>
    <a:srgbClr val="FFD5E4"/>
    <a:srgbClr val="B78C37"/>
    <a:srgbClr val="95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75811-A168-1512-1612-21979C3E6DF9}" v="1" dt="2026-04-27T09:19:38.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77920" autoAdjust="0"/>
  </p:normalViewPr>
  <p:slideViewPr>
    <p:cSldViewPr snapToGrid="0">
      <p:cViewPr varScale="1">
        <p:scale>
          <a:sx n="46" d="100"/>
          <a:sy n="46" d="100"/>
        </p:scale>
        <p:origin x="1292"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At the top of the page, students can click ‘glossary’ to see definitions of terminology relating to colleges and sixth forms. </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will see their longlist organised into three categories:</a:t>
            </a:r>
          </a:p>
          <a:p>
            <a:pPr marL="171450" indent="-171450">
              <a:buFont typeface="Arial" panose="020B0604020202020204" pitchFamily="34" charset="0"/>
              <a:buChar char="•"/>
            </a:pPr>
            <a:r>
              <a:rPr lang="en-GB" b="0" u="none" dirty="0"/>
              <a:t>Schools (Academies / Schools with 6</a:t>
            </a:r>
            <a:r>
              <a:rPr lang="en-GB" b="0" u="none" baseline="30000" dirty="0"/>
              <a:t>th</a:t>
            </a:r>
            <a:r>
              <a:rPr lang="en-GB" b="0" u="none" dirty="0"/>
              <a:t> forms)</a:t>
            </a:r>
          </a:p>
          <a:p>
            <a:pPr marL="171450" indent="-171450">
              <a:buFont typeface="Arial" panose="020B0604020202020204" pitchFamily="34" charset="0"/>
              <a:buChar char="•"/>
            </a:pPr>
            <a:r>
              <a:rPr lang="en-GB" b="0" u="none" dirty="0"/>
              <a:t>Learning providers (Independent learning providers / employers)</a:t>
            </a:r>
          </a:p>
          <a:p>
            <a:pPr marL="171450" indent="-171450">
              <a:buFont typeface="Arial" panose="020B0604020202020204" pitchFamily="34" charset="0"/>
              <a:buChar char="•"/>
            </a:pPr>
            <a:r>
              <a:rPr lang="en-GB" b="0" u="none" dirty="0"/>
              <a:t>Colleges / HE (6</a:t>
            </a:r>
            <a:r>
              <a:rPr lang="en-GB" b="0" u="none" baseline="30000" dirty="0"/>
              <a:t>th</a:t>
            </a:r>
            <a:r>
              <a:rPr lang="en-GB" b="0" u="none" dirty="0"/>
              <a:t> form colleges / Colleges / UTCs / HE)</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filter their longlist by:</a:t>
            </a:r>
          </a:p>
          <a:p>
            <a:pPr marL="171450" indent="-171450">
              <a:buFont typeface="Arial" panose="020B0604020202020204" pitchFamily="34" charset="0"/>
              <a:buChar char="•"/>
            </a:pPr>
            <a:r>
              <a:rPr lang="en-GB" b="0" u="none" dirty="0"/>
              <a:t>Keyword search</a:t>
            </a:r>
          </a:p>
          <a:p>
            <a:pPr marL="171450" indent="-171450">
              <a:buFont typeface="Arial" panose="020B0604020202020204" pitchFamily="34" charset="0"/>
              <a:buChar char="•"/>
            </a:pPr>
            <a:r>
              <a:rPr lang="en-GB" b="0" u="none" dirty="0"/>
              <a:t>Distance</a:t>
            </a:r>
          </a:p>
          <a:p>
            <a:pPr marL="171450" indent="-171450">
              <a:buFont typeface="Arial" panose="020B0604020202020204" pitchFamily="34" charset="0"/>
              <a:buChar char="•"/>
            </a:pPr>
            <a:r>
              <a:rPr lang="en-GB" b="0" u="none" dirty="0"/>
              <a:t>Qualification</a:t>
            </a:r>
          </a:p>
          <a:p>
            <a:pPr marL="171450" indent="-171450">
              <a:buFont typeface="Arial" panose="020B0604020202020204" pitchFamily="34" charset="0"/>
              <a:buChar char="•"/>
            </a:pPr>
            <a:r>
              <a:rPr lang="en-GB" b="0" u="none" dirty="0"/>
              <a:t>Study mode (e.g. full time)</a:t>
            </a:r>
          </a:p>
          <a:p>
            <a:pPr marL="171450" indent="-171450">
              <a:buFont typeface="Arial" panose="020B0604020202020204" pitchFamily="34" charset="0"/>
              <a:buChar char="•"/>
            </a:pPr>
            <a:r>
              <a:rPr lang="en-GB" b="0" u="none" dirty="0"/>
              <a:t>Attendance mode (e.g. daytime)</a:t>
            </a:r>
          </a:p>
          <a:p>
            <a:pPr marL="171450" indent="-171450">
              <a:buFont typeface="Arial" panose="020B0604020202020204" pitchFamily="34" charset="0"/>
              <a:buChar char="•"/>
            </a:pPr>
            <a:r>
              <a:rPr lang="en-GB" b="0" u="none" dirty="0"/>
              <a:t>Delivery mode (e.g. classroom)</a:t>
            </a:r>
          </a:p>
          <a:p>
            <a:pPr marL="171450" indent="-171450">
              <a:buFont typeface="Arial" panose="020B0604020202020204" pitchFamily="34" charset="0"/>
              <a:buChar char="•"/>
            </a:pPr>
            <a:r>
              <a:rPr lang="en-GB" b="0" u="none" dirty="0"/>
              <a:t>Level</a:t>
            </a:r>
          </a:p>
          <a:p>
            <a:pPr marL="171450" indent="-171450">
              <a:buFont typeface="Arial" panose="020B0604020202020204" pitchFamily="34" charset="0"/>
              <a:buChar char="•"/>
            </a:pPr>
            <a:r>
              <a:rPr lang="en-GB" b="0" u="none" dirty="0"/>
              <a:t>Type (e.g. college)</a:t>
            </a:r>
          </a:p>
          <a:p>
            <a:pPr marL="171450" indent="-171450">
              <a:buFont typeface="Arial" panose="020B0604020202020204" pitchFamily="34" charset="0"/>
              <a:buChar char="•"/>
            </a:pPr>
            <a:r>
              <a:rPr lang="en-GB" b="0" u="none" dirty="0"/>
              <a:t>Duration</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rank their longlist by several different criteria, such as duration, average grade, size of college/6</a:t>
            </a:r>
            <a:r>
              <a:rPr lang="en-GB" b="0" u="none" baseline="30000" dirty="0"/>
              <a:t>th</a:t>
            </a:r>
            <a:r>
              <a:rPr lang="en-GB" b="0" u="none" dirty="0"/>
              <a:t> form, etc.</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can select up to 10 courses to include in their final shortlist. You may wish to remind students that they can create and save multiple shortlists.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69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At the top of the page, students can click ‘glossary’ to see definitions of terminology relating to colleges and sixth forms. </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will see their longlist organised into three categories:</a:t>
            </a:r>
          </a:p>
          <a:p>
            <a:pPr marL="171450" indent="-171450">
              <a:buFont typeface="Arial" panose="020B0604020202020204" pitchFamily="34" charset="0"/>
              <a:buChar char="•"/>
            </a:pPr>
            <a:r>
              <a:rPr lang="en-GB" b="0" u="none" dirty="0"/>
              <a:t>Schools (Academies / Schools with 6</a:t>
            </a:r>
            <a:r>
              <a:rPr lang="en-GB" b="0" u="none" baseline="30000" dirty="0"/>
              <a:t>th</a:t>
            </a:r>
            <a:r>
              <a:rPr lang="en-GB" b="0" u="none" dirty="0"/>
              <a:t> forms)</a:t>
            </a:r>
          </a:p>
          <a:p>
            <a:pPr marL="171450" indent="-171450">
              <a:buFont typeface="Arial" panose="020B0604020202020204" pitchFamily="34" charset="0"/>
              <a:buChar char="•"/>
            </a:pPr>
            <a:r>
              <a:rPr lang="en-GB" b="0" u="none" dirty="0"/>
              <a:t>Learning providers (Independent learning providers / employers)</a:t>
            </a:r>
          </a:p>
          <a:p>
            <a:pPr marL="171450" indent="-171450">
              <a:buFont typeface="Arial" panose="020B0604020202020204" pitchFamily="34" charset="0"/>
              <a:buChar char="•"/>
            </a:pPr>
            <a:r>
              <a:rPr lang="en-GB" b="0" u="none" dirty="0"/>
              <a:t>Colleges / HE (6</a:t>
            </a:r>
            <a:r>
              <a:rPr lang="en-GB" b="0" u="none" baseline="30000" dirty="0"/>
              <a:t>th</a:t>
            </a:r>
            <a:r>
              <a:rPr lang="en-GB" b="0" u="none" dirty="0"/>
              <a:t> form colleges / Colleges / UTCs / HE)</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filter their longlist by:</a:t>
            </a:r>
          </a:p>
          <a:p>
            <a:pPr marL="171450" indent="-171450">
              <a:buFont typeface="Arial" panose="020B0604020202020204" pitchFamily="34" charset="0"/>
              <a:buChar char="•"/>
            </a:pPr>
            <a:r>
              <a:rPr lang="en-GB" b="0" u="none" dirty="0"/>
              <a:t>Keyword search</a:t>
            </a:r>
          </a:p>
          <a:p>
            <a:pPr marL="171450" indent="-171450">
              <a:buFont typeface="Arial" panose="020B0604020202020204" pitchFamily="34" charset="0"/>
              <a:buChar char="•"/>
            </a:pPr>
            <a:r>
              <a:rPr lang="en-GB" b="0" u="none" dirty="0"/>
              <a:t>Distance</a:t>
            </a:r>
          </a:p>
          <a:p>
            <a:pPr marL="171450" indent="-171450">
              <a:buFont typeface="Arial" panose="020B0604020202020204" pitchFamily="34" charset="0"/>
              <a:buChar char="•"/>
            </a:pPr>
            <a:r>
              <a:rPr lang="en-GB" b="0" u="none" dirty="0"/>
              <a:t>Qualification</a:t>
            </a:r>
          </a:p>
          <a:p>
            <a:pPr marL="171450" indent="-171450">
              <a:buFont typeface="Arial" panose="020B0604020202020204" pitchFamily="34" charset="0"/>
              <a:buChar char="•"/>
            </a:pPr>
            <a:r>
              <a:rPr lang="en-GB" b="0" u="none" dirty="0"/>
              <a:t>Study mode (e.g. full time)</a:t>
            </a:r>
          </a:p>
          <a:p>
            <a:pPr marL="171450" indent="-171450">
              <a:buFont typeface="Arial" panose="020B0604020202020204" pitchFamily="34" charset="0"/>
              <a:buChar char="•"/>
            </a:pPr>
            <a:r>
              <a:rPr lang="en-GB" b="0" u="none" dirty="0"/>
              <a:t>Attendance mode (e.g. daytime)</a:t>
            </a:r>
          </a:p>
          <a:p>
            <a:pPr marL="171450" indent="-171450">
              <a:buFont typeface="Arial" panose="020B0604020202020204" pitchFamily="34" charset="0"/>
              <a:buChar char="•"/>
            </a:pPr>
            <a:r>
              <a:rPr lang="en-GB" b="0" u="none" dirty="0"/>
              <a:t>Delivery mode (e.g. classroom)</a:t>
            </a:r>
          </a:p>
          <a:p>
            <a:pPr marL="171450" indent="-171450">
              <a:buFont typeface="Arial" panose="020B0604020202020204" pitchFamily="34" charset="0"/>
              <a:buChar char="•"/>
            </a:pPr>
            <a:r>
              <a:rPr lang="en-GB" b="0" u="none" dirty="0"/>
              <a:t>Level</a:t>
            </a:r>
          </a:p>
          <a:p>
            <a:pPr marL="171450" indent="-171450">
              <a:buFont typeface="Arial" panose="020B0604020202020204" pitchFamily="34" charset="0"/>
              <a:buChar char="•"/>
            </a:pPr>
            <a:r>
              <a:rPr lang="en-GB" b="0" u="none" dirty="0"/>
              <a:t>Type (e.g. college)</a:t>
            </a:r>
          </a:p>
          <a:p>
            <a:pPr marL="171450" indent="-171450">
              <a:buFont typeface="Arial" panose="020B0604020202020204" pitchFamily="34" charset="0"/>
              <a:buChar char="•"/>
            </a:pPr>
            <a:r>
              <a:rPr lang="en-GB" b="0" u="none" dirty="0"/>
              <a:t>Duration</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rank their longlist by several different criteria, such as duration, average grade, size of college/6</a:t>
            </a:r>
            <a:r>
              <a:rPr lang="en-GB" b="0" u="none" baseline="30000" dirty="0"/>
              <a:t>th</a:t>
            </a:r>
            <a:r>
              <a:rPr lang="en-GB" b="0" u="none" dirty="0"/>
              <a:t> form, etc.</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can select up to 10 courses to include in their final shortlist. You may wish to remind students that they can create and save multiple shortlists.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80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At the top of the page, students can click ‘glossary’ to see definitions of terminology relating to colleges and sixth forms. </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will see their longlist organised into three categories:</a:t>
            </a:r>
          </a:p>
          <a:p>
            <a:pPr marL="171450" indent="-171450">
              <a:buFont typeface="Arial" panose="020B0604020202020204" pitchFamily="34" charset="0"/>
              <a:buChar char="•"/>
            </a:pPr>
            <a:r>
              <a:rPr lang="en-GB" b="0" u="none" dirty="0"/>
              <a:t>Schools (Academies / Schools with 6</a:t>
            </a:r>
            <a:r>
              <a:rPr lang="en-GB" b="0" u="none" baseline="30000" dirty="0"/>
              <a:t>th</a:t>
            </a:r>
            <a:r>
              <a:rPr lang="en-GB" b="0" u="none" dirty="0"/>
              <a:t> forms)</a:t>
            </a:r>
          </a:p>
          <a:p>
            <a:pPr marL="171450" indent="-171450">
              <a:buFont typeface="Arial" panose="020B0604020202020204" pitchFamily="34" charset="0"/>
              <a:buChar char="•"/>
            </a:pPr>
            <a:r>
              <a:rPr lang="en-GB" b="0" u="none" dirty="0"/>
              <a:t>Learning providers (Independent learning providers / employers)</a:t>
            </a:r>
          </a:p>
          <a:p>
            <a:pPr marL="171450" indent="-171450">
              <a:buFont typeface="Arial" panose="020B0604020202020204" pitchFamily="34" charset="0"/>
              <a:buChar char="•"/>
            </a:pPr>
            <a:r>
              <a:rPr lang="en-GB" b="0" u="none" dirty="0"/>
              <a:t>Colleges / HE (6</a:t>
            </a:r>
            <a:r>
              <a:rPr lang="en-GB" b="0" u="none" baseline="30000" dirty="0"/>
              <a:t>th</a:t>
            </a:r>
            <a:r>
              <a:rPr lang="en-GB" b="0" u="none" dirty="0"/>
              <a:t> form colleges / Colleges / UTCs / HE)</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filter their longlist by:</a:t>
            </a:r>
          </a:p>
          <a:p>
            <a:pPr marL="171450" indent="-171450">
              <a:buFont typeface="Arial" panose="020B0604020202020204" pitchFamily="34" charset="0"/>
              <a:buChar char="•"/>
            </a:pPr>
            <a:r>
              <a:rPr lang="en-GB" b="0" u="none" dirty="0"/>
              <a:t>Keyword search</a:t>
            </a:r>
          </a:p>
          <a:p>
            <a:pPr marL="171450" indent="-171450">
              <a:buFont typeface="Arial" panose="020B0604020202020204" pitchFamily="34" charset="0"/>
              <a:buChar char="•"/>
            </a:pPr>
            <a:r>
              <a:rPr lang="en-GB" b="0" u="none" dirty="0"/>
              <a:t>Distance</a:t>
            </a:r>
          </a:p>
          <a:p>
            <a:pPr marL="171450" indent="-171450">
              <a:buFont typeface="Arial" panose="020B0604020202020204" pitchFamily="34" charset="0"/>
              <a:buChar char="•"/>
            </a:pPr>
            <a:r>
              <a:rPr lang="en-GB" b="0" u="none" dirty="0"/>
              <a:t>Qualification</a:t>
            </a:r>
          </a:p>
          <a:p>
            <a:pPr marL="171450" indent="-171450">
              <a:buFont typeface="Arial" panose="020B0604020202020204" pitchFamily="34" charset="0"/>
              <a:buChar char="•"/>
            </a:pPr>
            <a:r>
              <a:rPr lang="en-GB" b="0" u="none" dirty="0"/>
              <a:t>Study mode (e.g. full time)</a:t>
            </a:r>
          </a:p>
          <a:p>
            <a:pPr marL="171450" indent="-171450">
              <a:buFont typeface="Arial" panose="020B0604020202020204" pitchFamily="34" charset="0"/>
              <a:buChar char="•"/>
            </a:pPr>
            <a:r>
              <a:rPr lang="en-GB" b="0" u="none" dirty="0"/>
              <a:t>Attendance mode (e.g. daytime)</a:t>
            </a:r>
          </a:p>
          <a:p>
            <a:pPr marL="171450" indent="-171450">
              <a:buFont typeface="Arial" panose="020B0604020202020204" pitchFamily="34" charset="0"/>
              <a:buChar char="•"/>
            </a:pPr>
            <a:r>
              <a:rPr lang="en-GB" b="0" u="none" dirty="0"/>
              <a:t>Delivery mode (e.g. classroom)</a:t>
            </a:r>
          </a:p>
          <a:p>
            <a:pPr marL="171450" indent="-171450">
              <a:buFont typeface="Arial" panose="020B0604020202020204" pitchFamily="34" charset="0"/>
              <a:buChar char="•"/>
            </a:pPr>
            <a:r>
              <a:rPr lang="en-GB" b="0" u="none" dirty="0"/>
              <a:t>Level</a:t>
            </a:r>
          </a:p>
          <a:p>
            <a:pPr marL="171450" indent="-171450">
              <a:buFont typeface="Arial" panose="020B0604020202020204" pitchFamily="34" charset="0"/>
              <a:buChar char="•"/>
            </a:pPr>
            <a:r>
              <a:rPr lang="en-GB" b="0" u="none" dirty="0"/>
              <a:t>Type (e.g. college)</a:t>
            </a:r>
          </a:p>
          <a:p>
            <a:pPr marL="171450" indent="-171450">
              <a:buFont typeface="Arial" panose="020B0604020202020204" pitchFamily="34" charset="0"/>
              <a:buChar char="•"/>
            </a:pPr>
            <a:r>
              <a:rPr lang="en-GB" b="0" u="none" dirty="0"/>
              <a:t>Duration</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rank their longlist by several different criteria, such as duration, average grade, size of college/6</a:t>
            </a:r>
            <a:r>
              <a:rPr lang="en-GB" b="0" u="none" baseline="30000" dirty="0"/>
              <a:t>th</a:t>
            </a:r>
            <a:r>
              <a:rPr lang="en-GB" b="0" u="none" dirty="0"/>
              <a:t> form, etc.</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can select up to 10 courses to include in their final shortlist. You may wish to remind students that they can create and save multiple shortlists.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54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At the top of their shortlist, students will see an interactive map of their selected colleges and sixth forms.</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In their shortlist, students will be able to read:</a:t>
            </a:r>
          </a:p>
          <a:p>
            <a:pPr marL="171450" indent="-171450">
              <a:buFont typeface="Arial" panose="020B0604020202020204" pitchFamily="34" charset="0"/>
              <a:buChar char="•"/>
            </a:pPr>
            <a:r>
              <a:rPr lang="en-GB" b="0" u="none" dirty="0"/>
              <a:t>Overview</a:t>
            </a:r>
          </a:p>
          <a:p>
            <a:pPr marL="171450" indent="-171450">
              <a:buFont typeface="Arial" panose="020B0604020202020204" pitchFamily="34" charset="0"/>
              <a:buChar char="•"/>
            </a:pPr>
            <a:r>
              <a:rPr lang="en-GB" b="0" u="none" dirty="0"/>
              <a:t>Course facts</a:t>
            </a:r>
          </a:p>
          <a:p>
            <a:pPr marL="171450" indent="-171450">
              <a:buFont typeface="Arial" panose="020B0604020202020204" pitchFamily="34" charset="0"/>
              <a:buChar char="•"/>
            </a:pPr>
            <a:r>
              <a:rPr lang="en-GB" b="0" u="none" dirty="0"/>
              <a:t>College / Sixth Form facts</a:t>
            </a:r>
          </a:p>
          <a:p>
            <a:pPr marL="171450" indent="-171450">
              <a:buFont typeface="Arial" panose="020B0604020202020204" pitchFamily="34" charset="0"/>
              <a:buChar char="•"/>
            </a:pPr>
            <a:r>
              <a:rPr lang="en-GB" b="0" u="none" dirty="0"/>
              <a:t>Entry requirements</a:t>
            </a:r>
          </a:p>
          <a:p>
            <a:pPr marL="171450" indent="-171450">
              <a:buFont typeface="Arial" panose="020B0604020202020204" pitchFamily="34" charset="0"/>
              <a:buChar char="•"/>
            </a:pPr>
            <a:r>
              <a:rPr lang="en-GB" b="0" u="none" dirty="0"/>
              <a:t>Key dates</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they are no longer interested in a course, students can click ‘delete’ to remove the course from the shortlist. </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171450" indent="-171450">
              <a:buFont typeface="Arial" panose="020B0604020202020204" pitchFamily="34" charset="0"/>
              <a:buChar char="•"/>
            </a:pPr>
            <a:r>
              <a:rPr lang="en-GB" b="0" u="none" dirty="0"/>
              <a:t>If they are no longer interested in a course, students can click ‘delete’ to remove the course from the shortlist.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Students can select up to 10 courses to include in their final shortlist. You may wish to remind students that they can create and save multiple shortlists. </a:t>
            </a:r>
          </a:p>
          <a:p>
            <a:pPr marL="171450" indent="-171450">
              <a:buFont typeface="Arial" panose="020B0604020202020204" pitchFamily="34" charset="0"/>
              <a:buChar char="•"/>
            </a:pPr>
            <a:r>
              <a:rPr lang="en-GB" b="0" u="none" dirty="0"/>
              <a:t>Students are to click ‘save’ to finalise their shortlist. </a:t>
            </a:r>
          </a:p>
          <a:p>
            <a:pPr marL="171450" indent="-171450">
              <a:buFont typeface="Arial" panose="020B0604020202020204" pitchFamily="34" charset="0"/>
              <a:buChar char="•"/>
            </a:pPr>
            <a:r>
              <a:rPr lang="en-GB" b="1" u="none" dirty="0"/>
              <a:t>If students do not click ‘save’ then they will not be able to come back to their shortlist. </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359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171450" indent="-171450">
              <a:buFont typeface="Arial" panose="020B0604020202020204" pitchFamily="34" charset="0"/>
              <a:buChar char="•"/>
            </a:pPr>
            <a:r>
              <a:rPr lang="en-GB" b="0" u="none" dirty="0"/>
              <a:t>Students are to click ‘save’ to finalise their shortlist. </a:t>
            </a:r>
          </a:p>
          <a:p>
            <a:pPr marL="171450" indent="-171450">
              <a:buFont typeface="Arial" panose="020B0604020202020204" pitchFamily="34" charset="0"/>
              <a:buChar char="•"/>
            </a:pPr>
            <a:r>
              <a:rPr lang="en-GB" b="1" u="none" dirty="0"/>
              <a:t>If students do not click ‘save’ then they will not be able to come back to their shortlist. </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24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can access their shortlist:</a:t>
            </a:r>
          </a:p>
          <a:p>
            <a:pPr marL="171450" indent="-171450">
              <a:buFont typeface="Arial" panose="020B0604020202020204" pitchFamily="34" charset="0"/>
              <a:buChar char="•"/>
            </a:pPr>
            <a:r>
              <a:rPr lang="en-GB" b="0" u="none" dirty="0"/>
              <a:t>By clicking ‘here’ on this screen </a:t>
            </a:r>
          </a:p>
          <a:p>
            <a:pPr marL="171450" indent="-171450">
              <a:buFont typeface="Arial" panose="020B0604020202020204" pitchFamily="34" charset="0"/>
              <a:buChar char="•"/>
            </a:pPr>
            <a:r>
              <a:rPr lang="en-GB" b="0" u="none" dirty="0"/>
              <a:t>By email</a:t>
            </a:r>
          </a:p>
          <a:p>
            <a:pPr marL="171450" indent="-171450">
              <a:buFont typeface="Arial" panose="020B0604020202020204" pitchFamily="34" charset="0"/>
              <a:buChar char="•"/>
            </a:pPr>
            <a:r>
              <a:rPr lang="en-GB" b="0" u="none" dirty="0"/>
              <a:t>By clicking Favourites &gt; Destination tools &gt; Filter by: UK College / Sixth Form</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creating apprenticeship shortlists by clicking Advanced&gt;Sort by&gt;UK college shortlists.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shortlists that have been made. Go to Usage charts you can customise&gt;</a:t>
            </a:r>
            <a:r>
              <a:rPr lang="en-GB" sz="1200" b="0" u="none" dirty="0">
                <a:latin typeface="Open Sans" panose="020B0606030504020204" pitchFamily="34" charset="0"/>
                <a:ea typeface="Open Sans" panose="020B0606030504020204" pitchFamily="34" charset="0"/>
                <a:cs typeface="Open Sans" panose="020B0606030504020204" pitchFamily="34" charset="0"/>
              </a:rPr>
              <a:t>UK pathways shortlisting.</a:t>
            </a: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41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Following the instructions in the last few slides, students will be able to create a Further Education shortlist (Student side&gt;College / Sixth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Remind students to click ‘save’ when they have finalised their shortlist. This will enable them to revisit the shortlist in the future and access links to the college and sixth form websites.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creating apprenticeship shortlists by clicking Advanced&gt;Sort by&gt;UK college shortlists.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shortlists that have been made. Go to Usage charts you can customise&gt;</a:t>
            </a:r>
            <a:r>
              <a:rPr lang="en-GB" sz="1200" b="0" u="none" dirty="0">
                <a:latin typeface="Open Sans" panose="020B0606030504020204" pitchFamily="34" charset="0"/>
                <a:ea typeface="Open Sans" panose="020B0606030504020204" pitchFamily="34" charset="0"/>
                <a:cs typeface="Open Sans" panose="020B0606030504020204" pitchFamily="34" charset="0"/>
              </a:rPr>
              <a:t>UK pathways shortlisting.</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65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19</a:t>
            </a:fld>
            <a:endParaRPr lang="en-GB"/>
          </a:p>
        </p:txBody>
      </p:sp>
    </p:spTree>
    <p:extLst>
      <p:ext uri="{BB962C8B-B14F-4D97-AF65-F5344CB8AC3E}">
        <p14:creationId xmlns:p14="http://schemas.microsoft.com/office/powerpoint/2010/main" val="383395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0" u="none" dirty="0"/>
              <a:t>Ask students to log into their Unifrog accounts and open the </a:t>
            </a:r>
            <a:r>
              <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College / Sixth Form tool</a:t>
            </a:r>
            <a:r>
              <a:rPr lang="en-GB" b="0" u="none" dirty="0"/>
              <a:t>. You can demonstrate this on a smart board by clicking Student side&gt;</a:t>
            </a:r>
            <a:r>
              <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College / Sixth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en-GB" b="0" u="none" dirty="0"/>
              <a:t>Unifrog has numerous other shortlisting tools, if students are interested in a pathway that is </a:t>
            </a:r>
            <a:r>
              <a:rPr lang="en-GB" b="1" u="none" dirty="0"/>
              <a:t>not</a:t>
            </a:r>
            <a:r>
              <a:rPr lang="en-GB" b="0" u="none" dirty="0"/>
              <a:t> a UK college or sixth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87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can read information about UK colleges and sixth forms, under the following headings:</a:t>
            </a:r>
          </a:p>
          <a:p>
            <a:pPr marL="171450" indent="-171450">
              <a:buFont typeface="Arial" panose="020B0604020202020204" pitchFamily="34" charset="0"/>
              <a:buChar char="•"/>
            </a:pPr>
            <a:r>
              <a:rPr lang="en-GB" b="0" u="none" dirty="0"/>
              <a:t>College vs Sixth Form</a:t>
            </a:r>
          </a:p>
          <a:p>
            <a:pPr marL="171450" indent="-171450">
              <a:buFont typeface="Arial" panose="020B0604020202020204" pitchFamily="34" charset="0"/>
              <a:buChar char="•"/>
            </a:pPr>
            <a:r>
              <a:rPr lang="en-GB" b="0" u="none" dirty="0"/>
              <a:t>Qualifications</a:t>
            </a:r>
          </a:p>
          <a:p>
            <a:pPr marL="171450" indent="-171450">
              <a:buFont typeface="Arial" panose="020B0604020202020204" pitchFamily="34" charset="0"/>
              <a:buChar char="•"/>
            </a:pPr>
            <a:r>
              <a:rPr lang="en-GB" b="0" u="none" dirty="0"/>
              <a:t>Level up</a:t>
            </a:r>
          </a:p>
          <a:p>
            <a:pPr marL="171450" indent="-171450">
              <a:buFont typeface="Arial" panose="020B0604020202020204" pitchFamily="34" charset="0"/>
              <a:buChar char="•"/>
            </a:pPr>
            <a:r>
              <a:rPr lang="en-GB" b="0" u="none" dirty="0"/>
              <a:t>Adding value</a:t>
            </a:r>
          </a:p>
          <a:p>
            <a:pPr marL="171450" indent="-171450">
              <a:buFont typeface="Arial" panose="020B0604020202020204" pitchFamily="34" charset="0"/>
              <a:buChar char="•"/>
            </a:pPr>
            <a:r>
              <a:rPr lang="en-GB" b="0" u="none" dirty="0"/>
              <a:t>Applications</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are to click ‘next’ to begin their 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63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0" u="none" dirty="0"/>
              <a:t>Students are to select up to 10 subjects, before clicking ‘next: X subjects.’</a:t>
            </a:r>
          </a:p>
          <a:p>
            <a:pPr marL="171450" indent="-171450">
              <a:buFont typeface="Arial" panose="020B0604020202020204" pitchFamily="34" charset="0"/>
              <a:buChar char="•"/>
            </a:pPr>
            <a:r>
              <a:rPr lang="en-GB" b="0" u="none" dirty="0"/>
              <a:t>Students can create multiple shortlists, so they can repeat the process for different subjects if they’re still deciding what they’d like to study at college / sixth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9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0" u="none" dirty="0"/>
              <a:t>Students are to select up to 10 subjects, before clicking ‘next: X subjects.’</a:t>
            </a:r>
          </a:p>
          <a:p>
            <a:pPr marL="171450" indent="-171450">
              <a:buFont typeface="Arial" panose="020B0604020202020204" pitchFamily="34" charset="0"/>
              <a:buChar char="•"/>
            </a:pPr>
            <a:r>
              <a:rPr lang="en-GB" b="0" u="none" dirty="0"/>
              <a:t>Students can create multiple shortlists, so they can repeat the process for different subjects if they’re still deciding what they’d like to study at college / sixth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47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GB" b="0" u="none" dirty="0"/>
          </a:p>
          <a:p>
            <a:pPr marL="171450" indent="-171450">
              <a:buFont typeface="Arial" panose="020B0604020202020204" pitchFamily="34" charset="0"/>
              <a:buChar char="•"/>
            </a:pPr>
            <a:r>
              <a:rPr lang="en-GB" b="0" u="none" dirty="0"/>
              <a:t>Students are to check that their postcode is correct, or click ‘change?’ to update. </a:t>
            </a:r>
          </a:p>
          <a:p>
            <a:pPr marL="171450" indent="-171450">
              <a:buFont typeface="Arial" panose="020B0604020202020204" pitchFamily="34" charset="0"/>
              <a:buChar char="•"/>
            </a:pPr>
            <a:r>
              <a:rPr lang="en-GB" b="0" u="none" dirty="0"/>
              <a:t>Students are then to select the radius: 2 miles, 5 miles, 10 miles, 20 miles, 50 miles, 100 miles, 200 miles, or no limit.</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Encourage students to consider how they would travel to a college or sixth 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64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GB" b="0" u="none" dirty="0"/>
          </a:p>
          <a:p>
            <a:pPr marL="171450" indent="-171450">
              <a:buFont typeface="Arial" panose="020B0604020202020204" pitchFamily="34" charset="0"/>
              <a:buChar char="•"/>
            </a:pPr>
            <a:r>
              <a:rPr lang="en-GB" b="0" u="none" dirty="0"/>
              <a:t>Students are to select the course levels they’re looking for, before clicking ‘next: X Levels.’</a:t>
            </a:r>
          </a:p>
          <a:p>
            <a:pPr marL="171450" indent="-171450">
              <a:buFont typeface="Arial" panose="020B0604020202020204" pitchFamily="34" charset="0"/>
              <a:buChar char="•"/>
            </a:pPr>
            <a:r>
              <a:rPr lang="en-GB" b="0" u="none" dirty="0"/>
              <a:t>Students can choose to view any combination of entry – level 2 courses, level 3 courses, level 4 courses, level 5 courses, or they can click ‘all Levels’.</a:t>
            </a:r>
          </a:p>
          <a:p>
            <a:pPr marL="171450" indent="-171450">
              <a:buFont typeface="Arial" panose="020B0604020202020204" pitchFamily="34" charset="0"/>
              <a:buChar char="•"/>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9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r>
              <a:rPr lang="en-GB" b="0" u="none" dirty="0"/>
              <a:t>The next few slides will teach students how to navigate the platform to use the College / Sixth Form tool.</a:t>
            </a:r>
            <a:endParaRPr lang="en-GB"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At the top of the page, students can click ‘glossary’ to see definitions of terminology relating to colleges and sixth forms. </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will see their longlist organised into three categories:</a:t>
            </a:r>
          </a:p>
          <a:p>
            <a:pPr marL="171450" indent="-171450">
              <a:buFont typeface="Arial" panose="020B0604020202020204" pitchFamily="34" charset="0"/>
              <a:buChar char="•"/>
            </a:pPr>
            <a:r>
              <a:rPr lang="en-GB" b="0" u="none" dirty="0"/>
              <a:t>Schools (Academies / Schools with 6</a:t>
            </a:r>
            <a:r>
              <a:rPr lang="en-GB" b="0" u="none" baseline="30000" dirty="0"/>
              <a:t>th</a:t>
            </a:r>
            <a:r>
              <a:rPr lang="en-GB" b="0" u="none" dirty="0"/>
              <a:t> forms)</a:t>
            </a:r>
          </a:p>
          <a:p>
            <a:pPr marL="171450" indent="-171450">
              <a:buFont typeface="Arial" panose="020B0604020202020204" pitchFamily="34" charset="0"/>
              <a:buChar char="•"/>
            </a:pPr>
            <a:r>
              <a:rPr lang="en-GB" b="0" u="none" dirty="0"/>
              <a:t>Learning providers (Independent learning providers / employers)</a:t>
            </a:r>
          </a:p>
          <a:p>
            <a:pPr marL="171450" indent="-171450">
              <a:buFont typeface="Arial" panose="020B0604020202020204" pitchFamily="34" charset="0"/>
              <a:buChar char="•"/>
            </a:pPr>
            <a:r>
              <a:rPr lang="en-GB" b="0" u="none" dirty="0"/>
              <a:t>Colleges / HE (6</a:t>
            </a:r>
            <a:r>
              <a:rPr lang="en-GB" b="0" u="none" baseline="30000" dirty="0"/>
              <a:t>th</a:t>
            </a:r>
            <a:r>
              <a:rPr lang="en-GB" b="0" u="none" dirty="0"/>
              <a:t> form colleges / Colleges / UTCs / HE)</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filter their longlist by:</a:t>
            </a:r>
          </a:p>
          <a:p>
            <a:pPr marL="171450" indent="-171450">
              <a:buFont typeface="Arial" panose="020B0604020202020204" pitchFamily="34" charset="0"/>
              <a:buChar char="•"/>
            </a:pPr>
            <a:r>
              <a:rPr lang="en-GB" b="0" u="none" dirty="0"/>
              <a:t>Keyword search</a:t>
            </a:r>
          </a:p>
          <a:p>
            <a:pPr marL="171450" indent="-171450">
              <a:buFont typeface="Arial" panose="020B0604020202020204" pitchFamily="34" charset="0"/>
              <a:buChar char="•"/>
            </a:pPr>
            <a:r>
              <a:rPr lang="en-GB" b="0" u="none" dirty="0"/>
              <a:t>Distance</a:t>
            </a:r>
          </a:p>
          <a:p>
            <a:pPr marL="171450" indent="-171450">
              <a:buFont typeface="Arial" panose="020B0604020202020204" pitchFamily="34" charset="0"/>
              <a:buChar char="•"/>
            </a:pPr>
            <a:r>
              <a:rPr lang="en-GB" b="0" u="none" dirty="0"/>
              <a:t>Qualification</a:t>
            </a:r>
          </a:p>
          <a:p>
            <a:pPr marL="171450" indent="-171450">
              <a:buFont typeface="Arial" panose="020B0604020202020204" pitchFamily="34" charset="0"/>
              <a:buChar char="•"/>
            </a:pPr>
            <a:r>
              <a:rPr lang="en-GB" b="0" u="none" dirty="0"/>
              <a:t>Study mode (e.g. full time)</a:t>
            </a:r>
          </a:p>
          <a:p>
            <a:pPr marL="171450" indent="-171450">
              <a:buFont typeface="Arial" panose="020B0604020202020204" pitchFamily="34" charset="0"/>
              <a:buChar char="•"/>
            </a:pPr>
            <a:r>
              <a:rPr lang="en-GB" b="0" u="none" dirty="0"/>
              <a:t>Attendance mode (e.g. daytime)</a:t>
            </a:r>
          </a:p>
          <a:p>
            <a:pPr marL="171450" indent="-171450">
              <a:buFont typeface="Arial" panose="020B0604020202020204" pitchFamily="34" charset="0"/>
              <a:buChar char="•"/>
            </a:pPr>
            <a:r>
              <a:rPr lang="en-GB" b="0" u="none" dirty="0"/>
              <a:t>Delivery mode (e.g. classroom)</a:t>
            </a:r>
          </a:p>
          <a:p>
            <a:pPr marL="171450" indent="-171450">
              <a:buFont typeface="Arial" panose="020B0604020202020204" pitchFamily="34" charset="0"/>
              <a:buChar char="•"/>
            </a:pPr>
            <a:r>
              <a:rPr lang="en-GB" b="0" u="none" dirty="0"/>
              <a:t>Level</a:t>
            </a:r>
          </a:p>
          <a:p>
            <a:pPr marL="171450" indent="-171450">
              <a:buFont typeface="Arial" panose="020B0604020202020204" pitchFamily="34" charset="0"/>
              <a:buChar char="•"/>
            </a:pPr>
            <a:r>
              <a:rPr lang="en-GB" b="0" u="none" dirty="0"/>
              <a:t>Type (e.g. college)</a:t>
            </a:r>
          </a:p>
          <a:p>
            <a:pPr marL="171450" indent="-171450">
              <a:buFont typeface="Arial" panose="020B0604020202020204" pitchFamily="34" charset="0"/>
              <a:buChar char="•"/>
            </a:pPr>
            <a:r>
              <a:rPr lang="en-GB" b="0" u="none" dirty="0"/>
              <a:t>Duration</a:t>
            </a:r>
          </a:p>
          <a:p>
            <a:pPr marL="171450" indent="-171450">
              <a:buFont typeface="Arial" panose="020B0604020202020204" pitchFamily="34" charset="0"/>
              <a:buChar char="•"/>
            </a:pPr>
            <a:endParaRPr lang="en-GB" b="0" u="none" dirty="0"/>
          </a:p>
          <a:p>
            <a:pPr marL="0" indent="0">
              <a:buFont typeface="Arial" panose="020B0604020202020204" pitchFamily="34" charset="0"/>
              <a:buNone/>
            </a:pPr>
            <a:r>
              <a:rPr lang="en-GB" b="0" u="none" dirty="0"/>
              <a:t>Students can rank their longlist by several different criteria, such as duration, average grade, size of college/6</a:t>
            </a:r>
            <a:r>
              <a:rPr lang="en-GB" b="0" u="none" baseline="30000" dirty="0"/>
              <a:t>th</a:t>
            </a:r>
            <a:r>
              <a:rPr lang="en-GB" b="0" u="none" dirty="0"/>
              <a:t> form, etc.</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Students can select up to 10 courses to include in their final shortlist. You may wish to remind students that they can create and save multiple shortlists.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3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6.svg"/><Relationship Id="rId5" Type="http://schemas.openxmlformats.org/officeDocument/2006/relationships/image" Target="../media/image26.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6.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6.svg"/><Relationship Id="rId5" Type="http://schemas.openxmlformats.org/officeDocument/2006/relationships/image" Target="../media/image35.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svg"/><Relationship Id="rId5" Type="http://schemas.openxmlformats.org/officeDocument/2006/relationships/image" Target="../media/image5.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6.sv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3.svg"/><Relationship Id="rId5" Type="http://schemas.openxmlformats.org/officeDocument/2006/relationships/image" Target="../media/image6.svg"/><Relationship Id="rId4" Type="http://schemas.openxmlformats.org/officeDocument/2006/relationships/image" Target="../media/image12.sv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Quick task: Shortlisting colleges and sixth forms</a:t>
            </a: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2" name="TextBox 1">
            <a:extLst>
              <a:ext uri="{FF2B5EF4-FFF2-40B4-BE49-F238E27FC236}">
                <a16:creationId xmlns:a16="http://schemas.microsoft.com/office/drawing/2014/main" id="{E3C9CB11-C6FF-4C29-814E-C1B0D2ED9739}"/>
              </a:ext>
            </a:extLst>
          </p:cNvPr>
          <p:cNvSpPr txBox="1"/>
          <p:nvPr/>
        </p:nvSpPr>
        <p:spPr>
          <a:xfrm>
            <a:off x="464932" y="2615055"/>
            <a:ext cx="4591854" cy="295132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Remember to use the ranks and filters to refine your longlist, so that you can review the courses that are most relevant to you.</a:t>
            </a:r>
          </a:p>
        </p:txBody>
      </p:sp>
      <p:pic>
        <p:nvPicPr>
          <p:cNvPr id="3" name="Picture 2">
            <a:extLst>
              <a:ext uri="{FF2B5EF4-FFF2-40B4-BE49-F238E27FC236}">
                <a16:creationId xmlns:a16="http://schemas.microsoft.com/office/drawing/2014/main" id="{EA96A200-D402-7356-70A5-81E114456D4A}"/>
              </a:ext>
            </a:extLst>
          </p:cNvPr>
          <p:cNvPicPr>
            <a:picLocks noChangeAspect="1"/>
          </p:cNvPicPr>
          <p:nvPr/>
        </p:nvPicPr>
        <p:blipFill>
          <a:blip r:embed="rId3"/>
          <a:stretch>
            <a:fillRect/>
          </a:stretch>
        </p:blipFill>
        <p:spPr>
          <a:xfrm>
            <a:off x="2429118" y="1349652"/>
            <a:ext cx="7093315" cy="80649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99CA6FB-5F42-A07F-9AB2-CB48C58F5D45}"/>
              </a:ext>
            </a:extLst>
          </p:cNvPr>
          <p:cNvSpPr txBox="1"/>
          <p:nvPr/>
        </p:nvSpPr>
        <p:spPr>
          <a:xfrm>
            <a:off x="2496906" y="1550555"/>
            <a:ext cx="1510317" cy="432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Cursor with solid fill">
            <a:extLst>
              <a:ext uri="{FF2B5EF4-FFF2-40B4-BE49-F238E27FC236}">
                <a16:creationId xmlns:a16="http://schemas.microsoft.com/office/drawing/2014/main" id="{9FA12429-0747-9D4A-D222-638025ED0EC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2874253" y="1793953"/>
            <a:ext cx="550792" cy="550792"/>
          </a:xfrm>
          <a:prstGeom prst="rect">
            <a:avLst/>
          </a:prstGeom>
        </p:spPr>
      </p:pic>
      <p:pic>
        <p:nvPicPr>
          <p:cNvPr id="9" name="Graphic 8" descr="Cursor with solid fill">
            <a:extLst>
              <a:ext uri="{FF2B5EF4-FFF2-40B4-BE49-F238E27FC236}">
                <a16:creationId xmlns:a16="http://schemas.microsoft.com/office/drawing/2014/main" id="{5D439279-6925-958B-259C-DE0F8E5E11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599335" y="1793953"/>
            <a:ext cx="550792" cy="550792"/>
          </a:xfrm>
          <a:prstGeom prst="rect">
            <a:avLst/>
          </a:prstGeom>
        </p:spPr>
      </p:pic>
      <p:pic>
        <p:nvPicPr>
          <p:cNvPr id="8" name="Picture 7">
            <a:extLst>
              <a:ext uri="{FF2B5EF4-FFF2-40B4-BE49-F238E27FC236}">
                <a16:creationId xmlns:a16="http://schemas.microsoft.com/office/drawing/2014/main" id="{EF5D849E-7ADD-193A-B4E9-46D28DA8272F}"/>
              </a:ext>
            </a:extLst>
          </p:cNvPr>
          <p:cNvPicPr>
            <a:picLocks noChangeAspect="1"/>
          </p:cNvPicPr>
          <p:nvPr/>
        </p:nvPicPr>
        <p:blipFill rotWithShape="1">
          <a:blip r:embed="rId5"/>
          <a:srcRect t="22323" b="14415"/>
          <a:stretch/>
        </p:blipFill>
        <p:spPr>
          <a:xfrm>
            <a:off x="5244178" y="2499293"/>
            <a:ext cx="6482890" cy="3038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37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xit" presetSubtype="0" fill="hold" nodeType="withEffect">
                                  <p:stCondLst>
                                    <p:cond delay="50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903DF4-6C0F-6415-54D8-61ED57914A73}"/>
              </a:ext>
            </a:extLst>
          </p:cNvPr>
          <p:cNvPicPr>
            <a:picLocks noChangeAspect="1"/>
          </p:cNvPicPr>
          <p:nvPr/>
        </p:nvPicPr>
        <p:blipFill>
          <a:blip r:embed="rId3"/>
          <a:stretch>
            <a:fillRect/>
          </a:stretch>
        </p:blipFill>
        <p:spPr>
          <a:xfrm>
            <a:off x="2495365" y="1327734"/>
            <a:ext cx="7201270" cy="273064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pic>
        <p:nvPicPr>
          <p:cNvPr id="8" name="Graphic 7" descr="Cursor with solid fill">
            <a:extLst>
              <a:ext uri="{FF2B5EF4-FFF2-40B4-BE49-F238E27FC236}">
                <a16:creationId xmlns:a16="http://schemas.microsoft.com/office/drawing/2014/main" id="{C066EA26-C098-70ED-2464-6C7091943C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780235" y="3346399"/>
            <a:ext cx="550792" cy="550792"/>
          </a:xfrm>
          <a:prstGeom prst="rect">
            <a:avLst/>
          </a:prstGeom>
        </p:spPr>
      </p:pic>
      <p:pic>
        <p:nvPicPr>
          <p:cNvPr id="10" name="Graphic 9" descr="Cursor with solid fill">
            <a:extLst>
              <a:ext uri="{FF2B5EF4-FFF2-40B4-BE49-F238E27FC236}">
                <a16:creationId xmlns:a16="http://schemas.microsoft.com/office/drawing/2014/main" id="{8D2CD625-EB9C-4EC0-FBEC-E29AC973F6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4109315" y="2504389"/>
            <a:ext cx="550792" cy="550792"/>
          </a:xfrm>
          <a:prstGeom prst="rect">
            <a:avLst/>
          </a:prstGeom>
        </p:spPr>
      </p:pic>
      <p:sp>
        <p:nvSpPr>
          <p:cNvPr id="11" name="TextBox 10">
            <a:extLst>
              <a:ext uri="{FF2B5EF4-FFF2-40B4-BE49-F238E27FC236}">
                <a16:creationId xmlns:a16="http://schemas.microsoft.com/office/drawing/2014/main" id="{15EAC569-63B7-9B71-099A-812F909BB8D9}"/>
              </a:ext>
            </a:extLst>
          </p:cNvPr>
          <p:cNvSpPr txBox="1"/>
          <p:nvPr/>
        </p:nvSpPr>
        <p:spPr>
          <a:xfrm>
            <a:off x="185762" y="4555389"/>
            <a:ext cx="11832067" cy="1084216"/>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e.g. you might want to filter to only show part time level 3 courses (A level or equivalent). </a:t>
            </a:r>
          </a:p>
        </p:txBody>
      </p:sp>
    </p:spTree>
    <p:extLst>
      <p:ext uri="{BB962C8B-B14F-4D97-AF65-F5344CB8AC3E}">
        <p14:creationId xmlns:p14="http://schemas.microsoft.com/office/powerpoint/2010/main" val="135285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E8C68D-FDC0-A80F-FA35-064B0E50600C}"/>
              </a:ext>
            </a:extLst>
          </p:cNvPr>
          <p:cNvPicPr>
            <a:picLocks noChangeAspect="1"/>
          </p:cNvPicPr>
          <p:nvPr/>
        </p:nvPicPr>
        <p:blipFill>
          <a:blip r:embed="rId3"/>
          <a:stretch>
            <a:fillRect/>
          </a:stretch>
        </p:blipFill>
        <p:spPr>
          <a:xfrm>
            <a:off x="3401223" y="1114141"/>
            <a:ext cx="5389554" cy="3706534"/>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11" name="TextBox 10">
            <a:extLst>
              <a:ext uri="{FF2B5EF4-FFF2-40B4-BE49-F238E27FC236}">
                <a16:creationId xmlns:a16="http://schemas.microsoft.com/office/drawing/2014/main" id="{7D5294E1-A3A9-6D8A-8BAD-C060059B3053}"/>
              </a:ext>
            </a:extLst>
          </p:cNvPr>
          <p:cNvSpPr txBox="1"/>
          <p:nvPr/>
        </p:nvSpPr>
        <p:spPr>
          <a:xfrm>
            <a:off x="410465" y="5203150"/>
            <a:ext cx="11371071" cy="669188"/>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Once you’ve selected the courses that interest you, click ‘next: X courses.’</a:t>
            </a:r>
          </a:p>
        </p:txBody>
      </p:sp>
      <p:pic>
        <p:nvPicPr>
          <p:cNvPr id="22" name="Picture 21">
            <a:extLst>
              <a:ext uri="{FF2B5EF4-FFF2-40B4-BE49-F238E27FC236}">
                <a16:creationId xmlns:a16="http://schemas.microsoft.com/office/drawing/2014/main" id="{7450178C-C189-BF12-0B8F-52A9C8991BE3}"/>
              </a:ext>
            </a:extLst>
          </p:cNvPr>
          <p:cNvPicPr>
            <a:picLocks noChangeAspect="1"/>
          </p:cNvPicPr>
          <p:nvPr/>
        </p:nvPicPr>
        <p:blipFill>
          <a:blip r:embed="rId4"/>
          <a:stretch>
            <a:fillRect/>
          </a:stretch>
        </p:blipFill>
        <p:spPr>
          <a:xfrm>
            <a:off x="7814810" y="1600308"/>
            <a:ext cx="707197" cy="713294"/>
          </a:xfrm>
          <a:prstGeom prst="rect">
            <a:avLst/>
          </a:prstGeom>
        </p:spPr>
      </p:pic>
      <p:pic>
        <p:nvPicPr>
          <p:cNvPr id="23" name="Picture 22">
            <a:extLst>
              <a:ext uri="{FF2B5EF4-FFF2-40B4-BE49-F238E27FC236}">
                <a16:creationId xmlns:a16="http://schemas.microsoft.com/office/drawing/2014/main" id="{A9F17E66-410A-B174-60D3-5E48AD1A6ECE}"/>
              </a:ext>
            </a:extLst>
          </p:cNvPr>
          <p:cNvPicPr>
            <a:picLocks noChangeAspect="1"/>
          </p:cNvPicPr>
          <p:nvPr/>
        </p:nvPicPr>
        <p:blipFill>
          <a:blip r:embed="rId4"/>
          <a:stretch>
            <a:fillRect/>
          </a:stretch>
        </p:blipFill>
        <p:spPr>
          <a:xfrm>
            <a:off x="3970978" y="4560016"/>
            <a:ext cx="707197" cy="713294"/>
          </a:xfrm>
          <a:prstGeom prst="rect">
            <a:avLst/>
          </a:prstGeom>
        </p:spPr>
      </p:pic>
    </p:spTree>
    <p:extLst>
      <p:ext uri="{BB962C8B-B14F-4D97-AF65-F5344CB8AC3E}">
        <p14:creationId xmlns:p14="http://schemas.microsoft.com/office/powerpoint/2010/main" val="328407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9086F8-62BD-302B-5BD0-D45EAF864D0B}"/>
              </a:ext>
            </a:extLst>
          </p:cNvPr>
          <p:cNvSpPr txBox="1"/>
          <p:nvPr/>
        </p:nvSpPr>
        <p:spPr>
          <a:xfrm>
            <a:off x="5209148" y="1341079"/>
            <a:ext cx="6403340" cy="164080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the top of your shortlist, you’ll see a map of the colleges and sixth forms you’ve selected.</a:t>
            </a:r>
          </a:p>
        </p:txBody>
      </p:sp>
      <p:sp>
        <p:nvSpPr>
          <p:cNvPr id="10" name="TextBox 9">
            <a:extLst>
              <a:ext uri="{FF2B5EF4-FFF2-40B4-BE49-F238E27FC236}">
                <a16:creationId xmlns:a16="http://schemas.microsoft.com/office/drawing/2014/main" id="{85CDBA57-B207-C83D-2EEF-46631A558386}"/>
              </a:ext>
            </a:extLst>
          </p:cNvPr>
          <p:cNvSpPr txBox="1"/>
          <p:nvPr/>
        </p:nvSpPr>
        <p:spPr>
          <a:xfrm>
            <a:off x="5209148" y="1341079"/>
            <a:ext cx="6403340" cy="164080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the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symbol to zoom in, </a:t>
            </a: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to see exact locations.</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pic>
        <p:nvPicPr>
          <p:cNvPr id="12" name="Graphic 11" descr="Map with pin with solid fill">
            <a:extLst>
              <a:ext uri="{FF2B5EF4-FFF2-40B4-BE49-F238E27FC236}">
                <a16:creationId xmlns:a16="http://schemas.microsoft.com/office/drawing/2014/main" id="{E3E96F47-BEEC-3BA8-2537-2020CB07CE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3725" y="2574516"/>
            <a:ext cx="914400" cy="914400"/>
          </a:xfrm>
          <a:prstGeom prst="rect">
            <a:avLst/>
          </a:prstGeom>
        </p:spPr>
      </p:pic>
      <p:pic>
        <p:nvPicPr>
          <p:cNvPr id="3" name="Graphic 2" descr="Line arrow: Counter-clockwise curve with solid fill">
            <a:extLst>
              <a:ext uri="{FF2B5EF4-FFF2-40B4-BE49-F238E27FC236}">
                <a16:creationId xmlns:a16="http://schemas.microsoft.com/office/drawing/2014/main" id="{8946F382-D22F-369B-E7F7-6D80FFB4EB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015992" flipV="1">
            <a:off x="4934922" y="3647943"/>
            <a:ext cx="959529" cy="959529"/>
          </a:xfrm>
          <a:prstGeom prst="rect">
            <a:avLst/>
          </a:prstGeom>
        </p:spPr>
      </p:pic>
      <p:pic>
        <p:nvPicPr>
          <p:cNvPr id="5" name="Picture 4">
            <a:extLst>
              <a:ext uri="{FF2B5EF4-FFF2-40B4-BE49-F238E27FC236}">
                <a16:creationId xmlns:a16="http://schemas.microsoft.com/office/drawing/2014/main" id="{30FCE0B1-5B5A-F701-A4FA-77CAD7E1F65D}"/>
              </a:ext>
            </a:extLst>
          </p:cNvPr>
          <p:cNvPicPr>
            <a:picLocks noChangeAspect="1"/>
          </p:cNvPicPr>
          <p:nvPr/>
        </p:nvPicPr>
        <p:blipFill>
          <a:blip r:embed="rId5"/>
          <a:stretch>
            <a:fillRect/>
          </a:stretch>
        </p:blipFill>
        <p:spPr>
          <a:xfrm>
            <a:off x="667812" y="1341079"/>
            <a:ext cx="4065561" cy="38284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7317B2C-532D-F8EB-2DB7-39E029AA5B4F}"/>
              </a:ext>
            </a:extLst>
          </p:cNvPr>
          <p:cNvPicPr>
            <a:picLocks noChangeAspect="1"/>
          </p:cNvPicPr>
          <p:nvPr/>
        </p:nvPicPr>
        <p:blipFill>
          <a:blip r:embed="rId6"/>
          <a:stretch>
            <a:fillRect/>
          </a:stretch>
        </p:blipFill>
        <p:spPr>
          <a:xfrm>
            <a:off x="6096000" y="3406326"/>
            <a:ext cx="4196874" cy="2355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32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7292637" y="1834462"/>
            <a:ext cx="4040382" cy="318907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your shortlist, you’ll see more information about each course, including the entry requirements.</a:t>
            </a:r>
          </a:p>
        </p:txBody>
      </p:sp>
      <p:pic>
        <p:nvPicPr>
          <p:cNvPr id="3" name="Picture 2">
            <a:extLst>
              <a:ext uri="{FF2B5EF4-FFF2-40B4-BE49-F238E27FC236}">
                <a16:creationId xmlns:a16="http://schemas.microsoft.com/office/drawing/2014/main" id="{FBAE9B8E-B2D2-25F9-8ECC-4F270818D612}"/>
              </a:ext>
            </a:extLst>
          </p:cNvPr>
          <p:cNvPicPr>
            <a:picLocks noChangeAspect="1"/>
          </p:cNvPicPr>
          <p:nvPr/>
        </p:nvPicPr>
        <p:blipFill>
          <a:blip r:embed="rId3"/>
          <a:stretch>
            <a:fillRect/>
          </a:stretch>
        </p:blipFill>
        <p:spPr>
          <a:xfrm>
            <a:off x="858981" y="1445724"/>
            <a:ext cx="5818695" cy="3966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55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5DECD3-8387-570B-7E52-7713C1545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012" y="3385766"/>
            <a:ext cx="10627973" cy="900782"/>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436301" y="4862437"/>
            <a:ext cx="11319397" cy="8091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When you’re ready, click ‘save’ to finalise your shortlist of up to 10 courses.</a:t>
            </a:r>
          </a:p>
        </p:txBody>
      </p:sp>
      <p:grpSp>
        <p:nvGrpSpPr>
          <p:cNvPr id="10" name="Group 9">
            <a:extLst>
              <a:ext uri="{FF2B5EF4-FFF2-40B4-BE49-F238E27FC236}">
                <a16:creationId xmlns:a16="http://schemas.microsoft.com/office/drawing/2014/main" id="{0C67315B-2709-58A8-4CEB-C80C6EE9F764}"/>
              </a:ext>
            </a:extLst>
          </p:cNvPr>
          <p:cNvGrpSpPr/>
          <p:nvPr/>
        </p:nvGrpSpPr>
        <p:grpSpPr>
          <a:xfrm>
            <a:off x="1338455" y="1350290"/>
            <a:ext cx="9515089" cy="1400621"/>
            <a:chOff x="1165860" y="1270280"/>
            <a:chExt cx="9515089" cy="1400621"/>
          </a:xfrm>
        </p:grpSpPr>
        <p:pic>
          <p:nvPicPr>
            <p:cNvPr id="5" name="Picture 4">
              <a:extLst>
                <a:ext uri="{FF2B5EF4-FFF2-40B4-BE49-F238E27FC236}">
                  <a16:creationId xmlns:a16="http://schemas.microsoft.com/office/drawing/2014/main" id="{E8B5416C-72C4-8191-7FCB-11C01237AD40}"/>
                </a:ext>
              </a:extLst>
            </p:cNvPr>
            <p:cNvPicPr>
              <a:picLocks noChangeAspect="1"/>
            </p:cNvPicPr>
            <p:nvPr/>
          </p:nvPicPr>
          <p:blipFill>
            <a:blip r:embed="rId4"/>
            <a:stretch>
              <a:fillRect/>
            </a:stretch>
          </p:blipFill>
          <p:spPr>
            <a:xfrm>
              <a:off x="9588693" y="1653073"/>
              <a:ext cx="1092256" cy="63503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02E46E4-DE14-4530-C243-39F529E378CC}"/>
                </a:ext>
              </a:extLst>
            </p:cNvPr>
            <p:cNvSpPr txBox="1"/>
            <p:nvPr/>
          </p:nvSpPr>
          <p:spPr>
            <a:xfrm>
              <a:off x="1165860" y="1270280"/>
              <a:ext cx="7955281" cy="1400621"/>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you’ve changed your mind about any courses, you can click ‘delete’ to remove them from your shortlist.</a:t>
              </a:r>
            </a:p>
          </p:txBody>
        </p:sp>
      </p:grpSp>
      <p:pic>
        <p:nvPicPr>
          <p:cNvPr id="11" name="Graphic 10" descr="Line arrow: Counter-clockwise curve with solid fill">
            <a:extLst>
              <a:ext uri="{FF2B5EF4-FFF2-40B4-BE49-F238E27FC236}">
                <a16:creationId xmlns:a16="http://schemas.microsoft.com/office/drawing/2014/main" id="{F45C288F-3F47-9605-CD7D-843E4D568CB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074182" flipV="1">
            <a:off x="8836536" y="1713745"/>
            <a:ext cx="914400" cy="914400"/>
          </a:xfrm>
          <a:prstGeom prst="rect">
            <a:avLst/>
          </a:prstGeom>
        </p:spPr>
      </p:pic>
      <p:pic>
        <p:nvPicPr>
          <p:cNvPr id="12" name="Graphic 11" descr="Cursor with solid fill">
            <a:extLst>
              <a:ext uri="{FF2B5EF4-FFF2-40B4-BE49-F238E27FC236}">
                <a16:creationId xmlns:a16="http://schemas.microsoft.com/office/drawing/2014/main" id="{A08BC7FE-3E9F-9274-0017-FE5EF5CE8AE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339616" y="2089536"/>
            <a:ext cx="550792" cy="550792"/>
          </a:xfrm>
          <a:prstGeom prst="rect">
            <a:avLst/>
          </a:prstGeom>
        </p:spPr>
      </p:pic>
      <p:pic>
        <p:nvPicPr>
          <p:cNvPr id="13" name="Graphic 12" descr="Cursor with solid fill">
            <a:extLst>
              <a:ext uri="{FF2B5EF4-FFF2-40B4-BE49-F238E27FC236}">
                <a16:creationId xmlns:a16="http://schemas.microsoft.com/office/drawing/2014/main" id="{1893868E-AA82-CEB6-1425-9A0D4A4568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933410" y="4011152"/>
            <a:ext cx="550792" cy="550792"/>
          </a:xfrm>
          <a:prstGeom prst="rect">
            <a:avLst/>
          </a:prstGeom>
        </p:spPr>
      </p:pic>
    </p:spTree>
    <p:extLst>
      <p:ext uri="{BB962C8B-B14F-4D97-AF65-F5344CB8AC3E}">
        <p14:creationId xmlns:p14="http://schemas.microsoft.com/office/powerpoint/2010/main" val="48631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E07A1B-2238-97DA-45FA-CA68B151E5C1}"/>
              </a:ext>
            </a:extLst>
          </p:cNvPr>
          <p:cNvSpPr txBox="1"/>
          <p:nvPr/>
        </p:nvSpPr>
        <p:spPr>
          <a:xfrm>
            <a:off x="305674" y="3286312"/>
            <a:ext cx="6189619" cy="261594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shortlist doesn’t commit you to making an application. You can also make multiple shortlists. </a:t>
            </a:r>
            <a:r>
              <a:rPr lang="en-GB" sz="2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So don’t worry if you haven’t decided on your course(s) yet!</a:t>
            </a:r>
          </a:p>
        </p:txBody>
      </p:sp>
      <p:pic>
        <p:nvPicPr>
          <p:cNvPr id="2" name="Picture 1">
            <a:extLst>
              <a:ext uri="{FF2B5EF4-FFF2-40B4-BE49-F238E27FC236}">
                <a16:creationId xmlns:a16="http://schemas.microsoft.com/office/drawing/2014/main" id="{BDF7E3A2-03F6-03BC-20CC-5DC5DB1C3A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8508" y="2201713"/>
            <a:ext cx="8374982" cy="709828"/>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D88C58F0-EBF3-B82A-915A-D7FA26B3BF81}"/>
              </a:ext>
            </a:extLst>
          </p:cNvPr>
          <p:cNvSpPr txBox="1"/>
          <p:nvPr/>
        </p:nvSpPr>
        <p:spPr>
          <a:xfrm>
            <a:off x="6751588" y="3286312"/>
            <a:ext cx="5129778" cy="261594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Saving your shortlist means you’ll see the most relevant opportunities for you on your Unifrog homepage, like upcoming webinars.</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436301" y="1094363"/>
            <a:ext cx="11319397" cy="8091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It’s really important to save your shortlist! </a:t>
            </a:r>
          </a:p>
        </p:txBody>
      </p:sp>
      <p:pic>
        <p:nvPicPr>
          <p:cNvPr id="15" name="Graphic 14" descr="Disk with solid fill">
            <a:extLst>
              <a:ext uri="{FF2B5EF4-FFF2-40B4-BE49-F238E27FC236}">
                <a16:creationId xmlns:a16="http://schemas.microsoft.com/office/drawing/2014/main" id="{BDF3FA67-9146-2663-4C88-B05D94D1AB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994" y="1154959"/>
            <a:ext cx="687978" cy="687978"/>
          </a:xfrm>
          <a:prstGeom prst="rect">
            <a:avLst/>
          </a:prstGeom>
        </p:spPr>
      </p:pic>
      <p:pic>
        <p:nvPicPr>
          <p:cNvPr id="16" name="Graphic 15" descr="Disk with solid fill">
            <a:extLst>
              <a:ext uri="{FF2B5EF4-FFF2-40B4-BE49-F238E27FC236}">
                <a16:creationId xmlns:a16="http://schemas.microsoft.com/office/drawing/2014/main" id="{E3F70697-73E1-B98A-5EC2-5AE2E6880B9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2369" y="1168022"/>
            <a:ext cx="687978" cy="687978"/>
          </a:xfrm>
          <a:prstGeom prst="rect">
            <a:avLst/>
          </a:prstGeom>
        </p:spPr>
      </p:pic>
      <p:pic>
        <p:nvPicPr>
          <p:cNvPr id="20" name="Picture 19">
            <a:extLst>
              <a:ext uri="{FF2B5EF4-FFF2-40B4-BE49-F238E27FC236}">
                <a16:creationId xmlns:a16="http://schemas.microsoft.com/office/drawing/2014/main" id="{8F9ABFE2-2A11-F86F-7D01-B6FEEC450CEB}"/>
              </a:ext>
            </a:extLst>
          </p:cNvPr>
          <p:cNvPicPr>
            <a:picLocks noChangeAspect="1"/>
          </p:cNvPicPr>
          <p:nvPr/>
        </p:nvPicPr>
        <p:blipFill rotWithShape="1">
          <a:blip r:embed="rId5"/>
          <a:srcRect t="38643" b="7245"/>
          <a:stretch/>
        </p:blipFill>
        <p:spPr>
          <a:xfrm>
            <a:off x="552994" y="3209721"/>
            <a:ext cx="5455485" cy="2708343"/>
          </a:xfrm>
          <a:prstGeom prst="rect">
            <a:avLst/>
          </a:prstGeom>
          <a:ln>
            <a:noFill/>
          </a:ln>
          <a:effectLst>
            <a:outerShdw blurRad="292100" dist="139700" dir="2700000" algn="tl" rotWithShape="0">
              <a:srgbClr val="333333">
                <a:alpha val="65000"/>
              </a:srgbClr>
            </a:outerShdw>
          </a:effectLst>
        </p:spPr>
      </p:pic>
      <p:pic>
        <p:nvPicPr>
          <p:cNvPr id="21" name="Graphic 20" descr="Line arrow: Counter-clockwise curve with solid fill">
            <a:extLst>
              <a:ext uri="{FF2B5EF4-FFF2-40B4-BE49-F238E27FC236}">
                <a16:creationId xmlns:a16="http://schemas.microsoft.com/office/drawing/2014/main" id="{B58BAD25-DD87-5E22-AD89-E16801F4F3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501827">
            <a:off x="6038093" y="4137085"/>
            <a:ext cx="914400" cy="914400"/>
          </a:xfrm>
          <a:prstGeom prst="rect">
            <a:avLst/>
          </a:prstGeom>
        </p:spPr>
      </p:pic>
      <p:pic>
        <p:nvPicPr>
          <p:cNvPr id="9" name="Graphic 8" descr="Cursor with solid fill">
            <a:extLst>
              <a:ext uri="{FF2B5EF4-FFF2-40B4-BE49-F238E27FC236}">
                <a16:creationId xmlns:a16="http://schemas.microsoft.com/office/drawing/2014/main" id="{007D41A1-40EC-DEC6-F9D4-F1D4DA69CF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73288">
            <a:off x="9827255" y="2637228"/>
            <a:ext cx="550792" cy="550792"/>
          </a:xfrm>
          <a:prstGeom prst="rect">
            <a:avLst/>
          </a:prstGeom>
        </p:spPr>
      </p:pic>
    </p:spTree>
    <p:extLst>
      <p:ext uri="{BB962C8B-B14F-4D97-AF65-F5344CB8AC3E}">
        <p14:creationId xmlns:p14="http://schemas.microsoft.com/office/powerpoint/2010/main" val="6188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1FBB75-442C-5933-2EDA-4FC48A510B8B}"/>
              </a:ext>
            </a:extLst>
          </p:cNvPr>
          <p:cNvPicPr>
            <a:picLocks noChangeAspect="1"/>
          </p:cNvPicPr>
          <p:nvPr/>
        </p:nvPicPr>
        <p:blipFill>
          <a:blip r:embed="rId3"/>
          <a:stretch>
            <a:fillRect/>
          </a:stretch>
        </p:blipFill>
        <p:spPr>
          <a:xfrm>
            <a:off x="293792" y="1006501"/>
            <a:ext cx="5586692" cy="3709055"/>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5055974"/>
            <a:ext cx="11595774" cy="70337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When viewing your shortlist, you can click the ‘More info’ link at the top of each course.</a:t>
            </a:r>
          </a:p>
        </p:txBody>
      </p:sp>
      <p:pic>
        <p:nvPicPr>
          <p:cNvPr id="9" name="Graphic 8" descr="Cursor with solid fill">
            <a:extLst>
              <a:ext uri="{FF2B5EF4-FFF2-40B4-BE49-F238E27FC236}">
                <a16:creationId xmlns:a16="http://schemas.microsoft.com/office/drawing/2014/main" id="{C6784E3A-77F8-6779-0B67-E1CFE94879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7085714" y="2053116"/>
            <a:ext cx="550792" cy="550792"/>
          </a:xfrm>
          <a:prstGeom prst="rect">
            <a:avLst/>
          </a:prstGeom>
        </p:spPr>
      </p:pic>
      <p:pic>
        <p:nvPicPr>
          <p:cNvPr id="7" name="Picture 6">
            <a:extLst>
              <a:ext uri="{FF2B5EF4-FFF2-40B4-BE49-F238E27FC236}">
                <a16:creationId xmlns:a16="http://schemas.microsoft.com/office/drawing/2014/main" id="{BE34B016-FFFE-067E-1A0B-CF50D19F3D79}"/>
              </a:ext>
            </a:extLst>
          </p:cNvPr>
          <p:cNvPicPr>
            <a:picLocks noChangeAspect="1"/>
          </p:cNvPicPr>
          <p:nvPr/>
        </p:nvPicPr>
        <p:blipFill>
          <a:blip r:embed="rId5"/>
          <a:stretch>
            <a:fillRect/>
          </a:stretch>
        </p:blipFill>
        <p:spPr>
          <a:xfrm>
            <a:off x="6145507" y="1006502"/>
            <a:ext cx="5559820" cy="3709055"/>
          </a:xfrm>
          <a:prstGeom prst="rect">
            <a:avLst/>
          </a:prstGeom>
          <a:ln>
            <a:noFill/>
          </a:ln>
          <a:effectLst>
            <a:outerShdw blurRad="292100" dist="139700" dir="2700000" algn="tl" rotWithShape="0">
              <a:srgbClr val="333333">
                <a:alpha val="65000"/>
              </a:srgbClr>
            </a:outerShdw>
          </a:effectLst>
        </p:spPr>
      </p:pic>
      <p:pic>
        <p:nvPicPr>
          <p:cNvPr id="12" name="Graphic 11" descr="Cursor with solid fill">
            <a:extLst>
              <a:ext uri="{FF2B5EF4-FFF2-40B4-BE49-F238E27FC236}">
                <a16:creationId xmlns:a16="http://schemas.microsoft.com/office/drawing/2014/main" id="{A08BC7FE-3E9F-9274-0017-FE5EF5CE8AE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2748243" y="3178637"/>
            <a:ext cx="550792" cy="550792"/>
          </a:xfrm>
          <a:prstGeom prst="rect">
            <a:avLst/>
          </a:prstGeom>
        </p:spPr>
      </p:pic>
      <p:pic>
        <p:nvPicPr>
          <p:cNvPr id="11" name="Graphic 10" descr="Cursor with solid fill">
            <a:extLst>
              <a:ext uri="{FF2B5EF4-FFF2-40B4-BE49-F238E27FC236}">
                <a16:creationId xmlns:a16="http://schemas.microsoft.com/office/drawing/2014/main" id="{ED5CA0D4-5027-FC55-9CB3-C7C70044CA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1271123" y="1199606"/>
            <a:ext cx="550792" cy="550792"/>
          </a:xfrm>
          <a:prstGeom prst="rect">
            <a:avLst/>
          </a:prstGeom>
        </p:spPr>
      </p:pic>
      <p:pic>
        <p:nvPicPr>
          <p:cNvPr id="14" name="Graphic 13" descr="Line arrow: Counter-clockwise curve with solid fill">
            <a:extLst>
              <a:ext uri="{FF2B5EF4-FFF2-40B4-BE49-F238E27FC236}">
                <a16:creationId xmlns:a16="http://schemas.microsoft.com/office/drawing/2014/main" id="{63C61115-C5E3-8144-C95B-FBF2786292D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074182" flipV="1">
            <a:off x="5274351" y="2726511"/>
            <a:ext cx="914400" cy="914400"/>
          </a:xfrm>
          <a:prstGeom prst="rect">
            <a:avLst/>
          </a:prstGeom>
        </p:spPr>
      </p:pic>
    </p:spTree>
    <p:extLst>
      <p:ext uri="{BB962C8B-B14F-4D97-AF65-F5344CB8AC3E}">
        <p14:creationId xmlns:p14="http://schemas.microsoft.com/office/powerpoint/2010/main" val="371589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Down 12">
            <a:extLst>
              <a:ext uri="{FF2B5EF4-FFF2-40B4-BE49-F238E27FC236}">
                <a16:creationId xmlns:a16="http://schemas.microsoft.com/office/drawing/2014/main" id="{46838F7D-9C15-CD77-A5B9-2790C82B97C7}"/>
              </a:ext>
            </a:extLst>
          </p:cNvPr>
          <p:cNvSpPr/>
          <p:nvPr/>
        </p:nvSpPr>
        <p:spPr>
          <a:xfrm>
            <a:off x="9220414" y="1655722"/>
            <a:ext cx="893135" cy="829125"/>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a Further Education shortlist</a:t>
            </a:r>
          </a:p>
        </p:txBody>
      </p:sp>
      <p:sp>
        <p:nvSpPr>
          <p:cNvPr id="6" name="TextBox 5">
            <a:extLst>
              <a:ext uri="{FF2B5EF4-FFF2-40B4-BE49-F238E27FC236}">
                <a16:creationId xmlns:a16="http://schemas.microsoft.com/office/drawing/2014/main" id="{35C97250-E0B2-7C94-6A19-CF0360CCB817}"/>
              </a:ext>
            </a:extLst>
          </p:cNvPr>
          <p:cNvSpPr txBox="1"/>
          <p:nvPr/>
        </p:nvSpPr>
        <p:spPr>
          <a:xfrm>
            <a:off x="242909" y="1119091"/>
            <a:ext cx="6976598"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Now it’s your turn to create a shortlist!</a:t>
            </a:r>
          </a:p>
        </p:txBody>
      </p:sp>
      <p:sp>
        <p:nvSpPr>
          <p:cNvPr id="8" name="TextBox 7">
            <a:extLst>
              <a:ext uri="{FF2B5EF4-FFF2-40B4-BE49-F238E27FC236}">
                <a16:creationId xmlns:a16="http://schemas.microsoft.com/office/drawing/2014/main" id="{789086F8-62BD-302B-5BD0-D45EAF864D0B}"/>
              </a:ext>
            </a:extLst>
          </p:cNvPr>
          <p:cNvSpPr txBox="1"/>
          <p:nvPr/>
        </p:nvSpPr>
        <p:spPr>
          <a:xfrm>
            <a:off x="242909" y="1938811"/>
            <a:ext cx="6976598" cy="1114915"/>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lIns="90000" tIns="0" rtlCol="0">
            <a:sp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What would you like to study at college / sixth form?</a:t>
            </a:r>
          </a:p>
        </p:txBody>
      </p:sp>
      <p:pic>
        <p:nvPicPr>
          <p:cNvPr id="3" name="Graphic 2" descr="Lightbulb and gear with solid fill">
            <a:extLst>
              <a:ext uri="{FF2B5EF4-FFF2-40B4-BE49-F238E27FC236}">
                <a16:creationId xmlns:a16="http://schemas.microsoft.com/office/drawing/2014/main" id="{BA095135-167D-D01B-379D-F042CF720AA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9" y="1000679"/>
            <a:ext cx="726633" cy="726633"/>
          </a:xfrm>
          <a:prstGeom prst="rect">
            <a:avLst/>
          </a:prstGeom>
        </p:spPr>
      </p:pic>
      <p:grpSp>
        <p:nvGrpSpPr>
          <p:cNvPr id="11" name="Group 10">
            <a:extLst>
              <a:ext uri="{FF2B5EF4-FFF2-40B4-BE49-F238E27FC236}">
                <a16:creationId xmlns:a16="http://schemas.microsoft.com/office/drawing/2014/main" id="{A141E8A5-7F09-AB5C-A7B5-FC868C0A6886}"/>
              </a:ext>
            </a:extLst>
          </p:cNvPr>
          <p:cNvGrpSpPr/>
          <p:nvPr/>
        </p:nvGrpSpPr>
        <p:grpSpPr>
          <a:xfrm>
            <a:off x="7565901" y="1119091"/>
            <a:ext cx="4215635" cy="4696334"/>
            <a:chOff x="7151504" y="1845573"/>
            <a:chExt cx="4215635" cy="4696334"/>
          </a:xfrm>
        </p:grpSpPr>
        <p:sp>
          <p:nvSpPr>
            <p:cNvPr id="23" name="TextBox 22">
              <a:extLst>
                <a:ext uri="{FF2B5EF4-FFF2-40B4-BE49-F238E27FC236}">
                  <a16:creationId xmlns:a16="http://schemas.microsoft.com/office/drawing/2014/main" id="{C95EE0D9-5C29-9426-601C-1560EED92C15}"/>
                </a:ext>
              </a:extLst>
            </p:cNvPr>
            <p:cNvSpPr txBox="1"/>
            <p:nvPr/>
          </p:nvSpPr>
          <p:spPr>
            <a:xfrm>
              <a:off x="7151504" y="5988848"/>
              <a:ext cx="4202159" cy="553059"/>
            </a:xfrm>
            <a:prstGeom prst="roundRect">
              <a:avLst/>
            </a:prstGeom>
            <a:solidFill>
              <a:srgbClr val="CDF3E6"/>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Save your shortlist</a:t>
              </a:r>
            </a:p>
          </p:txBody>
        </p:sp>
        <p:sp>
          <p:nvSpPr>
            <p:cNvPr id="25" name="TextBox 24">
              <a:extLst>
                <a:ext uri="{FF2B5EF4-FFF2-40B4-BE49-F238E27FC236}">
                  <a16:creationId xmlns:a16="http://schemas.microsoft.com/office/drawing/2014/main" id="{39F3923C-71AF-6601-D1AC-FF3FB7C44706}"/>
                </a:ext>
              </a:extLst>
            </p:cNvPr>
            <p:cNvSpPr txBox="1"/>
            <p:nvPr/>
          </p:nvSpPr>
          <p:spPr>
            <a:xfrm>
              <a:off x="7151506" y="1845573"/>
              <a:ext cx="4202160" cy="553059"/>
            </a:xfrm>
            <a:prstGeom prst="roundRect">
              <a:avLst/>
            </a:prstGeom>
            <a:solidFill>
              <a:srgbClr val="FFD5E4"/>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Select up to 10 subjects</a:t>
              </a:r>
            </a:p>
          </p:txBody>
        </p:sp>
        <p:sp>
          <p:nvSpPr>
            <p:cNvPr id="26" name="TextBox 25">
              <a:extLst>
                <a:ext uri="{FF2B5EF4-FFF2-40B4-BE49-F238E27FC236}">
                  <a16:creationId xmlns:a16="http://schemas.microsoft.com/office/drawing/2014/main" id="{1CC15AC0-250B-D120-8164-93461031A4F7}"/>
                </a:ext>
              </a:extLst>
            </p:cNvPr>
            <p:cNvSpPr txBox="1"/>
            <p:nvPr/>
          </p:nvSpPr>
          <p:spPr>
            <a:xfrm>
              <a:off x="7151504" y="4611382"/>
              <a:ext cx="4202160" cy="553059"/>
            </a:xfrm>
            <a:prstGeom prst="roundRect">
              <a:avLst/>
            </a:prstGeom>
            <a:solidFill>
              <a:srgbClr val="FFF2CC"/>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Select up to 10 courses</a:t>
              </a:r>
            </a:p>
          </p:txBody>
        </p:sp>
        <p:sp>
          <p:nvSpPr>
            <p:cNvPr id="28" name="TextBox 27">
              <a:extLst>
                <a:ext uri="{FF2B5EF4-FFF2-40B4-BE49-F238E27FC236}">
                  <a16:creationId xmlns:a16="http://schemas.microsoft.com/office/drawing/2014/main" id="{94548EE4-53D6-B580-E999-347EBCA98350}"/>
                </a:ext>
              </a:extLst>
            </p:cNvPr>
            <p:cNvSpPr txBox="1"/>
            <p:nvPr/>
          </p:nvSpPr>
          <p:spPr>
            <a:xfrm>
              <a:off x="7164979" y="3229267"/>
              <a:ext cx="4202160" cy="553059"/>
            </a:xfrm>
            <a:prstGeom prst="roundRect">
              <a:avLst/>
            </a:prstGeom>
            <a:solidFill>
              <a:srgbClr val="FFE4CC"/>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Browse your longlist</a:t>
              </a:r>
            </a:p>
          </p:txBody>
        </p:sp>
      </p:grpSp>
      <p:sp>
        <p:nvSpPr>
          <p:cNvPr id="15" name="Arrow: Down 14">
            <a:extLst>
              <a:ext uri="{FF2B5EF4-FFF2-40B4-BE49-F238E27FC236}">
                <a16:creationId xmlns:a16="http://schemas.microsoft.com/office/drawing/2014/main" id="{6CBBBFC1-DE04-F9E2-E26B-C831CE9700A2}"/>
              </a:ext>
            </a:extLst>
          </p:cNvPr>
          <p:cNvSpPr/>
          <p:nvPr/>
        </p:nvSpPr>
        <p:spPr>
          <a:xfrm>
            <a:off x="9233888" y="3055775"/>
            <a:ext cx="893135" cy="829125"/>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2009F556-71E4-8886-5942-A6AC33D849C7}"/>
              </a:ext>
            </a:extLst>
          </p:cNvPr>
          <p:cNvSpPr/>
          <p:nvPr/>
        </p:nvSpPr>
        <p:spPr>
          <a:xfrm>
            <a:off x="9239300" y="4437890"/>
            <a:ext cx="893135" cy="829125"/>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5968844-5E5E-C505-397E-29C73408C711}"/>
              </a:ext>
            </a:extLst>
          </p:cNvPr>
          <p:cNvPicPr>
            <a:picLocks noChangeAspect="1"/>
          </p:cNvPicPr>
          <p:nvPr/>
        </p:nvPicPr>
        <p:blipFill>
          <a:blip r:embed="rId4"/>
          <a:srcRect b="89290"/>
          <a:stretch/>
        </p:blipFill>
        <p:spPr>
          <a:xfrm>
            <a:off x="242909" y="3320387"/>
            <a:ext cx="6976598" cy="66918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DEAC210-5C80-724B-175B-227189F673E8}"/>
              </a:ext>
            </a:extLst>
          </p:cNvPr>
          <p:cNvPicPr>
            <a:picLocks noChangeAspect="1"/>
          </p:cNvPicPr>
          <p:nvPr/>
        </p:nvPicPr>
        <p:blipFill>
          <a:blip r:embed="rId4"/>
          <a:srcRect t="72112"/>
          <a:stretch/>
        </p:blipFill>
        <p:spPr>
          <a:xfrm>
            <a:off x="242909" y="4114800"/>
            <a:ext cx="6976598" cy="17425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77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74B110-F480-B4C2-B8E3-B01D4CAD0483}"/>
              </a:ext>
            </a:extLst>
          </p:cNvPr>
          <p:cNvPicPr>
            <a:picLocks noChangeAspect="1"/>
          </p:cNvPicPr>
          <p:nvPr/>
        </p:nvPicPr>
        <p:blipFill>
          <a:blip r:embed="rId3"/>
          <a:stretch>
            <a:fillRect/>
          </a:stretch>
        </p:blipFill>
        <p:spPr>
          <a:xfrm>
            <a:off x="827411" y="1754058"/>
            <a:ext cx="4647266" cy="4162113"/>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grpSp>
        <p:nvGrpSpPr>
          <p:cNvPr id="2" name="Group 1">
            <a:extLst>
              <a:ext uri="{FF2B5EF4-FFF2-40B4-BE49-F238E27FC236}">
                <a16:creationId xmlns:a16="http://schemas.microsoft.com/office/drawing/2014/main" id="{EEDC0E12-E221-5283-62BA-0AC77CE22E17}"/>
              </a:ext>
            </a:extLst>
          </p:cNvPr>
          <p:cNvGrpSpPr/>
          <p:nvPr/>
        </p:nvGrpSpPr>
        <p:grpSpPr>
          <a:xfrm>
            <a:off x="488756" y="1006502"/>
            <a:ext cx="11214463" cy="726633"/>
            <a:chOff x="567073" y="1022311"/>
            <a:chExt cx="11214463" cy="726633"/>
          </a:xfrm>
        </p:grpSpPr>
        <p:sp>
          <p:nvSpPr>
            <p:cNvPr id="6" name="TextBox 5">
              <a:extLst>
                <a:ext uri="{FF2B5EF4-FFF2-40B4-BE49-F238E27FC236}">
                  <a16:creationId xmlns:a16="http://schemas.microsoft.com/office/drawing/2014/main" id="{35C97250-E0B2-7C94-6A19-CF0360CCB817}"/>
                </a:ext>
              </a:extLst>
            </p:cNvPr>
            <p:cNvSpPr txBox="1"/>
            <p:nvPr/>
          </p:nvSpPr>
          <p:spPr>
            <a:xfrm>
              <a:off x="827415" y="1109099"/>
              <a:ext cx="10954121"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The next few slides will show you how to use the College / Sixth Form tool. </a:t>
              </a:r>
            </a:p>
          </p:txBody>
        </p:sp>
        <p:pic>
          <p:nvPicPr>
            <p:cNvPr id="23" name="Graphic 22" descr="Information with solid fill">
              <a:extLst>
                <a:ext uri="{FF2B5EF4-FFF2-40B4-BE49-F238E27FC236}">
                  <a16:creationId xmlns:a16="http://schemas.microsoft.com/office/drawing/2014/main" id="{28BE3DF7-6555-CC0E-5BC9-B2C4103D6E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073" y="1022311"/>
              <a:ext cx="726633" cy="726633"/>
            </a:xfrm>
            <a:prstGeom prst="rect">
              <a:avLst/>
            </a:prstGeom>
          </p:spPr>
        </p:pic>
      </p:grpSp>
      <p:sp>
        <p:nvSpPr>
          <p:cNvPr id="3" name="TextBox 2">
            <a:extLst>
              <a:ext uri="{FF2B5EF4-FFF2-40B4-BE49-F238E27FC236}">
                <a16:creationId xmlns:a16="http://schemas.microsoft.com/office/drawing/2014/main" id="{0C515AEB-6979-54E3-1D61-AA59E4965918}"/>
              </a:ext>
            </a:extLst>
          </p:cNvPr>
          <p:cNvSpPr txBox="1"/>
          <p:nvPr/>
        </p:nvSpPr>
        <p:spPr>
          <a:xfrm>
            <a:off x="5822504" y="1852617"/>
            <a:ext cx="5549920" cy="280048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After logging into your Unifrog account,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Searching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College / Sixth Form tool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11" name="Picture 10" descr="A green and white square with white text&#10;&#10;Description automatically generated">
            <a:extLst>
              <a:ext uri="{FF2B5EF4-FFF2-40B4-BE49-F238E27FC236}">
                <a16:creationId xmlns:a16="http://schemas.microsoft.com/office/drawing/2014/main" id="{DC8509EE-B0DD-AD2E-81CD-6D407A734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325" y="4909409"/>
            <a:ext cx="3771900" cy="77324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AD2CA46-76DC-2D63-4760-AF0E1D2FCA1E}"/>
              </a:ext>
            </a:extLst>
          </p:cNvPr>
          <p:cNvSpPr txBox="1"/>
          <p:nvPr/>
        </p:nvSpPr>
        <p:spPr>
          <a:xfrm>
            <a:off x="827410" y="4732296"/>
            <a:ext cx="4644000" cy="118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phic 12" descr="Cursor with solid fill">
            <a:extLst>
              <a:ext uri="{FF2B5EF4-FFF2-40B4-BE49-F238E27FC236}">
                <a16:creationId xmlns:a16="http://schemas.microsoft.com/office/drawing/2014/main" id="{27EAC7C6-E409-E3AD-46D7-E463635948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844326" y="5289086"/>
            <a:ext cx="550792" cy="550792"/>
          </a:xfrm>
          <a:prstGeom prst="rect">
            <a:avLst/>
          </a:prstGeom>
        </p:spPr>
      </p:pic>
      <p:pic>
        <p:nvPicPr>
          <p:cNvPr id="14" name="Graphic 13" descr="Cursor with solid fill">
            <a:extLst>
              <a:ext uri="{FF2B5EF4-FFF2-40B4-BE49-F238E27FC236}">
                <a16:creationId xmlns:a16="http://schemas.microsoft.com/office/drawing/2014/main" id="{08ABFE23-C262-A3E3-2D6F-E6A34B4DC8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052496" y="5381390"/>
            <a:ext cx="616255" cy="616255"/>
          </a:xfrm>
          <a:prstGeom prst="rect">
            <a:avLst/>
          </a:prstGeom>
        </p:spPr>
      </p:pic>
    </p:spTree>
    <p:extLst>
      <p:ext uri="{BB962C8B-B14F-4D97-AF65-F5344CB8AC3E}">
        <p14:creationId xmlns:p14="http://schemas.microsoft.com/office/powerpoint/2010/main" val="324184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9" name="TextBox 8">
            <a:extLst>
              <a:ext uri="{FF2B5EF4-FFF2-40B4-BE49-F238E27FC236}">
                <a16:creationId xmlns:a16="http://schemas.microsoft.com/office/drawing/2014/main" id="{58C3508C-9A4E-3129-F930-D53DC9A32BBC}"/>
              </a:ext>
            </a:extLst>
          </p:cNvPr>
          <p:cNvSpPr txBox="1"/>
          <p:nvPr/>
        </p:nvSpPr>
        <p:spPr>
          <a:xfrm>
            <a:off x="733033" y="1006502"/>
            <a:ext cx="10725933" cy="55305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 can use the College / Sixth Form tool to find the following types of courses:</a:t>
            </a:r>
          </a:p>
        </p:txBody>
      </p:sp>
      <p:grpSp>
        <p:nvGrpSpPr>
          <p:cNvPr id="17" name="Group 16">
            <a:extLst>
              <a:ext uri="{FF2B5EF4-FFF2-40B4-BE49-F238E27FC236}">
                <a16:creationId xmlns:a16="http://schemas.microsoft.com/office/drawing/2014/main" id="{02337020-22C6-B0BB-438C-0DF9BEA6BBAE}"/>
              </a:ext>
            </a:extLst>
          </p:cNvPr>
          <p:cNvGrpSpPr/>
          <p:nvPr/>
        </p:nvGrpSpPr>
        <p:grpSpPr>
          <a:xfrm>
            <a:off x="232422" y="1777239"/>
            <a:ext cx="11727156" cy="4017008"/>
            <a:chOff x="185762" y="1834490"/>
            <a:chExt cx="11727156" cy="4017008"/>
          </a:xfrm>
        </p:grpSpPr>
        <p:sp>
          <p:nvSpPr>
            <p:cNvPr id="10" name="TextBox 9">
              <a:extLst>
                <a:ext uri="{FF2B5EF4-FFF2-40B4-BE49-F238E27FC236}">
                  <a16:creationId xmlns:a16="http://schemas.microsoft.com/office/drawing/2014/main" id="{7F998D5A-3BAD-9F57-7892-87FBF77FF2E2}"/>
                </a:ext>
              </a:extLst>
            </p:cNvPr>
            <p:cNvSpPr txBox="1"/>
            <p:nvPr/>
          </p:nvSpPr>
          <p:spPr>
            <a:xfrm>
              <a:off x="185762" y="1834490"/>
              <a:ext cx="2700639" cy="1512000"/>
            </a:xfrm>
            <a:prstGeom prst="roundRect">
              <a:avLst/>
            </a:prstGeom>
            <a:solidFill>
              <a:srgbClr val="FFD5E4"/>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Entry – level 2</a:t>
              </a:r>
            </a:p>
          </p:txBody>
        </p:sp>
        <p:sp>
          <p:nvSpPr>
            <p:cNvPr id="11" name="TextBox 10">
              <a:extLst>
                <a:ext uri="{FF2B5EF4-FFF2-40B4-BE49-F238E27FC236}">
                  <a16:creationId xmlns:a16="http://schemas.microsoft.com/office/drawing/2014/main" id="{A146AEC8-4E69-FB01-2D4A-D195CCB2BDE4}"/>
                </a:ext>
              </a:extLst>
            </p:cNvPr>
            <p:cNvSpPr txBox="1"/>
            <p:nvPr/>
          </p:nvSpPr>
          <p:spPr>
            <a:xfrm>
              <a:off x="3194601" y="1834490"/>
              <a:ext cx="2700639" cy="1512000"/>
            </a:xfrm>
            <a:prstGeom prst="roundRect">
              <a:avLst/>
            </a:prstGeom>
            <a:solidFill>
              <a:srgbClr val="FFE4CC"/>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Level 3</a:t>
              </a:r>
            </a:p>
          </p:txBody>
        </p:sp>
        <p:sp>
          <p:nvSpPr>
            <p:cNvPr id="12" name="TextBox 11">
              <a:extLst>
                <a:ext uri="{FF2B5EF4-FFF2-40B4-BE49-F238E27FC236}">
                  <a16:creationId xmlns:a16="http://schemas.microsoft.com/office/drawing/2014/main" id="{8AFC3803-FE75-E34C-CE7C-7CE77A8A18DD}"/>
                </a:ext>
              </a:extLst>
            </p:cNvPr>
            <p:cNvSpPr txBox="1"/>
            <p:nvPr/>
          </p:nvSpPr>
          <p:spPr>
            <a:xfrm>
              <a:off x="6203440" y="1834490"/>
              <a:ext cx="2700639" cy="1512000"/>
            </a:xfrm>
            <a:prstGeom prst="roundRect">
              <a:avLst/>
            </a:prstGeom>
            <a:solidFill>
              <a:srgbClr val="FFF2CC"/>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Level 4</a:t>
              </a:r>
            </a:p>
          </p:txBody>
        </p:sp>
        <p:sp>
          <p:nvSpPr>
            <p:cNvPr id="3" name="TextBox 2">
              <a:extLst>
                <a:ext uri="{FF2B5EF4-FFF2-40B4-BE49-F238E27FC236}">
                  <a16:creationId xmlns:a16="http://schemas.microsoft.com/office/drawing/2014/main" id="{181A5AA0-804C-1CDE-7FC9-1E677C83F87E}"/>
                </a:ext>
              </a:extLst>
            </p:cNvPr>
            <p:cNvSpPr txBox="1"/>
            <p:nvPr/>
          </p:nvSpPr>
          <p:spPr>
            <a:xfrm>
              <a:off x="185762" y="4064769"/>
              <a:ext cx="2700639" cy="1786729"/>
            </a:xfrm>
            <a:prstGeom prst="roundRect">
              <a:avLst/>
            </a:prstGeom>
            <a:solidFill>
              <a:srgbClr val="FFD5E4">
                <a:alpha val="60000"/>
              </a:srgbClr>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Up to and including GCSEs and equivalent</a:t>
              </a:r>
            </a:p>
          </p:txBody>
        </p:sp>
        <p:sp>
          <p:nvSpPr>
            <p:cNvPr id="5" name="TextBox 4">
              <a:extLst>
                <a:ext uri="{FF2B5EF4-FFF2-40B4-BE49-F238E27FC236}">
                  <a16:creationId xmlns:a16="http://schemas.microsoft.com/office/drawing/2014/main" id="{3885B305-088F-247E-69BC-CCADAE07D9B7}"/>
                </a:ext>
              </a:extLst>
            </p:cNvPr>
            <p:cNvSpPr txBox="1"/>
            <p:nvPr/>
          </p:nvSpPr>
          <p:spPr>
            <a:xfrm>
              <a:off x="3194601" y="4064769"/>
              <a:ext cx="2700639" cy="1786729"/>
            </a:xfrm>
            <a:prstGeom prst="roundRect">
              <a:avLst/>
            </a:prstGeom>
            <a:solidFill>
              <a:srgbClr val="FFE4CC">
                <a:alpha val="60000"/>
              </a:srgbClr>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 levels, T levels, and equivalent</a:t>
              </a:r>
            </a:p>
          </p:txBody>
        </p:sp>
        <p:sp>
          <p:nvSpPr>
            <p:cNvPr id="6" name="TextBox 5">
              <a:extLst>
                <a:ext uri="{FF2B5EF4-FFF2-40B4-BE49-F238E27FC236}">
                  <a16:creationId xmlns:a16="http://schemas.microsoft.com/office/drawing/2014/main" id="{4B80263B-544B-51FD-3A3A-C5599E50A318}"/>
                </a:ext>
              </a:extLst>
            </p:cNvPr>
            <p:cNvSpPr txBox="1"/>
            <p:nvPr/>
          </p:nvSpPr>
          <p:spPr>
            <a:xfrm>
              <a:off x="6203440" y="4064769"/>
              <a:ext cx="2700639" cy="1786729"/>
            </a:xfrm>
            <a:prstGeom prst="roundRect">
              <a:avLst/>
            </a:prstGeom>
            <a:solidFill>
              <a:srgbClr val="FFF2CC">
                <a:alpha val="60000"/>
              </a:srgbClr>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HNCs and equivalent</a:t>
              </a:r>
            </a:p>
          </p:txBody>
        </p:sp>
        <p:sp>
          <p:nvSpPr>
            <p:cNvPr id="2" name="TextBox 1">
              <a:extLst>
                <a:ext uri="{FF2B5EF4-FFF2-40B4-BE49-F238E27FC236}">
                  <a16:creationId xmlns:a16="http://schemas.microsoft.com/office/drawing/2014/main" id="{D733BC00-116B-F9AD-E60F-3E0FA43BDBF5}"/>
                </a:ext>
              </a:extLst>
            </p:cNvPr>
            <p:cNvSpPr txBox="1"/>
            <p:nvPr/>
          </p:nvSpPr>
          <p:spPr>
            <a:xfrm>
              <a:off x="9212279" y="1834490"/>
              <a:ext cx="2700639" cy="1512000"/>
            </a:xfrm>
            <a:prstGeom prst="roundRect">
              <a:avLst/>
            </a:prstGeom>
            <a:solidFill>
              <a:schemeClr val="accent1">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Levels 5 - 6</a:t>
              </a:r>
            </a:p>
          </p:txBody>
        </p:sp>
        <p:sp>
          <p:nvSpPr>
            <p:cNvPr id="8" name="TextBox 7">
              <a:extLst>
                <a:ext uri="{FF2B5EF4-FFF2-40B4-BE49-F238E27FC236}">
                  <a16:creationId xmlns:a16="http://schemas.microsoft.com/office/drawing/2014/main" id="{DEBF03D8-6826-4DFF-6EA6-0B7622DF5E02}"/>
                </a:ext>
              </a:extLst>
            </p:cNvPr>
            <p:cNvSpPr txBox="1"/>
            <p:nvPr/>
          </p:nvSpPr>
          <p:spPr>
            <a:xfrm>
              <a:off x="9212279" y="4064769"/>
              <a:ext cx="2700639" cy="1786729"/>
            </a:xfrm>
            <a:prstGeom prst="roundRect">
              <a:avLst/>
            </a:prstGeom>
            <a:solidFill>
              <a:schemeClr val="accent1">
                <a:lumMod val="20000"/>
                <a:lumOff val="80000"/>
                <a:alpha val="60000"/>
              </a:schemeClr>
            </a:solidFill>
            <a:ln w="38100">
              <a:noFill/>
            </a:ln>
          </p:spPr>
          <p:style>
            <a:lnRef idx="2">
              <a:schemeClr val="accent1"/>
            </a:lnRef>
            <a:fillRef idx="1">
              <a:schemeClr val="lt1"/>
            </a:fillRef>
            <a:effectRef idx="0">
              <a:schemeClr val="accent1"/>
            </a:effectRef>
            <a:fontRef idx="minor">
              <a:schemeClr val="dk1"/>
            </a:fontRef>
          </p:style>
          <p:txBody>
            <a:bodyPr vert="horz" wrap="square" lIns="36000"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HNDs, foundation degrees, bachelor’s and equivalent</a:t>
              </a:r>
            </a:p>
          </p:txBody>
        </p:sp>
        <p:sp>
          <p:nvSpPr>
            <p:cNvPr id="13" name="Arrow: Down 12">
              <a:extLst>
                <a:ext uri="{FF2B5EF4-FFF2-40B4-BE49-F238E27FC236}">
                  <a16:creationId xmlns:a16="http://schemas.microsoft.com/office/drawing/2014/main" id="{BE9DDF52-6A2B-D1C4-955D-AC7039003F8C}"/>
                </a:ext>
              </a:extLst>
            </p:cNvPr>
            <p:cNvSpPr/>
            <p:nvPr/>
          </p:nvSpPr>
          <p:spPr>
            <a:xfrm>
              <a:off x="1034431" y="3346490"/>
              <a:ext cx="1003300" cy="718279"/>
            </a:xfrm>
            <a:prstGeom prst="downArrow">
              <a:avLst/>
            </a:prstGeom>
            <a:gradFill flip="none" rotWithShape="1">
              <a:gsLst>
                <a:gs pos="0">
                  <a:srgbClr val="FFD5E4"/>
                </a:gs>
                <a:gs pos="100000">
                  <a:srgbClr val="FFE6EF"/>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5A070B95-4D47-5789-6D99-A24D305C63CC}"/>
                </a:ext>
              </a:extLst>
            </p:cNvPr>
            <p:cNvSpPr/>
            <p:nvPr/>
          </p:nvSpPr>
          <p:spPr>
            <a:xfrm>
              <a:off x="4043270" y="3346489"/>
              <a:ext cx="1003300" cy="718279"/>
            </a:xfrm>
            <a:prstGeom prst="downArrow">
              <a:avLst/>
            </a:prstGeom>
            <a:gradFill flip="none" rotWithShape="1">
              <a:gsLst>
                <a:gs pos="0">
                  <a:srgbClr val="FFE4CC"/>
                </a:gs>
                <a:gs pos="100000">
                  <a:srgbClr val="FFEFE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4BD110C2-C552-B6DF-05BA-82AD0644055F}"/>
                </a:ext>
              </a:extLst>
            </p:cNvPr>
            <p:cNvSpPr/>
            <p:nvPr/>
          </p:nvSpPr>
          <p:spPr>
            <a:xfrm>
              <a:off x="7052109" y="3346489"/>
              <a:ext cx="1003300" cy="718279"/>
            </a:xfrm>
            <a:prstGeom prst="downArrow">
              <a:avLst/>
            </a:prstGeom>
            <a:gradFill flip="none" rotWithShape="1">
              <a:gsLst>
                <a:gs pos="0">
                  <a:srgbClr val="FFF2CC"/>
                </a:gs>
                <a:gs pos="100000">
                  <a:srgbClr val="FFF7E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DEB51DC3-30A3-B94E-C640-129CB71B3995}"/>
                </a:ext>
              </a:extLst>
            </p:cNvPr>
            <p:cNvSpPr/>
            <p:nvPr/>
          </p:nvSpPr>
          <p:spPr>
            <a:xfrm>
              <a:off x="10060948" y="3346489"/>
              <a:ext cx="1003300" cy="718279"/>
            </a:xfrm>
            <a:prstGeom prst="downArrow">
              <a:avLst/>
            </a:prstGeom>
            <a:gradFill flip="none" rotWithShape="1">
              <a:gsLst>
                <a:gs pos="0">
                  <a:srgbClr val="D6F5EB"/>
                </a:gs>
                <a:gs pos="100000">
                  <a:srgbClr val="E6F9F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135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0ED59-D697-4115-348F-AE78D10B23EC}"/>
              </a:ext>
            </a:extLst>
          </p:cNvPr>
          <p:cNvPicPr>
            <a:picLocks noChangeAspect="1"/>
          </p:cNvPicPr>
          <p:nvPr/>
        </p:nvPicPr>
        <p:blipFill>
          <a:blip r:embed="rId3"/>
          <a:stretch>
            <a:fillRect/>
          </a:stretch>
        </p:blipFill>
        <p:spPr>
          <a:xfrm>
            <a:off x="410464" y="1006502"/>
            <a:ext cx="5685536" cy="488655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7168781" y="3797532"/>
            <a:ext cx="3980920" cy="164576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To get started with your search, click ‘next.’</a:t>
            </a:r>
          </a:p>
        </p:txBody>
      </p:sp>
      <p:sp>
        <p:nvSpPr>
          <p:cNvPr id="5" name="TextBox 4">
            <a:extLst>
              <a:ext uri="{FF2B5EF4-FFF2-40B4-BE49-F238E27FC236}">
                <a16:creationId xmlns:a16="http://schemas.microsoft.com/office/drawing/2014/main" id="{2684924F-AD08-BF71-6A52-575288996CB9}"/>
              </a:ext>
            </a:extLst>
          </p:cNvPr>
          <p:cNvSpPr txBox="1"/>
          <p:nvPr/>
        </p:nvSpPr>
        <p:spPr>
          <a:xfrm>
            <a:off x="6539345" y="1414705"/>
            <a:ext cx="5239793" cy="18529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see some information about colleges and sixth forms to read first.</a:t>
            </a:r>
          </a:p>
        </p:txBody>
      </p:sp>
      <p:sp>
        <p:nvSpPr>
          <p:cNvPr id="10" name="Rectangle 9">
            <a:extLst>
              <a:ext uri="{FF2B5EF4-FFF2-40B4-BE49-F238E27FC236}">
                <a16:creationId xmlns:a16="http://schemas.microsoft.com/office/drawing/2014/main" id="{F41EB189-BCAF-BC30-6019-5ECAECF28D78}"/>
              </a:ext>
            </a:extLst>
          </p:cNvPr>
          <p:cNvSpPr/>
          <p:nvPr/>
        </p:nvSpPr>
        <p:spPr>
          <a:xfrm>
            <a:off x="11006902" y="996239"/>
            <a:ext cx="256032" cy="585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Information with solid fill">
            <a:extLst>
              <a:ext uri="{FF2B5EF4-FFF2-40B4-BE49-F238E27FC236}">
                <a16:creationId xmlns:a16="http://schemas.microsoft.com/office/drawing/2014/main" id="{8C0FB8F6-E34B-1213-C96B-AF6B55F4EE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7718" y="866727"/>
            <a:ext cx="914400" cy="914400"/>
          </a:xfrm>
          <a:prstGeom prst="rect">
            <a:avLst/>
          </a:prstGeom>
        </p:spPr>
      </p:pic>
      <p:pic>
        <p:nvPicPr>
          <p:cNvPr id="6" name="Graphic 5" descr="Cursor with solid fill">
            <a:extLst>
              <a:ext uri="{FF2B5EF4-FFF2-40B4-BE49-F238E27FC236}">
                <a16:creationId xmlns:a16="http://schemas.microsoft.com/office/drawing/2014/main" id="{106A6ABF-4EA6-7A6A-FCDE-604CEE20E3D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992002" y="5617656"/>
            <a:ext cx="550792" cy="550792"/>
          </a:xfrm>
          <a:prstGeom prst="rect">
            <a:avLst/>
          </a:prstGeom>
        </p:spPr>
      </p:pic>
    </p:spTree>
    <p:extLst>
      <p:ext uri="{BB962C8B-B14F-4D97-AF65-F5344CB8AC3E}">
        <p14:creationId xmlns:p14="http://schemas.microsoft.com/office/powerpoint/2010/main" val="357249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654C8-04CC-08A2-8CB8-4A4FECA7EB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7547" y="1560444"/>
            <a:ext cx="4896102" cy="3771536"/>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6984661" y="1689036"/>
            <a:ext cx="4119792" cy="3479928"/>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Select up to 10 of the subjects that interest you and click ‘next: X subjects’.</a:t>
            </a:r>
          </a:p>
        </p:txBody>
      </p:sp>
      <p:pic>
        <p:nvPicPr>
          <p:cNvPr id="6" name="Graphic 5" descr="Cursor with solid fill">
            <a:extLst>
              <a:ext uri="{FF2B5EF4-FFF2-40B4-BE49-F238E27FC236}">
                <a16:creationId xmlns:a16="http://schemas.microsoft.com/office/drawing/2014/main" id="{A58A8A6D-60A8-B579-AEFD-5B6D64C12F8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956615" y="4042373"/>
            <a:ext cx="550792" cy="550792"/>
          </a:xfrm>
          <a:prstGeom prst="rect">
            <a:avLst/>
          </a:prstGeom>
        </p:spPr>
      </p:pic>
      <p:grpSp>
        <p:nvGrpSpPr>
          <p:cNvPr id="16" name="Group 15">
            <a:extLst>
              <a:ext uri="{FF2B5EF4-FFF2-40B4-BE49-F238E27FC236}">
                <a16:creationId xmlns:a16="http://schemas.microsoft.com/office/drawing/2014/main" id="{8A863B7E-77E5-5CB2-23C9-8BCF3010831F}"/>
              </a:ext>
            </a:extLst>
          </p:cNvPr>
          <p:cNvGrpSpPr/>
          <p:nvPr/>
        </p:nvGrpSpPr>
        <p:grpSpPr>
          <a:xfrm>
            <a:off x="1087547" y="1560444"/>
            <a:ext cx="4878498" cy="4060593"/>
            <a:chOff x="-15160866" y="1998378"/>
            <a:chExt cx="4878498" cy="4060593"/>
          </a:xfrm>
        </p:grpSpPr>
        <p:pic>
          <p:nvPicPr>
            <p:cNvPr id="14" name="Picture 13">
              <a:extLst>
                <a:ext uri="{FF2B5EF4-FFF2-40B4-BE49-F238E27FC236}">
                  <a16:creationId xmlns:a16="http://schemas.microsoft.com/office/drawing/2014/main" id="{E6E454F6-3089-51BF-F68B-CD1DDC5EF400}"/>
                </a:ext>
              </a:extLst>
            </p:cNvPr>
            <p:cNvPicPr>
              <a:picLocks noChangeAspect="1"/>
            </p:cNvPicPr>
            <p:nvPr/>
          </p:nvPicPr>
          <p:blipFill rotWithShape="1">
            <a:blip r:embed="rId5">
              <a:extLst>
                <a:ext uri="{28A0092B-C50C-407E-A947-70E740481C1C}">
                  <a14:useLocalDpi xmlns:a14="http://schemas.microsoft.com/office/drawing/2010/main" val="0"/>
                </a:ext>
              </a:extLst>
            </a:blip>
            <a:srcRect t="320" r="707" b="-320"/>
            <a:stretch/>
          </p:blipFill>
          <p:spPr>
            <a:xfrm>
              <a:off x="-15160866" y="1998378"/>
              <a:ext cx="4878498" cy="3785196"/>
            </a:xfrm>
            <a:prstGeom prst="rect">
              <a:avLst/>
            </a:prstGeom>
            <a:ln>
              <a:noFill/>
            </a:ln>
            <a:effectLst>
              <a:outerShdw blurRad="292100" dist="139700" dir="2700000" algn="tl" rotWithShape="0">
                <a:srgbClr val="333333">
                  <a:alpha val="65000"/>
                </a:srgbClr>
              </a:outerShdw>
            </a:effectLst>
          </p:spPr>
        </p:pic>
        <p:pic>
          <p:nvPicPr>
            <p:cNvPr id="15" name="Graphic 14" descr="Cursor with solid fill">
              <a:extLst>
                <a:ext uri="{FF2B5EF4-FFF2-40B4-BE49-F238E27FC236}">
                  <a16:creationId xmlns:a16="http://schemas.microsoft.com/office/drawing/2014/main" id="{BCB97F1D-C771-7868-7D1D-1B6BD88571C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2778490" y="5508179"/>
              <a:ext cx="550792" cy="550792"/>
            </a:xfrm>
            <a:prstGeom prst="rect">
              <a:avLst/>
            </a:prstGeom>
          </p:spPr>
        </p:pic>
      </p:grpSp>
    </p:spTree>
    <p:extLst>
      <p:ext uri="{BB962C8B-B14F-4D97-AF65-F5344CB8AC3E}">
        <p14:creationId xmlns:p14="http://schemas.microsoft.com/office/powerpoint/2010/main" val="277778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6984661" y="1689036"/>
            <a:ext cx="4119792" cy="3479928"/>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Or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all Subjects</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to explore all the courses available in your area.</a:t>
            </a:r>
          </a:p>
        </p:txBody>
      </p:sp>
      <p:pic>
        <p:nvPicPr>
          <p:cNvPr id="11" name="Picture 10">
            <a:extLst>
              <a:ext uri="{FF2B5EF4-FFF2-40B4-BE49-F238E27FC236}">
                <a16:creationId xmlns:a16="http://schemas.microsoft.com/office/drawing/2014/main" id="{E730D231-AB3E-9C07-DA6E-F93377FC4A4C}"/>
              </a:ext>
            </a:extLst>
          </p:cNvPr>
          <p:cNvPicPr>
            <a:picLocks noChangeAspect="1"/>
          </p:cNvPicPr>
          <p:nvPr/>
        </p:nvPicPr>
        <p:blipFill>
          <a:blip r:embed="rId3"/>
          <a:stretch>
            <a:fillRect/>
          </a:stretch>
        </p:blipFill>
        <p:spPr>
          <a:xfrm>
            <a:off x="1087547" y="2017612"/>
            <a:ext cx="5373794" cy="2822776"/>
          </a:xfrm>
          <a:prstGeom prst="rect">
            <a:avLst/>
          </a:prstGeom>
          <a:ln>
            <a:noFill/>
          </a:ln>
          <a:effectLst>
            <a:outerShdw blurRad="292100" dist="139700" dir="2700000" algn="tl" rotWithShape="0">
              <a:srgbClr val="333333">
                <a:alpha val="65000"/>
              </a:srgbClr>
            </a:outerShdw>
          </a:effectLst>
        </p:spPr>
      </p:pic>
      <p:pic>
        <p:nvPicPr>
          <p:cNvPr id="15" name="Graphic 14" descr="Cursor with solid fill">
            <a:extLst>
              <a:ext uri="{FF2B5EF4-FFF2-40B4-BE49-F238E27FC236}">
                <a16:creationId xmlns:a16="http://schemas.microsoft.com/office/drawing/2014/main" id="{BCB97F1D-C771-7868-7D1D-1B6BD88571C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6046878" y="4414181"/>
            <a:ext cx="550792" cy="550792"/>
          </a:xfrm>
          <a:prstGeom prst="rect">
            <a:avLst/>
          </a:prstGeom>
        </p:spPr>
      </p:pic>
    </p:spTree>
    <p:extLst>
      <p:ext uri="{BB962C8B-B14F-4D97-AF65-F5344CB8AC3E}">
        <p14:creationId xmlns:p14="http://schemas.microsoft.com/office/powerpoint/2010/main" val="218595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9279E3-D17B-D36A-1596-1BD4693801E7}"/>
              </a:ext>
            </a:extLst>
          </p:cNvPr>
          <p:cNvPicPr>
            <a:picLocks noChangeAspect="1"/>
          </p:cNvPicPr>
          <p:nvPr/>
        </p:nvPicPr>
        <p:blipFill>
          <a:blip r:embed="rId3"/>
          <a:stretch>
            <a:fillRect/>
          </a:stretch>
        </p:blipFill>
        <p:spPr>
          <a:xfrm>
            <a:off x="410464" y="1146709"/>
            <a:ext cx="4989665" cy="4582834"/>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5" name="TextBox 4">
            <a:extLst>
              <a:ext uri="{FF2B5EF4-FFF2-40B4-BE49-F238E27FC236}">
                <a16:creationId xmlns:a16="http://schemas.microsoft.com/office/drawing/2014/main" id="{2684924F-AD08-BF71-6A52-575288996CB9}"/>
              </a:ext>
            </a:extLst>
          </p:cNvPr>
          <p:cNvSpPr txBox="1"/>
          <p:nvPr/>
        </p:nvSpPr>
        <p:spPr>
          <a:xfrm>
            <a:off x="5864254" y="1386682"/>
            <a:ext cx="5944686" cy="164576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Select the maximum distance you’d be prepared to travel to a college / sixth form.</a:t>
            </a:r>
          </a:p>
        </p:txBody>
      </p:sp>
      <p:pic>
        <p:nvPicPr>
          <p:cNvPr id="15" name="Graphic 14" descr="Marker with solid fill">
            <a:extLst>
              <a:ext uri="{FF2B5EF4-FFF2-40B4-BE49-F238E27FC236}">
                <a16:creationId xmlns:a16="http://schemas.microsoft.com/office/drawing/2014/main" id="{70DC89FA-F8DE-6050-7576-99507A3F68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43011" y="910053"/>
            <a:ext cx="914400" cy="914400"/>
          </a:xfrm>
          <a:prstGeom prst="rect">
            <a:avLst/>
          </a:prstGeom>
        </p:spPr>
      </p:pic>
      <p:pic>
        <p:nvPicPr>
          <p:cNvPr id="16" name="Graphic 15" descr="Cursor with solid fill">
            <a:extLst>
              <a:ext uri="{FF2B5EF4-FFF2-40B4-BE49-F238E27FC236}">
                <a16:creationId xmlns:a16="http://schemas.microsoft.com/office/drawing/2014/main" id="{4C6447F0-FD0D-B176-4015-AD0622DE6B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3881035" y="2509308"/>
            <a:ext cx="550792" cy="550792"/>
          </a:xfrm>
          <a:prstGeom prst="rect">
            <a:avLst/>
          </a:prstGeom>
        </p:spPr>
      </p:pic>
      <p:grpSp>
        <p:nvGrpSpPr>
          <p:cNvPr id="9" name="Group 8">
            <a:extLst>
              <a:ext uri="{FF2B5EF4-FFF2-40B4-BE49-F238E27FC236}">
                <a16:creationId xmlns:a16="http://schemas.microsoft.com/office/drawing/2014/main" id="{7D49B7C9-F444-A92C-4487-48DFD9B88088}"/>
              </a:ext>
            </a:extLst>
          </p:cNvPr>
          <p:cNvGrpSpPr/>
          <p:nvPr/>
        </p:nvGrpSpPr>
        <p:grpSpPr>
          <a:xfrm>
            <a:off x="5740129" y="3595974"/>
            <a:ext cx="5917282" cy="2133569"/>
            <a:chOff x="5864254" y="3595974"/>
            <a:chExt cx="5917282" cy="2133569"/>
          </a:xfrm>
        </p:grpSpPr>
        <p:sp>
          <p:nvSpPr>
            <p:cNvPr id="20" name="TextBox 19">
              <a:extLst>
                <a:ext uri="{FF2B5EF4-FFF2-40B4-BE49-F238E27FC236}">
                  <a16:creationId xmlns:a16="http://schemas.microsoft.com/office/drawing/2014/main" id="{CE5FE700-E2F8-F30D-B0E7-BA4A6CDF413B}"/>
                </a:ext>
              </a:extLst>
            </p:cNvPr>
            <p:cNvSpPr txBox="1"/>
            <p:nvPr/>
          </p:nvSpPr>
          <p:spPr>
            <a:xfrm>
              <a:off x="6089997" y="3595974"/>
              <a:ext cx="5584468" cy="1670857"/>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Which mode of transport will you use?</a:t>
              </a:r>
            </a:p>
          </p:txBody>
        </p:sp>
        <p:pic>
          <p:nvPicPr>
            <p:cNvPr id="26" name="Graphic 25" descr="Tricycle with solid fill">
              <a:extLst>
                <a:ext uri="{FF2B5EF4-FFF2-40B4-BE49-F238E27FC236}">
                  <a16:creationId xmlns:a16="http://schemas.microsoft.com/office/drawing/2014/main" id="{A52507D7-7DE1-FBDC-B232-CA409497435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4254" y="4750828"/>
              <a:ext cx="914400" cy="914400"/>
            </a:xfrm>
            <a:prstGeom prst="rect">
              <a:avLst/>
            </a:prstGeom>
          </p:spPr>
        </p:pic>
        <p:pic>
          <p:nvPicPr>
            <p:cNvPr id="34" name="Graphic 33" descr="Bus with solid fill">
              <a:extLst>
                <a:ext uri="{FF2B5EF4-FFF2-40B4-BE49-F238E27FC236}">
                  <a16:creationId xmlns:a16="http://schemas.microsoft.com/office/drawing/2014/main" id="{9F521835-D12B-0523-FB10-8345F59F41A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7136" y="4750828"/>
              <a:ext cx="914400" cy="914400"/>
            </a:xfrm>
            <a:prstGeom prst="rect">
              <a:avLst/>
            </a:prstGeom>
          </p:spPr>
        </p:pic>
        <p:pic>
          <p:nvPicPr>
            <p:cNvPr id="36" name="Graphic 35" descr="Car with solid fill">
              <a:extLst>
                <a:ext uri="{FF2B5EF4-FFF2-40B4-BE49-F238E27FC236}">
                  <a16:creationId xmlns:a16="http://schemas.microsoft.com/office/drawing/2014/main" id="{1C5D5715-ACCD-FF93-DC7A-7F7DAA14B11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96828" y="4799036"/>
              <a:ext cx="914400" cy="914400"/>
            </a:xfrm>
            <a:prstGeom prst="rect">
              <a:avLst/>
            </a:prstGeom>
          </p:spPr>
        </p:pic>
        <p:pic>
          <p:nvPicPr>
            <p:cNvPr id="40" name="Graphic 39" descr="Shoe footprints with solid fill">
              <a:extLst>
                <a:ext uri="{FF2B5EF4-FFF2-40B4-BE49-F238E27FC236}">
                  <a16:creationId xmlns:a16="http://schemas.microsoft.com/office/drawing/2014/main" id="{3E6C13AA-734C-F0D5-9D6F-0577C81457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34562" y="4815143"/>
              <a:ext cx="914400" cy="914400"/>
            </a:xfrm>
            <a:prstGeom prst="rect">
              <a:avLst/>
            </a:prstGeom>
          </p:spPr>
        </p:pic>
      </p:grpSp>
      <p:pic>
        <p:nvPicPr>
          <p:cNvPr id="6" name="Graphic 5" descr="Cursor with solid fill">
            <a:extLst>
              <a:ext uri="{FF2B5EF4-FFF2-40B4-BE49-F238E27FC236}">
                <a16:creationId xmlns:a16="http://schemas.microsoft.com/office/drawing/2014/main" id="{106A6ABF-4EA6-7A6A-FCDE-604CEE20E3D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767642" y="5435895"/>
            <a:ext cx="550792" cy="550792"/>
          </a:xfrm>
          <a:prstGeom prst="rect">
            <a:avLst/>
          </a:prstGeom>
        </p:spPr>
      </p:pic>
    </p:spTree>
    <p:extLst>
      <p:ext uri="{BB962C8B-B14F-4D97-AF65-F5344CB8AC3E}">
        <p14:creationId xmlns:p14="http://schemas.microsoft.com/office/powerpoint/2010/main" val="310515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5" name="TextBox 4">
            <a:extLst>
              <a:ext uri="{FF2B5EF4-FFF2-40B4-BE49-F238E27FC236}">
                <a16:creationId xmlns:a16="http://schemas.microsoft.com/office/drawing/2014/main" id="{2684924F-AD08-BF71-6A52-575288996CB9}"/>
              </a:ext>
            </a:extLst>
          </p:cNvPr>
          <p:cNvSpPr txBox="1"/>
          <p:nvPr/>
        </p:nvSpPr>
        <p:spPr>
          <a:xfrm>
            <a:off x="5965872" y="1386682"/>
            <a:ext cx="5584468" cy="1875344"/>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Select the course levels you’re interested in and click ‘next: X Levels’ to create your longlist.</a:t>
            </a:r>
          </a:p>
        </p:txBody>
      </p:sp>
      <p:pic>
        <p:nvPicPr>
          <p:cNvPr id="16" name="Graphic 15" descr="Cursor with solid fill">
            <a:extLst>
              <a:ext uri="{FF2B5EF4-FFF2-40B4-BE49-F238E27FC236}">
                <a16:creationId xmlns:a16="http://schemas.microsoft.com/office/drawing/2014/main" id="{4C6447F0-FD0D-B176-4015-AD0622DE6B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3288">
            <a:off x="4147012" y="2634941"/>
            <a:ext cx="550792" cy="550792"/>
          </a:xfrm>
          <a:prstGeom prst="rect">
            <a:avLst/>
          </a:prstGeom>
        </p:spPr>
      </p:pic>
      <p:sp>
        <p:nvSpPr>
          <p:cNvPr id="20" name="TextBox 19">
            <a:extLst>
              <a:ext uri="{FF2B5EF4-FFF2-40B4-BE49-F238E27FC236}">
                <a16:creationId xmlns:a16="http://schemas.microsoft.com/office/drawing/2014/main" id="{CE5FE700-E2F8-F30D-B0E7-BA4A6CDF413B}"/>
              </a:ext>
            </a:extLst>
          </p:cNvPr>
          <p:cNvSpPr txBox="1"/>
          <p:nvPr/>
        </p:nvSpPr>
        <p:spPr>
          <a:xfrm>
            <a:off x="5965872" y="3595974"/>
            <a:ext cx="5584468" cy="1670857"/>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Or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all Levels</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to explore all courses available in your area. </a:t>
            </a:r>
          </a:p>
        </p:txBody>
      </p:sp>
      <p:pic>
        <p:nvPicPr>
          <p:cNvPr id="3" name="Picture 2">
            <a:extLst>
              <a:ext uri="{FF2B5EF4-FFF2-40B4-BE49-F238E27FC236}">
                <a16:creationId xmlns:a16="http://schemas.microsoft.com/office/drawing/2014/main" id="{382000E6-E65B-95CD-5911-B733F808D2AA}"/>
              </a:ext>
            </a:extLst>
          </p:cNvPr>
          <p:cNvPicPr>
            <a:picLocks noChangeAspect="1"/>
          </p:cNvPicPr>
          <p:nvPr/>
        </p:nvPicPr>
        <p:blipFill>
          <a:blip r:embed="rId4"/>
          <a:stretch>
            <a:fillRect/>
          </a:stretch>
        </p:blipFill>
        <p:spPr>
          <a:xfrm>
            <a:off x="641661" y="1228756"/>
            <a:ext cx="4718751" cy="4446777"/>
          </a:xfrm>
          <a:prstGeom prst="rect">
            <a:avLst/>
          </a:prstGeom>
          <a:ln>
            <a:noFill/>
          </a:ln>
          <a:effectLst>
            <a:outerShdw blurRad="292100" dist="139700" dir="2700000" algn="tl" rotWithShape="0">
              <a:srgbClr val="333333">
                <a:alpha val="65000"/>
              </a:srgbClr>
            </a:outerShdw>
          </a:effectLst>
        </p:spPr>
      </p:pic>
      <p:pic>
        <p:nvPicPr>
          <p:cNvPr id="6" name="Graphic 5" descr="Cursor with solid fill">
            <a:extLst>
              <a:ext uri="{FF2B5EF4-FFF2-40B4-BE49-F238E27FC236}">
                <a16:creationId xmlns:a16="http://schemas.microsoft.com/office/drawing/2014/main" id="{106A6ABF-4EA6-7A6A-FCDE-604CEE20E3D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3288">
            <a:off x="3787416" y="3680279"/>
            <a:ext cx="550792" cy="550792"/>
          </a:xfrm>
          <a:prstGeom prst="rect">
            <a:avLst/>
          </a:prstGeom>
        </p:spPr>
      </p:pic>
      <p:grpSp>
        <p:nvGrpSpPr>
          <p:cNvPr id="12" name="Group 11">
            <a:extLst>
              <a:ext uri="{FF2B5EF4-FFF2-40B4-BE49-F238E27FC236}">
                <a16:creationId xmlns:a16="http://schemas.microsoft.com/office/drawing/2014/main" id="{7C825115-FD20-F950-DBBB-7A9568C45785}"/>
              </a:ext>
            </a:extLst>
          </p:cNvPr>
          <p:cNvGrpSpPr/>
          <p:nvPr/>
        </p:nvGrpSpPr>
        <p:grpSpPr>
          <a:xfrm>
            <a:off x="641660" y="1235331"/>
            <a:ext cx="4750887" cy="4813950"/>
            <a:chOff x="8025752" y="1883131"/>
            <a:chExt cx="4750887" cy="4813950"/>
          </a:xfrm>
        </p:grpSpPr>
        <p:pic>
          <p:nvPicPr>
            <p:cNvPr id="10" name="Picture 9">
              <a:extLst>
                <a:ext uri="{FF2B5EF4-FFF2-40B4-BE49-F238E27FC236}">
                  <a16:creationId xmlns:a16="http://schemas.microsoft.com/office/drawing/2014/main" id="{49F2E3DB-22EB-D4FF-69DE-90CAB1B557FB}"/>
                </a:ext>
              </a:extLst>
            </p:cNvPr>
            <p:cNvPicPr>
              <a:picLocks noChangeAspect="1"/>
            </p:cNvPicPr>
            <p:nvPr/>
          </p:nvPicPr>
          <p:blipFill>
            <a:blip r:embed="rId5"/>
            <a:stretch>
              <a:fillRect/>
            </a:stretch>
          </p:blipFill>
          <p:spPr>
            <a:xfrm>
              <a:off x="8025752" y="1883131"/>
              <a:ext cx="4750887" cy="4446777"/>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EE03A7BE-7E91-B37B-0FED-CAE887D4DCE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3288">
              <a:off x="10125798" y="6146289"/>
              <a:ext cx="550792" cy="550792"/>
            </a:xfrm>
            <a:prstGeom prst="rect">
              <a:avLst/>
            </a:prstGeom>
          </p:spPr>
        </p:pic>
      </p:grpSp>
      <p:pic>
        <p:nvPicPr>
          <p:cNvPr id="17" name="Graphic 16" descr="Cursor with solid fill">
            <a:extLst>
              <a:ext uri="{FF2B5EF4-FFF2-40B4-BE49-F238E27FC236}">
                <a16:creationId xmlns:a16="http://schemas.microsoft.com/office/drawing/2014/main" id="{1B094C6B-DDB0-391A-3A2C-30369E59D2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3288">
            <a:off x="4389672" y="2910524"/>
            <a:ext cx="550792" cy="550792"/>
          </a:xfrm>
          <a:prstGeom prst="rect">
            <a:avLst/>
          </a:prstGeom>
        </p:spPr>
      </p:pic>
    </p:spTree>
    <p:extLst>
      <p:ext uri="{BB962C8B-B14F-4D97-AF65-F5344CB8AC3E}">
        <p14:creationId xmlns:p14="http://schemas.microsoft.com/office/powerpoint/2010/main" val="100134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Using the Unifrog College / Sixth Form tool</a:t>
            </a:r>
          </a:p>
        </p:txBody>
      </p:sp>
      <p:sp>
        <p:nvSpPr>
          <p:cNvPr id="8" name="TextBox 7">
            <a:extLst>
              <a:ext uri="{FF2B5EF4-FFF2-40B4-BE49-F238E27FC236}">
                <a16:creationId xmlns:a16="http://schemas.microsoft.com/office/drawing/2014/main" id="{789086F8-62BD-302B-5BD0-D45EAF864D0B}"/>
              </a:ext>
            </a:extLst>
          </p:cNvPr>
          <p:cNvSpPr txBox="1"/>
          <p:nvPr/>
        </p:nvSpPr>
        <p:spPr>
          <a:xfrm>
            <a:off x="319204" y="1250548"/>
            <a:ext cx="3452696" cy="428493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longlist will be divided into three columns: </a:t>
            </a:r>
          </a:p>
          <a:p>
            <a:pPr marL="342900" indent="-342900">
              <a:lnSpc>
                <a:spcPct val="150000"/>
              </a:lnSpc>
              <a:buFont typeface="Arial" panose="020B0604020202020204" pitchFamily="34" charset="0"/>
              <a:buChar char="•"/>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Schools</a:t>
            </a:r>
          </a:p>
          <a:p>
            <a:pPr marL="342900" indent="-342900">
              <a:lnSpc>
                <a:spcPct val="150000"/>
              </a:lnSpc>
              <a:buFont typeface="Arial" panose="020B0604020202020204" pitchFamily="34" charset="0"/>
              <a:buChar char="•"/>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Learning providers</a:t>
            </a:r>
          </a:p>
          <a:p>
            <a:pPr marL="342900" indent="-342900">
              <a:lnSpc>
                <a:spcPct val="150000"/>
              </a:lnSpc>
              <a:buFont typeface="Arial" panose="020B0604020202020204" pitchFamily="34" charset="0"/>
              <a:buChar char="•"/>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Colleges / HE</a:t>
            </a:r>
          </a:p>
        </p:txBody>
      </p:sp>
      <p:pic>
        <p:nvPicPr>
          <p:cNvPr id="12" name="Graphic 11" descr="Diploma roll with solid fill">
            <a:extLst>
              <a:ext uri="{FF2B5EF4-FFF2-40B4-BE49-F238E27FC236}">
                <a16:creationId xmlns:a16="http://schemas.microsoft.com/office/drawing/2014/main" id="{18C1A20C-796C-7EB5-5652-1062A8EC403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91538">
            <a:off x="2455540" y="3291390"/>
            <a:ext cx="1118499" cy="1118499"/>
          </a:xfrm>
          <a:prstGeom prst="rect">
            <a:avLst/>
          </a:prstGeom>
        </p:spPr>
      </p:pic>
      <p:pic>
        <p:nvPicPr>
          <p:cNvPr id="3" name="Picture 2">
            <a:extLst>
              <a:ext uri="{FF2B5EF4-FFF2-40B4-BE49-F238E27FC236}">
                <a16:creationId xmlns:a16="http://schemas.microsoft.com/office/drawing/2014/main" id="{BFAD6A5B-2B09-64C7-E58F-9CE4BD0484E3}"/>
              </a:ext>
            </a:extLst>
          </p:cNvPr>
          <p:cNvPicPr>
            <a:picLocks noChangeAspect="1"/>
          </p:cNvPicPr>
          <p:nvPr/>
        </p:nvPicPr>
        <p:blipFill rotWithShape="1">
          <a:blip r:embed="rId4"/>
          <a:srcRect t="22323" b="14415"/>
          <a:stretch/>
        </p:blipFill>
        <p:spPr>
          <a:xfrm>
            <a:off x="4017471" y="1552373"/>
            <a:ext cx="7855325" cy="3681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1250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327B0-390A-435A-B2FB-CB53F8C80FA2}">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2.xml><?xml version="1.0" encoding="utf-8"?>
<ds:datastoreItem xmlns:ds="http://schemas.openxmlformats.org/officeDocument/2006/customXml" ds:itemID="{A1FD3ABB-3DC5-41D7-A450-DE99A0067DE1}">
  <ds:schemaRefs>
    <ds:schemaRef ds:uri="http://schemas.microsoft.com/sharepoint/v3/contenttype/forms"/>
  </ds:schemaRefs>
</ds:datastoreItem>
</file>

<file path=customXml/itemProps3.xml><?xml version="1.0" encoding="utf-8"?>
<ds:datastoreItem xmlns:ds="http://schemas.openxmlformats.org/officeDocument/2006/customXml" ds:itemID="{C542A039-581D-4B34-A511-B46CDFEAF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45448</TotalTime>
  <Words>2707</Words>
  <Application>Microsoft Office PowerPoint</Application>
  <PresentationFormat>Widescreen</PresentationFormat>
  <Paragraphs>310</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1_Office Theme</vt:lpstr>
      <vt:lpstr>2_Office Theme</vt:lpstr>
      <vt:lpstr>Office Theme</vt:lpstr>
      <vt:lpstr>3_Office Theme</vt:lpstr>
      <vt:lpstr>PowerPoint Presentation</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Using the Unifrog College / Sixth Form tool</vt:lpstr>
      <vt:lpstr>Creating a Further Education shortlist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Emily Adkins</cp:lastModifiedBy>
  <cp:revision>1540</cp:revision>
  <dcterms:created xsi:type="dcterms:W3CDTF">2018-10-19T14:26:26Z</dcterms:created>
  <dcterms:modified xsi:type="dcterms:W3CDTF">2026-04-27T09:19:43Z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