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72" r:id="rId5"/>
    <p:sldMasterId id="2147483684" r:id="rId6"/>
    <p:sldMasterId id="2147483696" r:id="rId7"/>
    <p:sldMasterId id="2147483708" r:id="rId8"/>
  </p:sldMasterIdLst>
  <p:notesMasterIdLst>
    <p:notesMasterId r:id="rId20"/>
  </p:notesMasterIdLst>
  <p:sldIdLst>
    <p:sldId id="746" r:id="rId9"/>
    <p:sldId id="540" r:id="rId10"/>
    <p:sldId id="795" r:id="rId11"/>
    <p:sldId id="782" r:id="rId12"/>
    <p:sldId id="787" r:id="rId13"/>
    <p:sldId id="807" r:id="rId14"/>
    <p:sldId id="813" r:id="rId15"/>
    <p:sldId id="809" r:id="rId16"/>
    <p:sldId id="496" r:id="rId17"/>
    <p:sldId id="794" r:id="rId18"/>
    <p:sldId id="300" r:id="rId19"/>
  </p:sldIdLst>
  <p:sldSz cx="12192000" cy="6858000"/>
  <p:notesSz cx="6858000" cy="9144000"/>
  <p:embeddedFontLst>
    <p:embeddedFont>
      <p:font typeface="MV Boli" panose="02000500030200090000" pitchFamily="2" charset="0"/>
      <p:regular r:id="rId21"/>
    </p:embeddedFont>
    <p:embeddedFont>
      <p:font typeface="Open Sans" panose="020B0606030504020204" pitchFamily="34" charset="0"/>
      <p:regular r:id="rId22"/>
      <p:bold r:id="rId23"/>
      <p:italic r:id="rId24"/>
      <p:boldItalic r:id="rId25"/>
    </p:embeddedFont>
    <p:embeddedFont>
      <p:font typeface="Open Sans" panose="020B0606030504020204" pitchFamily="34"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170"/>
    <a:srgbClr val="FF0000"/>
    <a:srgbClr val="4097D4"/>
    <a:srgbClr val="B1D5ED"/>
    <a:srgbClr val="FFCDCD"/>
    <a:srgbClr val="CFD7E3"/>
    <a:srgbClr val="4BC7C8"/>
    <a:srgbClr val="A6B5CA"/>
    <a:srgbClr val="2F3D50"/>
    <a:srgbClr val="4B9C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28D0E-9BC0-37E6-C36F-6C6DCF5C8083}" v="1" dt="2026-04-27T09:13:41.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12" autoAdjust="0"/>
    <p:restoredTop sz="77937" autoAdjust="0"/>
  </p:normalViewPr>
  <p:slideViewPr>
    <p:cSldViewPr snapToGrid="0">
      <p:cViewPr varScale="1">
        <p:scale>
          <a:sx n="82" d="100"/>
          <a:sy n="82" d="100"/>
        </p:scale>
        <p:origin x="834" y="96"/>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2</a:t>
            </a:fld>
            <a:endParaRPr lang="en-GB"/>
          </a:p>
        </p:txBody>
      </p:sp>
    </p:spTree>
    <p:extLst>
      <p:ext uri="{BB962C8B-B14F-4D97-AF65-F5344CB8AC3E}">
        <p14:creationId xmlns:p14="http://schemas.microsoft.com/office/powerpoint/2010/main" val="1939328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solidFill>
                  <a:srgbClr val="1D1C1D"/>
                </a:solidFill>
                <a:latin typeface="Slack-Lato"/>
              </a:rPr>
              <a:t>Teacher’s notes:</a:t>
            </a:r>
          </a:p>
          <a:p>
            <a:pPr marL="0" indent="0">
              <a:buNone/>
            </a:pPr>
            <a:r>
              <a:rPr lang="en-GB" sz="1800" u="none" dirty="0">
                <a:solidFill>
                  <a:srgbClr val="1D1C1D"/>
                </a:solidFill>
                <a:latin typeface="Slack-Lato"/>
              </a:rPr>
              <a:t>Remind students that there are no “correct” career paths. This activity simply helps them to think about which option might work best for them. </a:t>
            </a:r>
          </a:p>
          <a:p>
            <a:pPr marL="0" indent="0">
              <a:buNone/>
            </a:pPr>
            <a:endParaRPr lang="en-GB" sz="1800" b="0" i="0" u="none" dirty="0">
              <a:solidFill>
                <a:srgbClr val="1D1C1D"/>
              </a:solidFill>
              <a:effectLst/>
              <a:latin typeface="Slack-Lato"/>
            </a:endParaRPr>
          </a:p>
          <a:p>
            <a:pPr marL="0" indent="0">
              <a:buNone/>
            </a:pPr>
            <a:r>
              <a:rPr lang="en-GB" sz="1800" b="0" i="0" u="none" dirty="0">
                <a:solidFill>
                  <a:srgbClr val="1D1C1D"/>
                </a:solidFill>
                <a:effectLst/>
                <a:latin typeface="Slack-Lato"/>
              </a:rPr>
              <a:t>A reminder of definitions:</a:t>
            </a:r>
          </a:p>
          <a:p>
            <a:pPr marL="0" indent="0">
              <a:buNone/>
            </a:pPr>
            <a:endParaRPr lang="en-GB" sz="1800" b="1" i="0" u="none" dirty="0">
              <a:solidFill>
                <a:srgbClr val="1D1C1D"/>
              </a:solidFill>
              <a:effectLst/>
              <a:latin typeface="Slack-Lato"/>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Single track career: </a:t>
            </a:r>
            <a:r>
              <a:rPr lang="en-GB" sz="1800" dirty="0">
                <a:effectLst/>
                <a:latin typeface="Calibri" panose="020F0502020204030204" pitchFamily="34" charset="0"/>
                <a:ea typeface="Calibri" panose="020F0502020204030204" pitchFamily="34" charset="0"/>
                <a:cs typeface="Times New Roman" panose="02020603050405020304" pitchFamily="18" charset="0"/>
              </a:rPr>
              <a:t>Choosing an industry, starting at the bottom and working your way up by getting promoted. Some people call this climbing the career ladder. </a:t>
            </a:r>
          </a:p>
          <a:p>
            <a:pPr marL="342900" lvl="0" indent="-342900">
              <a:lnSpc>
                <a:spcPct val="107000"/>
              </a:lnSpc>
              <a:spcAft>
                <a:spcPts val="800"/>
              </a:spcAft>
              <a:buFont typeface="+mj-lt"/>
              <a:buAutoNum type="arabicPeriod"/>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Serial career: </a:t>
            </a:r>
            <a:r>
              <a:rPr lang="en-GB" sz="1800" dirty="0">
                <a:effectLst/>
                <a:latin typeface="Calibri" panose="020F0502020204030204" pitchFamily="34" charset="0"/>
                <a:ea typeface="Calibri" panose="020F0502020204030204" pitchFamily="34" charset="0"/>
                <a:cs typeface="Times New Roman" panose="02020603050405020304" pitchFamily="18" charset="0"/>
              </a:rPr>
              <a:t>Moving from job to job at different companies or organisations. You might move to a promoted position, you might do a “sideways move” into a similar job, or you might step down into a role with fewer responsibilities. </a:t>
            </a:r>
          </a:p>
          <a:p>
            <a:pPr marL="342900" lvl="0" indent="-342900">
              <a:lnSpc>
                <a:spcPct val="107000"/>
              </a:lnSpc>
              <a:spcAft>
                <a:spcPts val="800"/>
              </a:spcAft>
              <a:buFont typeface="+mj-lt"/>
              <a:buAutoNum type="arabicPeriod"/>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Portfolio career: </a:t>
            </a:r>
            <a:r>
              <a:rPr lang="en-GB" sz="1800" dirty="0">
                <a:effectLst/>
                <a:latin typeface="Calibri" panose="020F0502020204030204" pitchFamily="34" charset="0"/>
                <a:ea typeface="Calibri" panose="020F0502020204030204" pitchFamily="34" charset="0"/>
                <a:cs typeface="Times New Roman" panose="02020603050405020304" pitchFamily="18" charset="0"/>
              </a:rPr>
              <a:t>Doing two or more different jobs at the same time. This might involve a mixture of working freelance for different clients, taking on short term projects or contracts and/or running a small business.</a:t>
            </a:r>
          </a:p>
          <a:p>
            <a:pPr marL="342900" lvl="0" indent="-342900">
              <a:lnSpc>
                <a:spcPct val="107000"/>
              </a:lnSpc>
              <a:spcAft>
                <a:spcPts val="800"/>
              </a:spcAft>
              <a:buFont typeface="+mj-lt"/>
              <a:buAutoNum type="arabicPeriod"/>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Lifestyle career: </a:t>
            </a:r>
            <a:r>
              <a:rPr lang="en-GB" sz="1800" dirty="0">
                <a:effectLst/>
                <a:latin typeface="Calibri" panose="020F0502020204030204" pitchFamily="34" charset="0"/>
                <a:ea typeface="Calibri" panose="020F0502020204030204" pitchFamily="34" charset="0"/>
                <a:cs typeface="Times New Roman" panose="02020603050405020304" pitchFamily="18" charset="0"/>
              </a:rPr>
              <a:t>A career built around work/life balance. This might mean choosing a job to fit around your hobbies, such as becoming a ski instructor or a yoga teacher, or it might mean finding a job that allows you to balance your work and family roles easily. </a:t>
            </a:r>
          </a:p>
          <a:p>
            <a:pPr marL="342900" lvl="0" indent="-342900">
              <a:lnSpc>
                <a:spcPct val="107000"/>
              </a:lnSpc>
              <a:spcAft>
                <a:spcPts val="800"/>
              </a:spcAft>
              <a:buFont typeface="+mj-lt"/>
              <a:buAutoNum type="arabicPeriod"/>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0" i="0" u="none" dirty="0">
              <a:solidFill>
                <a:srgbClr val="1D1C1D"/>
              </a:solidFill>
              <a:effectLst/>
              <a:latin typeface="Slack-Lato"/>
            </a:endParaRPr>
          </a:p>
          <a:p>
            <a:pPr marL="0" indent="0">
              <a:buNone/>
            </a:pPr>
            <a:endParaRPr lang="en-GB" sz="1800" b="0" i="0" u="none" dirty="0">
              <a:solidFill>
                <a:srgbClr val="1D1C1D"/>
              </a:solidFill>
              <a:effectLst/>
              <a:latin typeface="Slack-Lato"/>
            </a:endParaRPr>
          </a:p>
          <a:p>
            <a:pPr marL="0" indent="0">
              <a:buNone/>
            </a:pPr>
            <a:endParaRPr lang="en-GB" sz="1800" b="0" i="0" u="none"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446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12</a:t>
            </a:fld>
            <a:endParaRPr lang="en-GB"/>
          </a:p>
        </p:txBody>
      </p:sp>
    </p:spTree>
    <p:extLst>
      <p:ext uri="{BB962C8B-B14F-4D97-AF65-F5344CB8AC3E}">
        <p14:creationId xmlns:p14="http://schemas.microsoft.com/office/powerpoint/2010/main" val="383395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r>
              <a:rPr lang="en-GB" sz="1800" dirty="0">
                <a:latin typeface="Open Sans" panose="020B0606030504020204" pitchFamily="34" charset="0"/>
                <a:ea typeface="Open Sans" panose="020B0606030504020204" pitchFamily="34" charset="0"/>
                <a:cs typeface="Open Sans" panose="020B0606030504020204" pitchFamily="34" charset="0"/>
              </a:rPr>
              <a:t>The purpose of this activity is to get students thinking about the type of career that might be right for them. There are no “right” or “wrong” answers here – only personal preference. </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1800" dirty="0">
                <a:latin typeface="Open Sans" panose="020B0606030504020204" pitchFamily="34" charset="0"/>
                <a:ea typeface="Open Sans" panose="020B0606030504020204" pitchFamily="34" charset="0"/>
                <a:cs typeface="Open Sans" panose="020B0606030504020204" pitchFamily="34" charset="0"/>
              </a:rPr>
              <a:t>Later in the session, students will revisit these statements and apply them to four different career types:</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Single track career</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Serial career</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Portfolio career</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Lifestyle career</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1800" dirty="0">
                <a:latin typeface="Open Sans" panose="020B0606030504020204" pitchFamily="34" charset="0"/>
                <a:ea typeface="Open Sans" panose="020B0606030504020204" pitchFamily="34" charset="0"/>
                <a:cs typeface="Open Sans" panose="020B0606030504020204" pitchFamily="34" charset="0"/>
              </a:rPr>
              <a:t>There is no “correct” career type to choose – students should choose the one that fits best with their interests, personality and values. </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65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r>
              <a:rPr lang="en-GB" sz="1800" dirty="0">
                <a:latin typeface="Open Sans" panose="020B0606030504020204" pitchFamily="34" charset="0"/>
                <a:ea typeface="Open Sans" panose="020B0606030504020204" pitchFamily="34" charset="0"/>
                <a:cs typeface="Open Sans" panose="020B0606030504020204" pitchFamily="34" charset="0"/>
              </a:rPr>
              <a:t>The CDI define a career as a journey through life, learning, and work. Journeys can take different directions and there are usually multiple routes that individuals can take to achieve their career goals. Career goals can change numerous times throughout your life and should not be thought of as deterministic, but instead, flexible.</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sz="1200" dirty="0">
                <a:latin typeface="Open Sans" panose="020B0606030504020204" pitchFamily="34" charset="0"/>
                <a:ea typeface="Open Sans" panose="020B0606030504020204" pitchFamily="34" charset="0"/>
                <a:cs typeface="Open Sans" panose="020B0606030504020204" pitchFamily="34" charset="0"/>
              </a:rPr>
              <a:t>The purpose of this task is to get students to recognise that the term “career” does not just apply to the professions, or that having a career has to involve climbing the ladder and progressing to the top of an organisation. The word “career” is relevant to all students as it describes their journey through life and work, and that might look different for each individual.</a:t>
            </a:r>
          </a:p>
          <a:p>
            <a:pPr marL="0" indent="0">
              <a:buNone/>
            </a:pP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mj-lt"/>
              <a:buNone/>
            </a:pPr>
            <a:r>
              <a:rPr lang="en-GB" sz="1200" b="0" i="0" u="sng" dirty="0">
                <a:solidFill>
                  <a:srgbClr val="1D1C1D"/>
                </a:solidFill>
                <a:effectLst/>
                <a:latin typeface="Slack-Lato"/>
              </a:rPr>
              <a:t>Suggested answers:</a:t>
            </a:r>
          </a:p>
          <a:p>
            <a:pPr marL="0" indent="0">
              <a:buFont typeface="Arial" panose="020B0604020202020204" pitchFamily="34" charset="0"/>
              <a:buNone/>
            </a:pPr>
            <a:r>
              <a:rPr lang="en-GB" sz="1800" b="0" i="0" dirty="0">
                <a:solidFill>
                  <a:srgbClr val="1D1C1D"/>
                </a:solidFill>
                <a:effectLst/>
                <a:latin typeface="Slack-Lato"/>
              </a:rPr>
              <a:t>“A career just describes the journey you take through life and work, so getting a job (any job) is part of that journey.” </a:t>
            </a:r>
          </a:p>
          <a:p>
            <a:pPr marL="0" indent="0">
              <a:buFont typeface="Arial" panose="020B0604020202020204" pitchFamily="34" charset="0"/>
              <a:buNone/>
            </a:pPr>
            <a:r>
              <a:rPr lang="en-GB" sz="1800" b="0" i="0" dirty="0">
                <a:solidFill>
                  <a:srgbClr val="1D1C1D"/>
                </a:solidFill>
                <a:effectLst/>
                <a:latin typeface="Slack-Lato"/>
              </a:rPr>
              <a:t>“You don’t have to climb the ladder to have a career, any job you get in your life makes up your career.”</a:t>
            </a:r>
          </a:p>
          <a:p>
            <a:pPr marL="0" indent="0">
              <a:buFont typeface="Arial" panose="020B0604020202020204" pitchFamily="34" charset="0"/>
              <a:buNone/>
            </a:pPr>
            <a:r>
              <a:rPr lang="en-GB" sz="1800" b="0" i="0" dirty="0">
                <a:solidFill>
                  <a:srgbClr val="1D1C1D"/>
                </a:solidFill>
                <a:effectLst/>
                <a:latin typeface="Slack-Lato"/>
              </a:rPr>
              <a:t>“You don’t have to be a doctor or a lawyer to have a career, more “ordinary” jobs count as a career too!”</a:t>
            </a:r>
          </a:p>
          <a:p>
            <a:pPr marL="0" indent="0">
              <a:buFont typeface="Arial" panose="020B0604020202020204" pitchFamily="34" charset="0"/>
              <a:buNone/>
            </a:pPr>
            <a:r>
              <a:rPr lang="en-GB" sz="1800" b="0" i="0" dirty="0">
                <a:solidFill>
                  <a:srgbClr val="1D1C1D"/>
                </a:solidFill>
                <a:effectLst/>
                <a:latin typeface="Slack-Lato"/>
              </a:rPr>
              <a:t>“A career isn’t just about joining a profession,”</a:t>
            </a:r>
          </a:p>
          <a:p>
            <a:pPr marL="0" indent="0">
              <a:buFont typeface="Arial" panose="020B0604020202020204" pitchFamily="34" charset="0"/>
              <a:buNone/>
            </a:pPr>
            <a:r>
              <a:rPr lang="en-GB" sz="1800" b="0" i="0" dirty="0">
                <a:solidFill>
                  <a:srgbClr val="1D1C1D"/>
                </a:solidFill>
                <a:effectLst/>
                <a:latin typeface="Slack-Lato"/>
              </a:rPr>
              <a:t>“If you get a job, that’s a stop on your career journey!”</a:t>
            </a:r>
          </a:p>
          <a:p>
            <a:pPr marL="0" indent="0">
              <a:buNone/>
            </a:pPr>
            <a:endParaRPr lang="en-GB" sz="1800" dirty="0">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sz="1800" b="0" i="0" u="none"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8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marL="0" indent="0">
              <a:buNone/>
            </a:pPr>
            <a:r>
              <a:rPr lang="en-GB" sz="1800" u="none" dirty="0">
                <a:latin typeface="Open Sans" panose="020B0606030504020204" pitchFamily="34" charset="0"/>
                <a:ea typeface="Open Sans" panose="020B0606030504020204" pitchFamily="34" charset="0"/>
                <a:cs typeface="Open Sans" panose="020B0606030504020204" pitchFamily="34" charset="0"/>
              </a:rPr>
              <a:t>Answers on the next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451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latin typeface="Open Sans" panose="020B0606030504020204" pitchFamily="34" charset="0"/>
                <a:ea typeface="Open Sans" panose="020B0606030504020204" pitchFamily="34" charset="0"/>
                <a:cs typeface="Open Sans" panose="020B0606030504020204" pitchFamily="34" charset="0"/>
              </a:rPr>
              <a:t>Teacher’s notes: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Remind students there is no “correct” career type – you choose the one that suits you best!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74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Segoe UI" panose="020B0502040204020203" pitchFamily="34" charset="0"/>
              </a:rPr>
              <a:t>Go to </a:t>
            </a:r>
            <a:r>
              <a:rPr lang="en-GB" sz="1200" dirty="0" err="1">
                <a:effectLst/>
                <a:latin typeface="Segoe UI" panose="020B0502040204020203" pitchFamily="34" charset="0"/>
              </a:rPr>
              <a:t>Unifrog</a:t>
            </a:r>
            <a:r>
              <a:rPr lang="en-GB" sz="1200" dirty="0">
                <a:effectLst/>
                <a:latin typeface="Segoe UI" panose="020B0502040204020203" pitchFamily="34" charset="0"/>
              </a:rPr>
              <a:t> &gt; Student side &gt; Exploring pathways &gt; Careers library.</a:t>
            </a:r>
            <a:endParaRPr lang="en-GB" u="none" dirty="0"/>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You can track student progress with favouriting career profiles by clicking Advanced&gt;Sort by&gt;Library profiles in Favourites.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From your homepage, you can also create charts showing the range of careers that have been favourited. Go to Usage charts you can customise&gt;Most popular career profiles.</a:t>
            </a: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6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mn-lt"/>
                <a:ea typeface="Open Sans" panose="020B0606030504020204" pitchFamily="34" charset="0"/>
                <a:cs typeface="Open Sans" panose="020B0606030504020204" pitchFamily="34" charset="0"/>
              </a:rPr>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Segoe UI" panose="020B0502040204020203" pitchFamily="34" charset="0"/>
              </a:rPr>
              <a:t>Go to </a:t>
            </a:r>
            <a:r>
              <a:rPr lang="en-GB" sz="1200" dirty="0" err="1">
                <a:effectLst/>
                <a:latin typeface="Segoe UI" panose="020B0502040204020203" pitchFamily="34" charset="0"/>
              </a:rPr>
              <a:t>Unifrog</a:t>
            </a:r>
            <a:r>
              <a:rPr lang="en-GB" sz="1200" dirty="0">
                <a:effectLst/>
                <a:latin typeface="Segoe UI" panose="020B0502040204020203" pitchFamily="34" charset="0"/>
              </a:rPr>
              <a:t> &gt; Student side &gt; Exploring pathways &gt; Careers library.</a:t>
            </a:r>
            <a:endParaRPr lang="en-GB" u="none" dirty="0"/>
          </a:p>
          <a:p>
            <a:endParaRPr lang="en-US" sz="1200" u="sng"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u="sng" dirty="0"/>
              <a:t>Tracking students’ progress: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You can track student progress with favouriting career profiles by clicking Advanced&gt;Sort by&gt;Library profiles in Favourites.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u="none" dirty="0"/>
              <a:t>From your homepage, you can also create charts showing the range of careers that have been favourited. Go to Usage charts you can customise&gt;Most popular career profiles.</a:t>
            </a:r>
            <a:endParaRPr lang="en-US" sz="1200" u="none" dirty="0">
              <a:latin typeface="+mn-lt"/>
              <a:ea typeface="Open Sans" panose="020B0606030504020204" pitchFamily="34" charset="0"/>
              <a:cs typeface="Open Sans" panose="020B0606030504020204" pitchFamily="34" charset="0"/>
            </a:endParaRPr>
          </a:p>
          <a:p>
            <a:pPr marL="0" indent="0">
              <a:buFont typeface="Arial" panose="020B0604020202020204" pitchFamily="34" charset="0"/>
              <a:buNone/>
            </a:pPr>
            <a:endParaRPr lang="en-GB" b="0" u="none" dirty="0"/>
          </a:p>
          <a:p>
            <a:pPr marL="0" indent="0">
              <a:buFont typeface="Arial" panose="020B0604020202020204" pitchFamily="34" charset="0"/>
              <a:buNone/>
            </a:pPr>
            <a:endParaRPr lang="en-US" sz="1200" u="none" dirty="0">
              <a:latin typeface="+mn-lt"/>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547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u="sng" dirty="0">
                <a:solidFill>
                  <a:srgbClr val="1D1C1D"/>
                </a:solidFill>
                <a:latin typeface="Slack-Lato"/>
              </a:rPr>
              <a:t>Teacher’s notes:</a:t>
            </a:r>
          </a:p>
          <a:p>
            <a:pPr marL="0" indent="0">
              <a:buNone/>
            </a:pPr>
            <a:r>
              <a:rPr lang="en-GB" sz="1800" u="none" dirty="0">
                <a:solidFill>
                  <a:srgbClr val="1D1C1D"/>
                </a:solidFill>
                <a:latin typeface="Slack-Lato"/>
              </a:rPr>
              <a:t>Students should use the information on the two career profiles they’ve chosen to answer these questions. </a:t>
            </a:r>
          </a:p>
          <a:p>
            <a:pPr marL="0" indent="0">
              <a:buNone/>
            </a:pPr>
            <a:endParaRPr lang="en-GB" sz="1800" u="none" dirty="0">
              <a:solidFill>
                <a:srgbClr val="1D1C1D"/>
              </a:solidFill>
              <a:latin typeface="Slack-Lato"/>
            </a:endParaRPr>
          </a:p>
          <a:p>
            <a:pPr marL="0" indent="0">
              <a:buNone/>
            </a:pPr>
            <a:r>
              <a:rPr lang="en-GB" sz="1800" u="none" dirty="0">
                <a:solidFill>
                  <a:srgbClr val="1D1C1D"/>
                </a:solidFill>
                <a:latin typeface="Slack-Lato"/>
              </a:rPr>
              <a:t>For question 1, they should consider</a:t>
            </a:r>
          </a:p>
          <a:p>
            <a:pPr marL="342900" indent="-342900">
              <a:buAutoNum type="alphaLcParenR"/>
            </a:pPr>
            <a:r>
              <a:rPr lang="en-GB" sz="1800" u="none" dirty="0">
                <a:solidFill>
                  <a:srgbClr val="1D1C1D"/>
                </a:solidFill>
                <a:latin typeface="Slack-Lato"/>
              </a:rPr>
              <a:t>What the job entails </a:t>
            </a:r>
          </a:p>
          <a:p>
            <a:pPr marL="342900" indent="-342900">
              <a:buAutoNum type="alphaLcParenR"/>
            </a:pPr>
            <a:r>
              <a:rPr lang="en-GB" sz="1800" u="none" dirty="0">
                <a:solidFill>
                  <a:srgbClr val="1D1C1D"/>
                </a:solidFill>
                <a:latin typeface="Slack-Lato"/>
              </a:rPr>
              <a:t>The working conditions/number of hours per week they’d be working</a:t>
            </a:r>
          </a:p>
          <a:p>
            <a:pPr marL="342900" indent="-342900">
              <a:buAutoNum type="alphaLcParenR"/>
            </a:pPr>
            <a:r>
              <a:rPr lang="en-GB" sz="1800" b="0" i="0" u="none" dirty="0">
                <a:solidFill>
                  <a:srgbClr val="1D1C1D"/>
                </a:solidFill>
                <a:effectLst/>
                <a:latin typeface="Slack-Lato"/>
              </a:rPr>
              <a:t>The typical salary and what this would allow for in terms of leisure activities</a:t>
            </a:r>
          </a:p>
          <a:p>
            <a:pPr marL="342900" indent="-342900">
              <a:buAutoNum type="alphaLcParenR"/>
            </a:pPr>
            <a:endParaRPr lang="en-GB" sz="1800" b="0" i="0" u="none" dirty="0">
              <a:solidFill>
                <a:srgbClr val="1D1C1D"/>
              </a:solidFill>
              <a:effectLst/>
              <a:latin typeface="Slack-Lato"/>
            </a:endParaRPr>
          </a:p>
          <a:p>
            <a:pPr marL="342900" indent="-342900">
              <a:buAutoNum type="alphaLcParenR"/>
            </a:pPr>
            <a:endParaRPr lang="en-GB" sz="1800" b="0" i="0" u="none" dirty="0">
              <a:solidFill>
                <a:srgbClr val="1D1C1D"/>
              </a:solidFill>
              <a:effectLst/>
              <a:latin typeface="Slack-Lato"/>
            </a:endParaRPr>
          </a:p>
          <a:p>
            <a:pPr marL="0" indent="0">
              <a:buNone/>
            </a:pPr>
            <a:r>
              <a:rPr lang="en-GB" sz="1800" b="0" i="0" u="none" dirty="0">
                <a:solidFill>
                  <a:srgbClr val="1D1C1D"/>
                </a:solidFill>
                <a:effectLst/>
                <a:latin typeface="Slack-Lato"/>
              </a:rPr>
              <a:t>For question 2, they should consider</a:t>
            </a:r>
          </a:p>
          <a:p>
            <a:pPr marL="342900" indent="-342900">
              <a:buAutoNum type="alphaLcParenR"/>
            </a:pPr>
            <a:r>
              <a:rPr lang="en-GB" sz="1800" b="0" i="0" u="none" dirty="0">
                <a:solidFill>
                  <a:srgbClr val="1D1C1D"/>
                </a:solidFill>
                <a:effectLst/>
                <a:latin typeface="Slack-Lato"/>
              </a:rPr>
              <a:t>Typical salary</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1800" b="0" i="0" u="none" dirty="0">
                <a:solidFill>
                  <a:srgbClr val="1D1C1D"/>
                </a:solidFill>
                <a:effectLst/>
                <a:latin typeface="Slack-Lato"/>
              </a:rPr>
              <a:t>The median average salary for the country where they live (e.g. in the UK, the </a:t>
            </a:r>
            <a:r>
              <a:rPr lang="en-GB" sz="2800" b="0" i="0" dirty="0">
                <a:solidFill>
                  <a:srgbClr val="1E73BE"/>
                </a:solidFill>
                <a:effectLst/>
                <a:latin typeface="Open Sans" panose="020B0606030504020204" pitchFamily="34" charset="0"/>
              </a:rPr>
              <a:t>median average salary for those working full-time is £33,000 – ONS 2023)</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lang="en-GB" sz="2800" b="0" i="0" dirty="0">
                <a:solidFill>
                  <a:srgbClr val="1E73BE"/>
                </a:solidFill>
                <a:effectLst/>
                <a:latin typeface="Open Sans" panose="020B0606030504020204" pitchFamily="34" charset="0"/>
              </a:rPr>
              <a:t>Living costs in the area they want to live </a:t>
            </a:r>
            <a:endParaRPr lang="en-GB" sz="2800" b="0" i="0" dirty="0">
              <a:solidFill>
                <a:srgbClr val="6B6B6B"/>
              </a:solidFill>
              <a:effectLst/>
              <a:latin typeface="Open Sans" panose="020B0606030504020204" pitchFamily="34" charset="0"/>
            </a:endParaRPr>
          </a:p>
          <a:p>
            <a:pPr marL="342900" indent="-342900">
              <a:buAutoNum type="alphaLcParenR"/>
            </a:pPr>
            <a:endParaRPr lang="en-GB" sz="1800" b="0" i="0" u="none" dirty="0">
              <a:solidFill>
                <a:srgbClr val="1D1C1D"/>
              </a:solidFill>
              <a:effectLst/>
              <a:latin typeface="Slack-Lato"/>
            </a:endParaRPr>
          </a:p>
          <a:p>
            <a:pPr marL="342900" indent="-342900">
              <a:buAutoNum type="alphaLcParenR"/>
            </a:pPr>
            <a:endParaRPr lang="en-GB" sz="1800" b="0" i="0" u="none" dirty="0">
              <a:solidFill>
                <a:srgbClr val="1D1C1D"/>
              </a:solidFill>
              <a:effectLst/>
              <a:latin typeface="Slack-Lato"/>
            </a:endParaRPr>
          </a:p>
          <a:p>
            <a:pPr marL="0" indent="0">
              <a:buNone/>
            </a:pPr>
            <a:r>
              <a:rPr lang="en-GB" sz="1800" b="0" i="0" u="none" dirty="0">
                <a:solidFill>
                  <a:srgbClr val="1D1C1D"/>
                </a:solidFill>
                <a:effectLst/>
                <a:latin typeface="Slack-Lato"/>
              </a:rPr>
              <a:t>For question 3, they should consider</a:t>
            </a:r>
          </a:p>
          <a:p>
            <a:pPr marL="342900" indent="-342900">
              <a:buAutoNum type="alphaLcParenR"/>
            </a:pPr>
            <a:r>
              <a:rPr lang="en-GB" sz="1800" b="0" i="0" u="none" dirty="0">
                <a:solidFill>
                  <a:srgbClr val="1D1C1D"/>
                </a:solidFill>
                <a:effectLst/>
                <a:latin typeface="Slack-Lato"/>
              </a:rPr>
              <a:t>What the job entails</a:t>
            </a:r>
          </a:p>
          <a:p>
            <a:pPr marL="342900" indent="-342900">
              <a:buAutoNum type="alphaLcParenR"/>
            </a:pPr>
            <a:r>
              <a:rPr lang="en-GB" sz="1800" b="0" i="0" u="none" dirty="0">
                <a:solidFill>
                  <a:srgbClr val="1D1C1D"/>
                </a:solidFill>
                <a:effectLst/>
                <a:latin typeface="Slack-Lato"/>
              </a:rPr>
              <a:t>What the job might allow them to do in their free time</a:t>
            </a:r>
          </a:p>
          <a:p>
            <a:pPr marL="0" indent="0">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0" i="0" u="none" dirty="0">
              <a:solidFill>
                <a:srgbClr val="1D1C1D"/>
              </a:solidFill>
              <a:effectLst/>
              <a:latin typeface="Slack-Lato"/>
            </a:endParaRPr>
          </a:p>
          <a:p>
            <a:pPr marL="0" indent="0">
              <a:buNone/>
            </a:pPr>
            <a:endParaRPr lang="en-GB" sz="1800" b="0" i="0" u="none" dirty="0">
              <a:solidFill>
                <a:srgbClr val="1D1C1D"/>
              </a:solidFill>
              <a:effectLst/>
              <a:latin typeface="Slack-Lato"/>
            </a:endParaRPr>
          </a:p>
          <a:p>
            <a:pPr marL="0" indent="0">
              <a:buNone/>
            </a:pPr>
            <a:endParaRPr lang="en-GB" sz="1800" b="0" i="0" u="none"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54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mn-lt"/>
              </a:rPr>
              <a:t>Teacher’s notes:</a:t>
            </a:r>
          </a:p>
          <a:p>
            <a:endParaRPr lang="en-GB" b="0" i="0" u="none" strike="noStrike" dirty="0">
              <a:solidFill>
                <a:srgbClr val="000000"/>
              </a:solidFill>
              <a:effectLst/>
              <a:latin typeface="+mn-lt"/>
            </a:endParaRPr>
          </a:p>
          <a:p>
            <a:r>
              <a:rPr lang="en-GB" b="1" i="0" u="none" strike="noStrike" dirty="0">
                <a:solidFill>
                  <a:srgbClr val="000000"/>
                </a:solidFill>
                <a:effectLst/>
                <a:latin typeface="+mn-lt"/>
              </a:rPr>
              <a:t>Students can find out more about careers on:</a:t>
            </a:r>
          </a:p>
          <a:p>
            <a:pPr marL="171450" indent="-171450">
              <a:buFont typeface="Arial" panose="020B0604020202020204" pitchFamily="34" charset="0"/>
              <a:buChar char="•"/>
            </a:pPr>
            <a:r>
              <a:rPr lang="en-GB" b="0" i="0" u="none" strike="noStrike" dirty="0">
                <a:solidFill>
                  <a:srgbClr val="000000"/>
                </a:solidFill>
                <a:effectLst/>
                <a:latin typeface="+mn-lt"/>
              </a:rPr>
              <a:t>The Know how library (search ‘career’ or specific jobs)</a:t>
            </a:r>
          </a:p>
          <a:p>
            <a:endParaRPr lang="en-GB" b="0" i="0" u="none" strike="noStrike" dirty="0">
              <a:solidFill>
                <a:srgbClr val="000000"/>
              </a:solidFill>
              <a:effectLst/>
              <a:latin typeface="+mn-lt"/>
            </a:endParaRPr>
          </a:p>
          <a:p>
            <a:r>
              <a:rPr lang="en-GB" b="1" i="0" u="none" strike="noStrike" dirty="0">
                <a:solidFill>
                  <a:srgbClr val="000000"/>
                </a:solidFill>
                <a:effectLst/>
                <a:latin typeface="+mn-lt"/>
              </a:rPr>
              <a:t>Students can keep track of their career journey by:</a:t>
            </a:r>
          </a:p>
          <a:p>
            <a:pPr marL="171450" indent="-171450">
              <a:buFont typeface="Arial" panose="020B0604020202020204" pitchFamily="34" charset="0"/>
              <a:buChar char="•"/>
            </a:pPr>
            <a:r>
              <a:rPr lang="en-GB" b="0" i="0" u="none" strike="noStrike" dirty="0">
                <a:solidFill>
                  <a:srgbClr val="000000"/>
                </a:solidFill>
                <a:effectLst/>
                <a:latin typeface="+mn-lt"/>
              </a:rPr>
              <a:t>Adding awards, achievements and activities to the Activities tool</a:t>
            </a:r>
          </a:p>
          <a:p>
            <a:pPr marL="171450" indent="-171450">
              <a:buFont typeface="Arial" panose="020B0604020202020204" pitchFamily="34" charset="0"/>
              <a:buChar char="•"/>
            </a:pPr>
            <a:r>
              <a:rPr lang="en-GB" b="0" i="0" u="none" strike="noStrike" dirty="0">
                <a:solidFill>
                  <a:srgbClr val="000000"/>
                </a:solidFill>
                <a:effectLst/>
                <a:latin typeface="+mn-lt"/>
              </a:rPr>
              <a:t>Adding skills and on the Skills tool and keep track of how they’re developing their skill set through different levels.</a:t>
            </a:r>
          </a:p>
          <a:p>
            <a:endParaRPr lang="en-GB" b="0" i="0" u="none" strike="noStrike" dirty="0">
              <a:solidFill>
                <a:srgbClr val="000000"/>
              </a:solidFill>
              <a:effectLst/>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323D7-8D74-402A-B74C-D1093F83EA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93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6573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54035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52027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467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103858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02522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6539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681670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21498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98808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326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6199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50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9936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35667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84930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1688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461472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8618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9693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3620525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9630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854963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440673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750816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1795224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88536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466635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19651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939785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1838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34711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085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842617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397568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6436833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8509813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634427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047369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21867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369796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205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45518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27/04/2026</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8219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527099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8714647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27/04/2026</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4220043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27/04/2026</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33426378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6.svg"/><Relationship Id="rId5" Type="http://schemas.openxmlformats.org/officeDocument/2006/relationships/image" Target="../media/image5.sv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11.svg"/><Relationship Id="rId5" Type="http://schemas.openxmlformats.org/officeDocument/2006/relationships/image" Target="../media/image10.svg"/><Relationship Id="rId4" Type="http://schemas.openxmlformats.org/officeDocument/2006/relationships/image" Target="../media/image9.sv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18.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413AA3-618C-4E33-8970-89EE42658359}"/>
              </a:ext>
            </a:extLst>
          </p:cNvPr>
          <p:cNvSpPr txBox="1"/>
          <p:nvPr/>
        </p:nvSpPr>
        <p:spPr>
          <a:xfrm>
            <a:off x="1631577" y="3155576"/>
            <a:ext cx="901342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600" b="0" i="0" u="none" strike="noStrike" kern="1200" cap="none" spc="0" normalizeH="0" baseline="0" noProof="0" dirty="0">
                <a:ln>
                  <a:noFill/>
                </a:ln>
                <a:solidFill>
                  <a:prstClr val="white"/>
                </a:solidFill>
                <a:effectLst/>
                <a:uLnTx/>
                <a:uFillTx/>
                <a:latin typeface="Open Sans" panose="020B0606030504020204"/>
                <a:ea typeface="+mn-ea"/>
                <a:cs typeface="+mn-cs"/>
              </a:rPr>
              <a:t>What type of career is best for me?</a:t>
            </a:r>
            <a:endParaRPr kumimoji="0" lang="en-GB" sz="5600" b="0" i="1" u="sng" strike="noStrike" kern="1200" cap="none" spc="0" normalizeH="0" baseline="0" noProof="0" dirty="0">
              <a:ln>
                <a:noFill/>
              </a:ln>
              <a:solidFill>
                <a:prstClr val="white"/>
              </a:solidFill>
              <a:effectLst/>
              <a:uLnTx/>
              <a:uFillTx/>
              <a:latin typeface="Open Sans" panose="020B0606030504020204"/>
              <a:ea typeface="+mn-ea"/>
              <a:cs typeface="+mn-cs"/>
            </a:endParaRPr>
          </a:p>
        </p:txBody>
      </p:sp>
    </p:spTree>
    <p:extLst>
      <p:ext uri="{BB962C8B-B14F-4D97-AF65-F5344CB8AC3E}">
        <p14:creationId xmlns:p14="http://schemas.microsoft.com/office/powerpoint/2010/main" val="3510731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225468" y="400420"/>
            <a:ext cx="11419200" cy="669188"/>
          </a:xfrm>
        </p:spPr>
        <p:txBody>
          <a:bodyPr>
            <a:noAutofit/>
          </a:bodyPr>
          <a:lstStyle/>
          <a:p>
            <a:r>
              <a:rPr lang="en-GB" sz="3200" b="1" dirty="0">
                <a:latin typeface="Open Sans" panose="020B0606030504020204"/>
              </a:rPr>
              <a:t>What type of career is right for me? (5 mins)</a:t>
            </a:r>
          </a:p>
        </p:txBody>
      </p:sp>
      <p:sp>
        <p:nvSpPr>
          <p:cNvPr id="6" name="TextBox 5">
            <a:extLst>
              <a:ext uri="{FF2B5EF4-FFF2-40B4-BE49-F238E27FC236}">
                <a16:creationId xmlns:a16="http://schemas.microsoft.com/office/drawing/2014/main" id="{4E32ED3A-E743-8F19-6AF1-855758991605}"/>
              </a:ext>
            </a:extLst>
          </p:cNvPr>
          <p:cNvSpPr txBox="1"/>
          <p:nvPr/>
        </p:nvSpPr>
        <p:spPr>
          <a:xfrm>
            <a:off x="428171" y="1069608"/>
            <a:ext cx="11409333" cy="482568"/>
          </a:xfrm>
          <a:prstGeom prst="rect">
            <a:avLst/>
          </a:prstGeom>
          <a:noFill/>
        </p:spPr>
        <p:txBody>
          <a:bodyPr wrap="square">
            <a:spAutoFit/>
          </a:bodyPr>
          <a:lstStyle/>
          <a:p>
            <a:pPr algn="ctr">
              <a:lnSpc>
                <a:spcPct val="125000"/>
              </a:lnSpc>
              <a:spcAft>
                <a:spcPts val="1200"/>
              </a:spcAft>
            </a:pPr>
            <a:r>
              <a:rPr lang="en-GB" sz="2200" b="1" dirty="0">
                <a:latin typeface="Open Sans" panose="020B0606030504020204" pitchFamily="34" charset="0"/>
                <a:ea typeface="Open Sans" panose="020B0606030504020204" pitchFamily="34" charset="0"/>
                <a:cs typeface="Open Sans" panose="020B0606030504020204" pitchFamily="34" charset="0"/>
              </a:rPr>
              <a:t>Having a positive career means: </a:t>
            </a:r>
            <a:endParaRPr lang="en-GB" sz="2200" b="1"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A67B7880-3847-7F60-5510-F6AAD8BF2AAA}"/>
              </a:ext>
            </a:extLst>
          </p:cNvPr>
          <p:cNvSpPr txBox="1"/>
          <p:nvPr/>
        </p:nvSpPr>
        <p:spPr>
          <a:xfrm>
            <a:off x="1324672" y="4610218"/>
            <a:ext cx="9220654" cy="1302567"/>
          </a:xfrm>
          <a:prstGeom prst="roundRect">
            <a:avLst/>
          </a:prstGeom>
          <a:solidFill>
            <a:schemeClr val="bg1">
              <a:lumMod val="95000"/>
            </a:schemeClr>
          </a:solidFill>
        </p:spPr>
        <p:txBody>
          <a:bodyPr wrap="square" anchor="ctr" anchorCtr="0">
            <a:noAutofit/>
          </a:bodyPr>
          <a:lstStyle/>
          <a:p>
            <a:pPr>
              <a:lnSpc>
                <a:spcPct val="200000"/>
              </a:lnSpc>
              <a:spcAft>
                <a:spcPts val="800"/>
              </a:spcAft>
            </a:pPr>
            <a:r>
              <a:rPr lang="en-GB" sz="2200" i="1" dirty="0">
                <a:effectLst/>
                <a:latin typeface="Open Sans" panose="020B0606030504020204" pitchFamily="34" charset="0"/>
                <a:ea typeface="Open Sans" panose="020B0606030504020204" pitchFamily="34" charset="0"/>
                <a:cs typeface="Open Sans" panose="020B0606030504020204" pitchFamily="34" charset="0"/>
              </a:rPr>
              <a:t>I think a ___________________________ career would suit me best, because… _______________________________________________________________________________  </a:t>
            </a:r>
          </a:p>
        </p:txBody>
      </p:sp>
      <p:sp>
        <p:nvSpPr>
          <p:cNvPr id="12" name="TextBox 11">
            <a:extLst>
              <a:ext uri="{FF2B5EF4-FFF2-40B4-BE49-F238E27FC236}">
                <a16:creationId xmlns:a16="http://schemas.microsoft.com/office/drawing/2014/main" id="{0A0015CE-66D8-6D5B-DB6A-493A0DC1DA50}"/>
              </a:ext>
            </a:extLst>
          </p:cNvPr>
          <p:cNvSpPr txBox="1"/>
          <p:nvPr/>
        </p:nvSpPr>
        <p:spPr>
          <a:xfrm>
            <a:off x="225468" y="3801656"/>
            <a:ext cx="3031299" cy="563577"/>
          </a:xfrm>
          <a:prstGeom prst="roundRect">
            <a:avLst/>
          </a:prstGeom>
          <a:solidFill>
            <a:srgbClr val="FF2170"/>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buClrTx/>
              <a:buSzTx/>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Single track career</a:t>
            </a:r>
          </a:p>
        </p:txBody>
      </p:sp>
      <p:sp>
        <p:nvSpPr>
          <p:cNvPr id="14" name="TextBox 13">
            <a:extLst>
              <a:ext uri="{FF2B5EF4-FFF2-40B4-BE49-F238E27FC236}">
                <a16:creationId xmlns:a16="http://schemas.microsoft.com/office/drawing/2014/main" id="{B60058AE-CD1D-080C-5787-7452E401E4ED}"/>
              </a:ext>
            </a:extLst>
          </p:cNvPr>
          <p:cNvSpPr txBox="1"/>
          <p:nvPr/>
        </p:nvSpPr>
        <p:spPr>
          <a:xfrm>
            <a:off x="9169555" y="3801656"/>
            <a:ext cx="2824871" cy="563896"/>
          </a:xfrm>
          <a:prstGeom prst="roundRect">
            <a:avLst/>
          </a:prstGeom>
          <a:solidFill>
            <a:schemeClr val="accent3"/>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buClrTx/>
              <a:buSzTx/>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Serial career</a:t>
            </a:r>
          </a:p>
        </p:txBody>
      </p:sp>
      <p:sp>
        <p:nvSpPr>
          <p:cNvPr id="16" name="TextBox 15">
            <a:extLst>
              <a:ext uri="{FF2B5EF4-FFF2-40B4-BE49-F238E27FC236}">
                <a16:creationId xmlns:a16="http://schemas.microsoft.com/office/drawing/2014/main" id="{EDB8E9CE-A53E-EF43-7939-5885AF345EF1}"/>
              </a:ext>
            </a:extLst>
          </p:cNvPr>
          <p:cNvSpPr txBox="1"/>
          <p:nvPr/>
        </p:nvSpPr>
        <p:spPr>
          <a:xfrm>
            <a:off x="3344449" y="3801656"/>
            <a:ext cx="2824871" cy="563896"/>
          </a:xfrm>
          <a:prstGeom prst="roundRect">
            <a:avLst/>
          </a:prstGeom>
          <a:solidFill>
            <a:schemeClr val="accent4"/>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Portfolio career</a:t>
            </a:r>
          </a:p>
        </p:txBody>
      </p:sp>
      <p:sp>
        <p:nvSpPr>
          <p:cNvPr id="17" name="TextBox 16">
            <a:extLst>
              <a:ext uri="{FF2B5EF4-FFF2-40B4-BE49-F238E27FC236}">
                <a16:creationId xmlns:a16="http://schemas.microsoft.com/office/drawing/2014/main" id="{9D93D4C5-923F-7A68-440E-B6DE82379AA9}"/>
              </a:ext>
            </a:extLst>
          </p:cNvPr>
          <p:cNvSpPr txBox="1"/>
          <p:nvPr/>
        </p:nvSpPr>
        <p:spPr>
          <a:xfrm>
            <a:off x="6257002" y="3801656"/>
            <a:ext cx="2824871" cy="563896"/>
          </a:xfrm>
          <a:prstGeom prst="roundRect">
            <a:avLst/>
          </a:prstGeom>
          <a:solidFill>
            <a:schemeClr val="accent1"/>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Lifestyle career</a:t>
            </a:r>
          </a:p>
        </p:txBody>
      </p:sp>
      <p:sp>
        <p:nvSpPr>
          <p:cNvPr id="29" name="TextBox 28">
            <a:extLst>
              <a:ext uri="{FF2B5EF4-FFF2-40B4-BE49-F238E27FC236}">
                <a16:creationId xmlns:a16="http://schemas.microsoft.com/office/drawing/2014/main" id="{16B336FF-9658-799A-B2FD-C2C82ED3F58F}"/>
              </a:ext>
            </a:extLst>
          </p:cNvPr>
          <p:cNvSpPr txBox="1"/>
          <p:nvPr/>
        </p:nvSpPr>
        <p:spPr>
          <a:xfrm>
            <a:off x="259802" y="3121133"/>
            <a:ext cx="11735573" cy="546047"/>
          </a:xfrm>
          <a:prstGeom prst="rect">
            <a:avLst/>
          </a:prstGeom>
          <a:solidFill>
            <a:schemeClr val="accent2"/>
          </a:solidFill>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With this in mind, what </a:t>
            </a:r>
            <a:r>
              <a:rPr kumimoji="0" lang="en-GB" sz="2200" b="1" i="0" u="sng"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type</a:t>
            </a:r>
            <a:r>
              <a:rPr kumimoji="0" lang="en-GB" sz="22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of career do you think would suit you best, and why?</a:t>
            </a:r>
          </a:p>
        </p:txBody>
      </p:sp>
      <p:pic>
        <p:nvPicPr>
          <p:cNvPr id="31" name="Graphic 30" descr="Pen with solid fill">
            <a:extLst>
              <a:ext uri="{FF2B5EF4-FFF2-40B4-BE49-F238E27FC236}">
                <a16:creationId xmlns:a16="http://schemas.microsoft.com/office/drawing/2014/main" id="{6F23F3CB-5CF5-8C0D-32F0-4F856690FDF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217775">
            <a:off x="10186280" y="4396979"/>
            <a:ext cx="605950" cy="605950"/>
          </a:xfrm>
          <a:prstGeom prst="rect">
            <a:avLst/>
          </a:prstGeom>
        </p:spPr>
      </p:pic>
      <p:sp>
        <p:nvSpPr>
          <p:cNvPr id="7" name="TextBox 6">
            <a:extLst>
              <a:ext uri="{FF2B5EF4-FFF2-40B4-BE49-F238E27FC236}">
                <a16:creationId xmlns:a16="http://schemas.microsoft.com/office/drawing/2014/main" id="{8FF3365D-A095-31A2-A8AC-613F64E4C98C}"/>
              </a:ext>
            </a:extLst>
          </p:cNvPr>
          <p:cNvSpPr txBox="1"/>
          <p:nvPr/>
        </p:nvSpPr>
        <p:spPr>
          <a:xfrm>
            <a:off x="2766663" y="4688129"/>
            <a:ext cx="2742610" cy="454973"/>
          </a:xfrm>
          <a:prstGeom prst="rect">
            <a:avLst/>
          </a:prstGeom>
          <a:solidFill>
            <a:schemeClr val="bg1">
              <a:lumMod val="95000"/>
            </a:schemeClr>
          </a:solidFill>
        </p:spPr>
        <p:txBody>
          <a:bodyPr wrap="square" anchor="ctr" anchorCtr="0">
            <a:noAutofit/>
          </a:bodyPr>
          <a:lstStyle/>
          <a:p>
            <a:pPr>
              <a:spcAft>
                <a:spcPts val="800"/>
              </a:spcAft>
            </a:pPr>
            <a:r>
              <a:rPr lang="en-GB" sz="2200" dirty="0">
                <a:solidFill>
                  <a:srgbClr val="236999"/>
                </a:solidFill>
                <a:effectLst/>
                <a:latin typeface="MV Boli" panose="02000500030200090000" pitchFamily="2" charset="0"/>
                <a:ea typeface="Open Sans" panose="020B0606030504020204" pitchFamily="34" charset="0"/>
                <a:cs typeface="MV Boli" panose="02000500030200090000" pitchFamily="2" charset="0"/>
              </a:rPr>
              <a:t>Lifestyle career</a:t>
            </a:r>
          </a:p>
        </p:txBody>
      </p:sp>
      <p:sp>
        <p:nvSpPr>
          <p:cNvPr id="8" name="TextBox 7">
            <a:extLst>
              <a:ext uri="{FF2B5EF4-FFF2-40B4-BE49-F238E27FC236}">
                <a16:creationId xmlns:a16="http://schemas.microsoft.com/office/drawing/2014/main" id="{8F79F227-EC34-E236-34B5-835F7F2C2177}"/>
              </a:ext>
            </a:extLst>
          </p:cNvPr>
          <p:cNvSpPr txBox="1"/>
          <p:nvPr/>
        </p:nvSpPr>
        <p:spPr>
          <a:xfrm>
            <a:off x="1553726" y="5378480"/>
            <a:ext cx="8678449" cy="427835"/>
          </a:xfrm>
          <a:prstGeom prst="rect">
            <a:avLst/>
          </a:prstGeom>
          <a:solidFill>
            <a:schemeClr val="bg1">
              <a:lumMod val="95000"/>
            </a:schemeClr>
          </a:solidFill>
        </p:spPr>
        <p:txBody>
          <a:bodyPr wrap="square" anchor="ctr" anchorCtr="0">
            <a:noAutofit/>
          </a:bodyPr>
          <a:lstStyle/>
          <a:p>
            <a:pPr>
              <a:spcAft>
                <a:spcPts val="800"/>
              </a:spcAft>
            </a:pPr>
            <a:r>
              <a:rPr lang="en-GB" sz="2200" dirty="0">
                <a:solidFill>
                  <a:srgbClr val="236999"/>
                </a:solidFill>
                <a:latin typeface="MV Boli" panose="02000500030200090000" pitchFamily="2" charset="0"/>
                <a:ea typeface="Open Sans" panose="020B0606030504020204" pitchFamily="34" charset="0"/>
                <a:cs typeface="MV Boli" panose="02000500030200090000" pitchFamily="2" charset="0"/>
              </a:rPr>
              <a:t>h</a:t>
            </a:r>
            <a:r>
              <a:rPr lang="en-GB" sz="2200" dirty="0">
                <a:solidFill>
                  <a:srgbClr val="236999"/>
                </a:solidFill>
                <a:effectLst/>
                <a:latin typeface="MV Boli" panose="02000500030200090000" pitchFamily="2" charset="0"/>
                <a:ea typeface="Open Sans" panose="020B0606030504020204" pitchFamily="34" charset="0"/>
                <a:cs typeface="MV Boli" panose="02000500030200090000" pitchFamily="2" charset="0"/>
              </a:rPr>
              <a:t>aving a good work life balance is really important to me.</a:t>
            </a:r>
          </a:p>
        </p:txBody>
      </p:sp>
      <p:sp>
        <p:nvSpPr>
          <p:cNvPr id="9" name="Rectangle: Folded Corner 8">
            <a:extLst>
              <a:ext uri="{FF2B5EF4-FFF2-40B4-BE49-F238E27FC236}">
                <a16:creationId xmlns:a16="http://schemas.microsoft.com/office/drawing/2014/main" id="{61EE3332-064F-F19E-22B7-B1FCFF5C9616}"/>
              </a:ext>
            </a:extLst>
          </p:cNvPr>
          <p:cNvSpPr/>
          <p:nvPr/>
        </p:nvSpPr>
        <p:spPr>
          <a:xfrm>
            <a:off x="336817" y="1666855"/>
            <a:ext cx="3635332" cy="1164164"/>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dirty="0">
              <a:solidFill>
                <a:schemeClr val="tx1"/>
              </a:solidFill>
            </a:endParaRPr>
          </a:p>
        </p:txBody>
      </p:sp>
      <p:sp>
        <p:nvSpPr>
          <p:cNvPr id="11" name="Rectangle: Folded Corner 10">
            <a:extLst>
              <a:ext uri="{FF2B5EF4-FFF2-40B4-BE49-F238E27FC236}">
                <a16:creationId xmlns:a16="http://schemas.microsoft.com/office/drawing/2014/main" id="{43D13C33-DEEE-2182-5A4D-9087AC02F0F1}"/>
              </a:ext>
            </a:extLst>
          </p:cNvPr>
          <p:cNvSpPr/>
          <p:nvPr/>
        </p:nvSpPr>
        <p:spPr>
          <a:xfrm>
            <a:off x="4228751" y="1666854"/>
            <a:ext cx="3635332" cy="1164164"/>
          </a:xfrm>
          <a:prstGeom prst="foldedCorner">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Folded Corner 12">
            <a:extLst>
              <a:ext uri="{FF2B5EF4-FFF2-40B4-BE49-F238E27FC236}">
                <a16:creationId xmlns:a16="http://schemas.microsoft.com/office/drawing/2014/main" id="{6B7934C0-7637-161E-B0C7-97DE8CF23CFA}"/>
              </a:ext>
            </a:extLst>
          </p:cNvPr>
          <p:cNvSpPr/>
          <p:nvPr/>
        </p:nvSpPr>
        <p:spPr>
          <a:xfrm>
            <a:off x="8313521" y="1666855"/>
            <a:ext cx="3635332" cy="1164164"/>
          </a:xfrm>
          <a:prstGeom prst="foldedCorner">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E7C30F61-117E-8637-88B5-BF402691BB26}"/>
              </a:ext>
            </a:extLst>
          </p:cNvPr>
          <p:cNvSpPr txBox="1"/>
          <p:nvPr/>
        </p:nvSpPr>
        <p:spPr>
          <a:xfrm>
            <a:off x="336817" y="1808879"/>
            <a:ext cx="3635332" cy="88011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being happy with how you spend your time</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2CE04E7D-9847-3744-E0B8-CF312035C9AB}"/>
              </a:ext>
            </a:extLst>
          </p:cNvPr>
          <p:cNvSpPr txBox="1"/>
          <p:nvPr/>
        </p:nvSpPr>
        <p:spPr>
          <a:xfrm>
            <a:off x="4775200" y="1747962"/>
            <a:ext cx="2641600" cy="87908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having a decent standard of living</a:t>
            </a:r>
          </a:p>
        </p:txBody>
      </p:sp>
      <p:sp>
        <p:nvSpPr>
          <p:cNvPr id="19" name="TextBox 18">
            <a:extLst>
              <a:ext uri="{FF2B5EF4-FFF2-40B4-BE49-F238E27FC236}">
                <a16:creationId xmlns:a16="http://schemas.microsoft.com/office/drawing/2014/main" id="{AED5B6C4-A3B7-C7DA-0A44-75CDE9006316}"/>
              </a:ext>
            </a:extLst>
          </p:cNvPr>
          <p:cNvSpPr txBox="1"/>
          <p:nvPr/>
        </p:nvSpPr>
        <p:spPr>
          <a:xfrm>
            <a:off x="8359094" y="1763170"/>
            <a:ext cx="3635332" cy="87908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being able to make a contribution to your community</a:t>
            </a:r>
          </a:p>
        </p:txBody>
      </p:sp>
    </p:spTree>
    <p:extLst>
      <p:ext uri="{BB962C8B-B14F-4D97-AF65-F5344CB8AC3E}">
        <p14:creationId xmlns:p14="http://schemas.microsoft.com/office/powerpoint/2010/main" val="8513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animBg="1"/>
      <p:bldP spid="14" grpId="0" animBg="1"/>
      <p:bldP spid="16" grpId="0" animBg="1"/>
      <p:bldP spid="17" grpId="0" animBg="1"/>
      <p:bldP spid="29" grpId="0" animBg="1"/>
      <p:bldP spid="7" grpId="0" animBg="1"/>
      <p:bldP spid="8" grpId="0" animBg="1"/>
      <p:bldP spid="9" grpId="0" animBg="1"/>
      <p:bldP spid="11" grpId="0" animBg="1"/>
      <p:bldP spid="13" grpId="0" animBg="1"/>
      <p:bldP spid="15"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873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38209"/>
            <a:ext cx="11419200" cy="669188"/>
          </a:xfrm>
        </p:spPr>
        <p:txBody>
          <a:bodyPr>
            <a:noAutofit/>
          </a:body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Talking about careers (5 mins)</a:t>
            </a:r>
            <a:endParaRPr lang="en-GB" sz="3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B9B6DF8B-0060-65DF-790E-A238104321D4}"/>
              </a:ext>
            </a:extLst>
          </p:cNvPr>
          <p:cNvSpPr txBox="1"/>
          <p:nvPr/>
        </p:nvSpPr>
        <p:spPr>
          <a:xfrm>
            <a:off x="319314" y="2264229"/>
            <a:ext cx="6473371" cy="1123086"/>
          </a:xfrm>
          <a:prstGeom prst="wedgeRoundRectCallout">
            <a:avLst>
              <a:gd name="adj1" fmla="val 55582"/>
              <a:gd name="adj2" fmla="val 41822"/>
              <a:gd name="adj3" fmla="val 16667"/>
            </a:avLst>
          </a:prstGeom>
          <a:solidFill>
            <a:srgbClr val="FFD5E4"/>
          </a:solidFill>
          <a:ln w="19050">
            <a:solidFill>
              <a:schemeClr val="tx1"/>
            </a:solidFill>
          </a:ln>
        </p:spPr>
        <p:txBody>
          <a:bodyPr wrap="square" anchor="ctr" anchorCtr="0">
            <a:noAutofit/>
          </a:bodyPr>
          <a:lstStyle/>
          <a:p>
            <a:pPr lvl="0" algn="ctr">
              <a:lnSpc>
                <a:spcPct val="150000"/>
              </a:lnSpc>
            </a:pPr>
            <a:r>
              <a:rPr lang="en-GB" sz="2000" dirty="0">
                <a:effectLst/>
                <a:latin typeface="Open Sans" panose="020B0606030504020204" pitchFamily="34" charset="0"/>
                <a:ea typeface="Open Sans" panose="020B0606030504020204" pitchFamily="34" charset="0"/>
                <a:cs typeface="Open Sans" panose="020B0606030504020204" pitchFamily="34" charset="0"/>
              </a:rPr>
              <a:t>To me, a career means climbing the ladder – you start off in a low paid job and then get promoted.</a:t>
            </a:r>
          </a:p>
        </p:txBody>
      </p:sp>
      <p:sp>
        <p:nvSpPr>
          <p:cNvPr id="12" name="TextBox 11">
            <a:extLst>
              <a:ext uri="{FF2B5EF4-FFF2-40B4-BE49-F238E27FC236}">
                <a16:creationId xmlns:a16="http://schemas.microsoft.com/office/drawing/2014/main" id="{6F1B2948-1589-1594-9728-C8335BF679C3}"/>
              </a:ext>
            </a:extLst>
          </p:cNvPr>
          <p:cNvSpPr txBox="1"/>
          <p:nvPr/>
        </p:nvSpPr>
        <p:spPr>
          <a:xfrm>
            <a:off x="7435001" y="2189961"/>
            <a:ext cx="4379627" cy="1583907"/>
          </a:xfrm>
          <a:prstGeom prst="wedgeRoundRectCallout">
            <a:avLst>
              <a:gd name="adj1" fmla="val 56874"/>
              <a:gd name="adj2" fmla="val 41758"/>
              <a:gd name="adj3" fmla="val 16667"/>
            </a:avLst>
          </a:prstGeom>
          <a:solidFill>
            <a:srgbClr val="FFE4CC"/>
          </a:solidFill>
          <a:ln w="19050">
            <a:solidFill>
              <a:schemeClr val="tx1"/>
            </a:solidFill>
          </a:ln>
        </p:spPr>
        <p:txBody>
          <a:bodyPr wrap="square" anchor="ctr" anchorCtr="0">
            <a:noAutofit/>
          </a:bodyPr>
          <a:lstStyle/>
          <a:p>
            <a:pPr lvl="0" algn="ctr">
              <a:lnSpc>
                <a:spcPct val="150000"/>
              </a:lnSpc>
            </a:pPr>
            <a:r>
              <a:rPr lang="en-GB" sz="2000" dirty="0">
                <a:effectLst/>
                <a:latin typeface="Open Sans" panose="020B0606030504020204" pitchFamily="34" charset="0"/>
                <a:ea typeface="Open Sans" panose="020B0606030504020204" pitchFamily="34" charset="0"/>
                <a:cs typeface="Open Sans" panose="020B0606030504020204" pitchFamily="34" charset="0"/>
              </a:rPr>
              <a:t>I can’t think of anything worse than being stuck in the same job for 40 years. I’d be so bored!</a:t>
            </a:r>
          </a:p>
        </p:txBody>
      </p:sp>
      <p:sp>
        <p:nvSpPr>
          <p:cNvPr id="14" name="TextBox 13">
            <a:extLst>
              <a:ext uri="{FF2B5EF4-FFF2-40B4-BE49-F238E27FC236}">
                <a16:creationId xmlns:a16="http://schemas.microsoft.com/office/drawing/2014/main" id="{EA5A906D-DF2A-75FF-4FC8-41E54F6D30FB}"/>
              </a:ext>
            </a:extLst>
          </p:cNvPr>
          <p:cNvSpPr txBox="1"/>
          <p:nvPr/>
        </p:nvSpPr>
        <p:spPr>
          <a:xfrm>
            <a:off x="441910" y="3577543"/>
            <a:ext cx="5291232" cy="974506"/>
          </a:xfrm>
          <a:prstGeom prst="wedgeRoundRectCallout">
            <a:avLst>
              <a:gd name="adj1" fmla="val 56299"/>
              <a:gd name="adj2" fmla="val 46116"/>
              <a:gd name="adj3" fmla="val 16667"/>
            </a:avLst>
          </a:prstGeom>
          <a:solidFill>
            <a:srgbClr val="FFF2CC"/>
          </a:solidFill>
          <a:ln w="19050">
            <a:solidFill>
              <a:schemeClr val="tx1"/>
            </a:solidFill>
          </a:ln>
        </p:spPr>
        <p:txBody>
          <a:bodyPr wrap="square" anchor="ctr" anchorCtr="0">
            <a:noAutofit/>
          </a:bodyPr>
          <a:lstStyle/>
          <a:p>
            <a:pPr lvl="0" algn="ctr">
              <a:lnSpc>
                <a:spcPct val="150000"/>
              </a:lnSpc>
            </a:pPr>
            <a:r>
              <a:rPr lang="en-GB" sz="2000" dirty="0">
                <a:effectLst/>
                <a:latin typeface="Open Sans" panose="020B0606030504020204" pitchFamily="34" charset="0"/>
                <a:ea typeface="Open Sans" panose="020B0606030504020204" pitchFamily="34" charset="0"/>
                <a:cs typeface="Open Sans" panose="020B0606030504020204" pitchFamily="34" charset="0"/>
              </a:rPr>
              <a:t>Any career I have would need to fit around my life, not the other way around.</a:t>
            </a:r>
          </a:p>
        </p:txBody>
      </p:sp>
      <p:sp>
        <p:nvSpPr>
          <p:cNvPr id="15" name="TextBox 14">
            <a:extLst>
              <a:ext uri="{FF2B5EF4-FFF2-40B4-BE49-F238E27FC236}">
                <a16:creationId xmlns:a16="http://schemas.microsoft.com/office/drawing/2014/main" id="{5B73F77F-937E-60F4-750B-3F51A691C5DE}"/>
              </a:ext>
            </a:extLst>
          </p:cNvPr>
          <p:cNvSpPr txBox="1"/>
          <p:nvPr/>
        </p:nvSpPr>
        <p:spPr>
          <a:xfrm>
            <a:off x="441910" y="4832633"/>
            <a:ext cx="6621642" cy="1053878"/>
          </a:xfrm>
          <a:prstGeom prst="wedgeRoundRectCallout">
            <a:avLst>
              <a:gd name="adj1" fmla="val 53950"/>
              <a:gd name="adj2" fmla="val 34147"/>
              <a:gd name="adj3" fmla="val 16667"/>
            </a:avLst>
          </a:prstGeom>
          <a:solidFill>
            <a:srgbClr val="CDF3E6"/>
          </a:solidFill>
          <a:ln w="19050">
            <a:solidFill>
              <a:schemeClr val="tx1"/>
            </a:solidFill>
          </a:ln>
        </p:spPr>
        <p:txBody>
          <a:bodyPr wrap="square" anchor="ctr" anchorCtr="0">
            <a:noAutofit/>
          </a:bodyPr>
          <a:lstStyle/>
          <a:p>
            <a:pPr algn="ct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I have loads of different interests and ideas. I don’t want to have to choose just one to earn money from.</a:t>
            </a:r>
          </a:p>
        </p:txBody>
      </p:sp>
      <p:sp>
        <p:nvSpPr>
          <p:cNvPr id="16" name="TextBox 15">
            <a:extLst>
              <a:ext uri="{FF2B5EF4-FFF2-40B4-BE49-F238E27FC236}">
                <a16:creationId xmlns:a16="http://schemas.microsoft.com/office/drawing/2014/main" id="{98557F5F-46F8-8611-79FF-E1C289712C09}"/>
              </a:ext>
            </a:extLst>
          </p:cNvPr>
          <p:cNvSpPr txBox="1"/>
          <p:nvPr/>
        </p:nvSpPr>
        <p:spPr>
          <a:xfrm>
            <a:off x="7435001" y="4049528"/>
            <a:ext cx="4660372" cy="1583908"/>
          </a:xfrm>
          <a:prstGeom prst="wedgeRoundRectCallout">
            <a:avLst>
              <a:gd name="adj1" fmla="val -39815"/>
              <a:gd name="adj2" fmla="val 65249"/>
              <a:gd name="adj3" fmla="val 16667"/>
            </a:avLst>
          </a:prstGeom>
          <a:solidFill>
            <a:srgbClr val="C9F0EF"/>
          </a:solidFill>
          <a:ln w="19050">
            <a:solidFill>
              <a:schemeClr val="tx1"/>
            </a:solidFill>
          </a:ln>
        </p:spPr>
        <p:txBody>
          <a:bodyPr wrap="square" anchor="ctr" anchorCtr="0">
            <a:noAutofit/>
          </a:bodyPr>
          <a:lstStyle/>
          <a:p>
            <a:pPr lvl="0" algn="ctr">
              <a:lnSpc>
                <a:spcPct val="150000"/>
              </a:lnSpc>
              <a:spcAft>
                <a:spcPts val="800"/>
              </a:spcAft>
            </a:pPr>
            <a:r>
              <a:rPr lang="en-GB" sz="2000" dirty="0">
                <a:latin typeface="Open Sans" panose="020B0606030504020204" pitchFamily="34" charset="0"/>
                <a:ea typeface="Open Sans" panose="020B0606030504020204" pitchFamily="34" charset="0"/>
                <a:cs typeface="Open Sans" panose="020B0606030504020204" pitchFamily="34" charset="0"/>
              </a:rPr>
              <a:t>To me, a career means not staying in one place. You move to different jobs at different organisations.  </a:t>
            </a:r>
          </a:p>
        </p:txBody>
      </p:sp>
      <p:sp>
        <p:nvSpPr>
          <p:cNvPr id="3" name="TextBox 2">
            <a:extLst>
              <a:ext uri="{FF2B5EF4-FFF2-40B4-BE49-F238E27FC236}">
                <a16:creationId xmlns:a16="http://schemas.microsoft.com/office/drawing/2014/main" id="{A0173732-2920-EB0B-83C2-3719155CA6E5}"/>
              </a:ext>
            </a:extLst>
          </p:cNvPr>
          <p:cNvSpPr txBox="1"/>
          <p:nvPr/>
        </p:nvSpPr>
        <p:spPr>
          <a:xfrm>
            <a:off x="180654" y="948834"/>
            <a:ext cx="11604946" cy="1053878"/>
          </a:xfrm>
          <a:prstGeom prst="rect">
            <a:avLst/>
          </a:prstGeom>
          <a:noFill/>
        </p:spPr>
        <p:txBody>
          <a:bodyPr wrap="square">
            <a:spAutoFit/>
          </a:bodyPr>
          <a:lstStyle/>
          <a:p>
            <a:pPr>
              <a:lnSpc>
                <a:spcPct val="150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Look at the statements below. Which one do you agree with </a:t>
            </a:r>
            <a:r>
              <a:rPr lang="en-GB" sz="2200" b="1"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most</a:t>
            </a:r>
            <a:r>
              <a:rPr lang="en-GB" sz="2200" dirty="0">
                <a:effectLst/>
                <a:latin typeface="Open Sans" panose="020B0606030504020204" pitchFamily="34" charset="0"/>
                <a:ea typeface="Open Sans" panose="020B0606030504020204" pitchFamily="34" charset="0"/>
                <a:cs typeface="Open Sans" panose="020B0606030504020204" pitchFamily="34" charset="0"/>
              </a:rPr>
              <a:t>? Which one do you agree with </a:t>
            </a:r>
            <a:r>
              <a:rPr lang="en-GB" sz="2200" b="1" dirty="0">
                <a:solidFill>
                  <a:srgbClr val="FF0000"/>
                </a:solidFill>
                <a:effectLst/>
                <a:latin typeface="Open Sans" panose="020B0606030504020204" pitchFamily="34" charset="0"/>
                <a:ea typeface="Open Sans" panose="020B0606030504020204" pitchFamily="34" charset="0"/>
                <a:cs typeface="Open Sans" panose="020B0606030504020204" pitchFamily="34" charset="0"/>
              </a:rPr>
              <a:t>least</a:t>
            </a:r>
            <a:r>
              <a:rPr lang="en-GB" sz="2200" dirty="0">
                <a:effectLst/>
                <a:latin typeface="Open Sans" panose="020B0606030504020204" pitchFamily="34" charset="0"/>
                <a:ea typeface="Open Sans" panose="020B0606030504020204" pitchFamily="34" charset="0"/>
                <a:cs typeface="Open Sans" panose="020B0606030504020204" pitchFamily="34" charset="0"/>
              </a:rPr>
              <a:t>? Explain your answers.</a:t>
            </a:r>
          </a:p>
        </p:txBody>
      </p:sp>
      <p:pic>
        <p:nvPicPr>
          <p:cNvPr id="8" name="Graphic 7" descr="Badge with solid fill">
            <a:extLst>
              <a:ext uri="{FF2B5EF4-FFF2-40B4-BE49-F238E27FC236}">
                <a16:creationId xmlns:a16="http://schemas.microsoft.com/office/drawing/2014/main" id="{7F4B13C3-F291-7085-4BFF-E46A07A44DB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1" y="3676958"/>
            <a:ext cx="579286" cy="579286"/>
          </a:xfrm>
          <a:prstGeom prst="rect">
            <a:avLst/>
          </a:prstGeom>
        </p:spPr>
      </p:pic>
      <p:pic>
        <p:nvPicPr>
          <p:cNvPr id="10" name="Graphic 9" descr="Badge 3 with solid fill">
            <a:extLst>
              <a:ext uri="{FF2B5EF4-FFF2-40B4-BE49-F238E27FC236}">
                <a16:creationId xmlns:a16="http://schemas.microsoft.com/office/drawing/2014/main" id="{B6AC903E-3406-1B60-B4CD-65D040B6FA9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2" y="5069929"/>
            <a:ext cx="579286" cy="579286"/>
          </a:xfrm>
          <a:prstGeom prst="rect">
            <a:avLst/>
          </a:prstGeom>
        </p:spPr>
      </p:pic>
      <p:pic>
        <p:nvPicPr>
          <p:cNvPr id="18" name="Graphic 17" descr="Badge 4 with solid fill">
            <a:extLst>
              <a:ext uri="{FF2B5EF4-FFF2-40B4-BE49-F238E27FC236}">
                <a16:creationId xmlns:a16="http://schemas.microsoft.com/office/drawing/2014/main" id="{6B2E5823-FF37-F72E-4BE3-82D9463EED1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6488" y="2402629"/>
            <a:ext cx="579286" cy="579286"/>
          </a:xfrm>
          <a:prstGeom prst="rect">
            <a:avLst/>
          </a:prstGeom>
        </p:spPr>
      </p:pic>
      <p:pic>
        <p:nvPicPr>
          <p:cNvPr id="20" name="Graphic 19" descr="Badge 5 with solid fill">
            <a:extLst>
              <a:ext uri="{FF2B5EF4-FFF2-40B4-BE49-F238E27FC236}">
                <a16:creationId xmlns:a16="http://schemas.microsoft.com/office/drawing/2014/main" id="{3066EEA4-0F41-E56F-B58A-78C8C672002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63552" y="4253347"/>
            <a:ext cx="579286" cy="579286"/>
          </a:xfrm>
          <a:prstGeom prst="rect">
            <a:avLst/>
          </a:prstGeom>
        </p:spPr>
      </p:pic>
      <p:pic>
        <p:nvPicPr>
          <p:cNvPr id="22" name="Graphic 21" descr="Badge 1 with solid fill">
            <a:extLst>
              <a:ext uri="{FF2B5EF4-FFF2-40B4-BE49-F238E27FC236}">
                <a16:creationId xmlns:a16="http://schemas.microsoft.com/office/drawing/2014/main" id="{B16B030A-57FE-9860-ED1C-BB19E5A292C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31" y="2402629"/>
            <a:ext cx="579286" cy="579286"/>
          </a:xfrm>
          <a:prstGeom prst="rect">
            <a:avLst/>
          </a:prstGeom>
        </p:spPr>
      </p:pic>
    </p:spTree>
    <p:extLst>
      <p:ext uri="{BB962C8B-B14F-4D97-AF65-F5344CB8AC3E}">
        <p14:creationId xmlns:p14="http://schemas.microsoft.com/office/powerpoint/2010/main" val="2428890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5E5BB-EEAA-11C9-2833-3E7AA986D01B}"/>
              </a:ext>
            </a:extLst>
          </p:cNvPr>
          <p:cNvSpPr txBox="1"/>
          <p:nvPr/>
        </p:nvSpPr>
        <p:spPr>
          <a:xfrm>
            <a:off x="554031" y="1311119"/>
            <a:ext cx="5914754" cy="1002118"/>
          </a:xfrm>
          <a:prstGeom prst="roundRect">
            <a:avLst/>
          </a:prstGeom>
          <a:solidFill>
            <a:srgbClr val="CFD7E3"/>
          </a:solidFill>
          <a:ln w="19050">
            <a:solidFill>
              <a:srgbClr val="2F3D50"/>
            </a:solidFill>
          </a:ln>
        </p:spPr>
        <p:txBody>
          <a:bodyPr wrap="square">
            <a:spAutoFit/>
          </a:bodyPr>
          <a:lstStyle/>
          <a:p>
            <a:pPr lvl="0" algn="ctr">
              <a:lnSpc>
                <a:spcPct val="125000"/>
              </a:lnSpc>
              <a:spcAft>
                <a:spcPts val="3000"/>
              </a:spcAf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career</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is the name for the journey you take through life, learning and work. </a:t>
            </a:r>
          </a:p>
        </p:txBody>
      </p:sp>
      <p:grpSp>
        <p:nvGrpSpPr>
          <p:cNvPr id="22" name="Group 21">
            <a:extLst>
              <a:ext uri="{FF2B5EF4-FFF2-40B4-BE49-F238E27FC236}">
                <a16:creationId xmlns:a16="http://schemas.microsoft.com/office/drawing/2014/main" id="{949798C6-68CB-5B66-7F04-6315A2A102CC}"/>
              </a:ext>
            </a:extLst>
          </p:cNvPr>
          <p:cNvGrpSpPr/>
          <p:nvPr/>
        </p:nvGrpSpPr>
        <p:grpSpPr>
          <a:xfrm>
            <a:off x="6651104" y="1015143"/>
            <a:ext cx="4014057" cy="4014057"/>
            <a:chOff x="-333829" y="1633918"/>
            <a:chExt cx="8624429" cy="8624426"/>
          </a:xfrm>
        </p:grpSpPr>
        <p:pic>
          <p:nvPicPr>
            <p:cNvPr id="11" name="Picture 10">
              <a:extLst>
                <a:ext uri="{FF2B5EF4-FFF2-40B4-BE49-F238E27FC236}">
                  <a16:creationId xmlns:a16="http://schemas.microsoft.com/office/drawing/2014/main" id="{E96088AA-78A3-E564-2284-A3C32C981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829" y="1633918"/>
              <a:ext cx="8624429" cy="8624426"/>
            </a:xfrm>
            <a:prstGeom prst="rect">
              <a:avLst/>
            </a:prstGeom>
          </p:spPr>
        </p:pic>
        <p:sp>
          <p:nvSpPr>
            <p:cNvPr id="21" name="Rectangle 20">
              <a:extLst>
                <a:ext uri="{FF2B5EF4-FFF2-40B4-BE49-F238E27FC236}">
                  <a16:creationId xmlns:a16="http://schemas.microsoft.com/office/drawing/2014/main" id="{C89D3891-5BAC-048A-5982-E961196E606A}"/>
                </a:ext>
              </a:extLst>
            </p:cNvPr>
            <p:cNvSpPr/>
            <p:nvPr/>
          </p:nvSpPr>
          <p:spPr>
            <a:xfrm>
              <a:off x="431465" y="2268191"/>
              <a:ext cx="1571506" cy="1160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descr="Hike with solid fill">
              <a:extLst>
                <a:ext uri="{FF2B5EF4-FFF2-40B4-BE49-F238E27FC236}">
                  <a16:creationId xmlns:a16="http://schemas.microsoft.com/office/drawing/2014/main" id="{A732F411-15F8-47A6-8DB7-10C2B9972AA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694" y="2320723"/>
              <a:ext cx="1108277" cy="1108277"/>
            </a:xfrm>
            <a:prstGeom prst="rect">
              <a:avLst/>
            </a:prstGeom>
          </p:spPr>
        </p:pic>
      </p:grpSp>
      <p:pic>
        <p:nvPicPr>
          <p:cNvPr id="24" name="Graphic 23" descr="Backpack with solid fill">
            <a:extLst>
              <a:ext uri="{FF2B5EF4-FFF2-40B4-BE49-F238E27FC236}">
                <a16:creationId xmlns:a16="http://schemas.microsoft.com/office/drawing/2014/main" id="{EF5AAD55-C4B3-78FD-D7F3-CF9219732AF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87785" y="1193115"/>
            <a:ext cx="766898" cy="766898"/>
          </a:xfrm>
          <a:prstGeom prst="rect">
            <a:avLst/>
          </a:prstGeom>
        </p:spPr>
      </p:pic>
      <p:pic>
        <p:nvPicPr>
          <p:cNvPr id="28" name="Graphic 27" descr="Boot with solid fill">
            <a:extLst>
              <a:ext uri="{FF2B5EF4-FFF2-40B4-BE49-F238E27FC236}">
                <a16:creationId xmlns:a16="http://schemas.microsoft.com/office/drawing/2014/main" id="{B09DC9D0-56BF-405F-67B1-6C45CF3831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71071" y="2077542"/>
            <a:ext cx="766898" cy="766898"/>
          </a:xfrm>
          <a:prstGeom prst="rect">
            <a:avLst/>
          </a:prstGeom>
        </p:spPr>
      </p:pic>
      <p:pic>
        <p:nvPicPr>
          <p:cNvPr id="31" name="Graphic 30" descr="Compass with solid fill">
            <a:extLst>
              <a:ext uri="{FF2B5EF4-FFF2-40B4-BE49-F238E27FC236}">
                <a16:creationId xmlns:a16="http://schemas.microsoft.com/office/drawing/2014/main" id="{694A7116-0DBE-C9D6-DABB-789345E1FC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47040" y="2961969"/>
            <a:ext cx="766898" cy="766898"/>
          </a:xfrm>
          <a:prstGeom prst="rect">
            <a:avLst/>
          </a:prstGeom>
        </p:spPr>
      </p:pic>
      <p:pic>
        <p:nvPicPr>
          <p:cNvPr id="34" name="Graphic 33" descr="Water Bottle with solid fill">
            <a:extLst>
              <a:ext uri="{FF2B5EF4-FFF2-40B4-BE49-F238E27FC236}">
                <a16:creationId xmlns:a16="http://schemas.microsoft.com/office/drawing/2014/main" id="{D867FAD1-9BAE-F982-D89A-31A9464883E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47480" y="3846396"/>
            <a:ext cx="766898" cy="766898"/>
          </a:xfrm>
          <a:prstGeom prst="rect">
            <a:avLst/>
          </a:prstGeom>
        </p:spPr>
      </p:pic>
      <p:pic>
        <p:nvPicPr>
          <p:cNvPr id="36" name="Graphic 35" descr="Marker with solid fill">
            <a:extLst>
              <a:ext uri="{FF2B5EF4-FFF2-40B4-BE49-F238E27FC236}">
                <a16:creationId xmlns:a16="http://schemas.microsoft.com/office/drawing/2014/main" id="{41291D1E-D690-443B-D0B3-8D46C4C170C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81902" y="1660744"/>
            <a:ext cx="779854" cy="779854"/>
          </a:xfrm>
          <a:prstGeom prst="rect">
            <a:avLst/>
          </a:prstGeom>
        </p:spPr>
      </p:pic>
      <p:pic>
        <p:nvPicPr>
          <p:cNvPr id="37" name="Graphic 36" descr="Marker with solid fill">
            <a:extLst>
              <a:ext uri="{FF2B5EF4-FFF2-40B4-BE49-F238E27FC236}">
                <a16:creationId xmlns:a16="http://schemas.microsoft.com/office/drawing/2014/main" id="{46A8ED62-952C-B1E2-DAED-1A0F310922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55868" y="2368305"/>
            <a:ext cx="779854" cy="779854"/>
          </a:xfrm>
          <a:prstGeom prst="rect">
            <a:avLst/>
          </a:prstGeom>
        </p:spPr>
      </p:pic>
      <p:pic>
        <p:nvPicPr>
          <p:cNvPr id="38" name="Graphic 37" descr="Marker with solid fill">
            <a:extLst>
              <a:ext uri="{FF2B5EF4-FFF2-40B4-BE49-F238E27FC236}">
                <a16:creationId xmlns:a16="http://schemas.microsoft.com/office/drawing/2014/main" id="{49E09EED-F748-AFE5-BBF7-B93AD14D32D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66254" y="3422935"/>
            <a:ext cx="779854" cy="779854"/>
          </a:xfrm>
          <a:prstGeom prst="rect">
            <a:avLst/>
          </a:prstGeom>
        </p:spPr>
      </p:pic>
      <p:sp>
        <p:nvSpPr>
          <p:cNvPr id="6" name="TextBox 5">
            <a:extLst>
              <a:ext uri="{FF2B5EF4-FFF2-40B4-BE49-F238E27FC236}">
                <a16:creationId xmlns:a16="http://schemas.microsoft.com/office/drawing/2014/main" id="{C1F61F5B-EE27-E1D0-290D-9873E73C4F29}"/>
              </a:ext>
            </a:extLst>
          </p:cNvPr>
          <p:cNvSpPr txBox="1"/>
          <p:nvPr/>
        </p:nvSpPr>
        <p:spPr>
          <a:xfrm>
            <a:off x="577621" y="2476773"/>
            <a:ext cx="5891163" cy="533905"/>
          </a:xfrm>
          <a:prstGeom prst="roundRect">
            <a:avLst/>
          </a:prstGeom>
          <a:solidFill>
            <a:srgbClr val="FFCDCD"/>
          </a:solidFill>
          <a:ln w="19050">
            <a:solidFill>
              <a:srgbClr val="FF0000"/>
            </a:solidFill>
          </a:ln>
        </p:spPr>
        <p:txBody>
          <a:bodyPr wrap="square">
            <a:spAutoFit/>
          </a:bodyPr>
          <a:lstStyle/>
          <a:p>
            <a:pPr lvl="0" algn="ctr">
              <a:lnSpc>
                <a:spcPct val="125000"/>
              </a:lnSpc>
              <a:spcAft>
                <a:spcPts val="3000"/>
              </a:spcAf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job</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is a stop on that journey. </a:t>
            </a:r>
          </a:p>
        </p:txBody>
      </p:sp>
      <p:sp>
        <p:nvSpPr>
          <p:cNvPr id="7" name="TextBox 6">
            <a:extLst>
              <a:ext uri="{FF2B5EF4-FFF2-40B4-BE49-F238E27FC236}">
                <a16:creationId xmlns:a16="http://schemas.microsoft.com/office/drawing/2014/main" id="{9E7FA3C6-CDD9-06FA-4C79-70B293F7EE66}"/>
              </a:ext>
            </a:extLst>
          </p:cNvPr>
          <p:cNvSpPr txBox="1"/>
          <p:nvPr/>
        </p:nvSpPr>
        <p:spPr>
          <a:xfrm>
            <a:off x="577622" y="3264697"/>
            <a:ext cx="5867572" cy="1470332"/>
          </a:xfrm>
          <a:prstGeom prst="roundRect">
            <a:avLst/>
          </a:prstGeom>
          <a:solidFill>
            <a:srgbClr val="B1D5ED"/>
          </a:solidFill>
          <a:ln w="19050">
            <a:solidFill>
              <a:srgbClr val="4097D4"/>
            </a:solidFill>
          </a:ln>
        </p:spPr>
        <p:txBody>
          <a:bodyPr wrap="square">
            <a:spAutoFit/>
          </a:bodyPr>
          <a:lstStyle/>
          <a:p>
            <a:pPr lvl="0" algn="ctr">
              <a:lnSpc>
                <a:spcPct val="125000"/>
              </a:lnSpc>
              <a:spcAft>
                <a:spcPts val="3000"/>
              </a:spcAft>
              <a:defRPr/>
            </a:pP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Education</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training</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 and other </a:t>
            </a:r>
            <a:r>
              <a:rPr lang="en-GB" sz="2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life experiences </a:t>
            </a: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are tools to help you to navigate your career journey . </a:t>
            </a:r>
          </a:p>
        </p:txBody>
      </p:sp>
      <p:sp>
        <p:nvSpPr>
          <p:cNvPr id="9" name="TextBox 8">
            <a:extLst>
              <a:ext uri="{FF2B5EF4-FFF2-40B4-BE49-F238E27FC236}">
                <a16:creationId xmlns:a16="http://schemas.microsoft.com/office/drawing/2014/main" id="{75B184E9-F573-480E-346B-9500CF9628F1}"/>
              </a:ext>
            </a:extLst>
          </p:cNvPr>
          <p:cNvSpPr txBox="1"/>
          <p:nvPr/>
        </p:nvSpPr>
        <p:spPr>
          <a:xfrm>
            <a:off x="271987" y="4981898"/>
            <a:ext cx="11769089" cy="920323"/>
          </a:xfrm>
          <a:prstGeom prst="roundRect">
            <a:avLst/>
          </a:prstGeom>
          <a:solidFill>
            <a:schemeClr val="accent3">
              <a:lumMod val="20000"/>
              <a:lumOff val="80000"/>
            </a:schemeClr>
          </a:solidFill>
          <a:ln>
            <a:solidFill>
              <a:schemeClr val="accent3"/>
            </a:solidFill>
          </a:ln>
        </p:spPr>
        <p:txBody>
          <a:bodyPr wrap="square">
            <a:spAutoFit/>
          </a:bodyPr>
          <a:lstStyle/>
          <a:p>
            <a:pPr algn="ctr">
              <a:lnSpc>
                <a:spcPct val="125000"/>
              </a:lnSpc>
            </a:pPr>
            <a:r>
              <a:rPr lang="en-GB" sz="2000" dirty="0">
                <a:latin typeface="Open Sans" panose="020B0606030504020204" pitchFamily="34" charset="0"/>
                <a:ea typeface="Open Sans" panose="020B0606030504020204" pitchFamily="34" charset="0"/>
                <a:cs typeface="Open Sans" panose="020B0606030504020204" pitchFamily="34" charset="0"/>
              </a:rPr>
              <a:t>Alfie tells his friend, </a:t>
            </a:r>
            <a:r>
              <a:rPr lang="en-GB" sz="2000" i="1" dirty="0">
                <a:latin typeface="Open Sans" panose="020B0606030504020204" pitchFamily="34" charset="0"/>
                <a:ea typeface="Open Sans" panose="020B0606030504020204" pitchFamily="34" charset="0"/>
                <a:cs typeface="Open Sans" panose="020B0606030504020204" pitchFamily="34" charset="0"/>
              </a:rPr>
              <a:t>“I don’t want a career, I just want a job!”. </a:t>
            </a:r>
          </a:p>
          <a:p>
            <a:pPr algn="ctr">
              <a:lnSpc>
                <a:spcPct val="125000"/>
              </a:lnSpc>
            </a:pPr>
            <a:r>
              <a:rPr lang="en-GB" sz="2000" b="1" dirty="0">
                <a:latin typeface="Open Sans" panose="020B0606030504020204" pitchFamily="34" charset="0"/>
                <a:ea typeface="Open Sans" panose="020B0606030504020204" pitchFamily="34" charset="0"/>
                <a:cs typeface="Open Sans" panose="020B0606030504020204" pitchFamily="34" charset="0"/>
              </a:rPr>
              <a:t>Write down what his friend could say to help him understand the idea of a career better. </a:t>
            </a:r>
          </a:p>
        </p:txBody>
      </p:sp>
      <p:sp>
        <p:nvSpPr>
          <p:cNvPr id="2" name="Title 1">
            <a:extLst>
              <a:ext uri="{FF2B5EF4-FFF2-40B4-BE49-F238E27FC236}">
                <a16:creationId xmlns:a16="http://schemas.microsoft.com/office/drawing/2014/main" id="{16465C7A-B84A-634D-FAAF-66261F194B80}"/>
              </a:ext>
            </a:extLst>
          </p:cNvPr>
          <p:cNvSpPr txBox="1">
            <a:spLocks/>
          </p:cNvSpPr>
          <p:nvPr/>
        </p:nvSpPr>
        <p:spPr>
          <a:xfrm>
            <a:off x="180654" y="338209"/>
            <a:ext cx="12265346" cy="6691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GB" sz="3200" b="1" dirty="0">
                <a:effectLst/>
                <a:latin typeface="Open sans" panose="020B0606030504020204" pitchFamily="34" charset="0"/>
                <a:ea typeface="Open sans" panose="020B0606030504020204" pitchFamily="34" charset="0"/>
                <a:cs typeface="Open sans" panose="020B0606030504020204" pitchFamily="34" charset="0"/>
              </a:rPr>
              <a:t>What’s the difference between a career and a job? (5 mins)</a:t>
            </a:r>
            <a:endParaRPr lang="en-GB" sz="3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7696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36"/>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50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50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04202"/>
            <a:ext cx="11419200" cy="669188"/>
          </a:xfrm>
        </p:spPr>
        <p:txBody>
          <a:bodyPr>
            <a:noAutofit/>
          </a:bodyPr>
          <a:lstStyle/>
          <a:p>
            <a:r>
              <a:rPr lang="en-GB" sz="3200" b="1" dirty="0">
                <a:latin typeface="Open Sans" panose="020B0606030504020204"/>
              </a:rPr>
              <a:t>What are the different types of careers? (5 mins)</a:t>
            </a:r>
          </a:p>
        </p:txBody>
      </p:sp>
      <p:grpSp>
        <p:nvGrpSpPr>
          <p:cNvPr id="3" name="Group 2">
            <a:extLst>
              <a:ext uri="{FF2B5EF4-FFF2-40B4-BE49-F238E27FC236}">
                <a16:creationId xmlns:a16="http://schemas.microsoft.com/office/drawing/2014/main" id="{12146325-E24E-A13A-A6B7-EED51BF3B073}"/>
              </a:ext>
            </a:extLst>
          </p:cNvPr>
          <p:cNvGrpSpPr/>
          <p:nvPr/>
        </p:nvGrpSpPr>
        <p:grpSpPr>
          <a:xfrm>
            <a:off x="180654" y="1494971"/>
            <a:ext cx="1996489" cy="4397829"/>
            <a:chOff x="180654" y="2485272"/>
            <a:chExt cx="2211939" cy="2149890"/>
          </a:xfrm>
        </p:grpSpPr>
        <p:sp>
          <p:nvSpPr>
            <p:cNvPr id="10" name="TextBox 9">
              <a:extLst>
                <a:ext uri="{FF2B5EF4-FFF2-40B4-BE49-F238E27FC236}">
                  <a16:creationId xmlns:a16="http://schemas.microsoft.com/office/drawing/2014/main" id="{5256919A-5CF8-6180-32FB-5F30BAB8E018}"/>
                </a:ext>
              </a:extLst>
            </p:cNvPr>
            <p:cNvSpPr txBox="1"/>
            <p:nvPr/>
          </p:nvSpPr>
          <p:spPr>
            <a:xfrm>
              <a:off x="180654" y="2485272"/>
              <a:ext cx="2211939" cy="473789"/>
            </a:xfrm>
            <a:prstGeom prst="roundRect">
              <a:avLst/>
            </a:prstGeom>
            <a:solidFill>
              <a:srgbClr val="FF2170"/>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Single track career</a:t>
              </a:r>
            </a:p>
          </p:txBody>
        </p:sp>
        <p:sp>
          <p:nvSpPr>
            <p:cNvPr id="11" name="TextBox 10">
              <a:extLst>
                <a:ext uri="{FF2B5EF4-FFF2-40B4-BE49-F238E27FC236}">
                  <a16:creationId xmlns:a16="http://schemas.microsoft.com/office/drawing/2014/main" id="{0EFA2B51-3EF8-F4FF-B53C-C13AAC9C3EBA}"/>
                </a:ext>
              </a:extLst>
            </p:cNvPr>
            <p:cNvSpPr txBox="1"/>
            <p:nvPr/>
          </p:nvSpPr>
          <p:spPr>
            <a:xfrm>
              <a:off x="180654" y="3042047"/>
              <a:ext cx="2211939" cy="473789"/>
            </a:xfrm>
            <a:prstGeom prst="roundRect">
              <a:avLst/>
            </a:prstGeom>
            <a:solidFill>
              <a:schemeClr val="accent3"/>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Serial career</a:t>
              </a:r>
            </a:p>
          </p:txBody>
        </p:sp>
        <p:sp>
          <p:nvSpPr>
            <p:cNvPr id="12" name="TextBox 11">
              <a:extLst>
                <a:ext uri="{FF2B5EF4-FFF2-40B4-BE49-F238E27FC236}">
                  <a16:creationId xmlns:a16="http://schemas.microsoft.com/office/drawing/2014/main" id="{287F4BC4-C54A-7C1B-D125-C210C75A8888}"/>
                </a:ext>
              </a:extLst>
            </p:cNvPr>
            <p:cNvSpPr txBox="1"/>
            <p:nvPr/>
          </p:nvSpPr>
          <p:spPr>
            <a:xfrm>
              <a:off x="180654" y="3604598"/>
              <a:ext cx="2211939" cy="473789"/>
            </a:xfrm>
            <a:prstGeom prst="roundRect">
              <a:avLst/>
            </a:prstGeom>
            <a:solidFill>
              <a:schemeClr val="accent4"/>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Portfolio career</a:t>
              </a:r>
            </a:p>
          </p:txBody>
        </p:sp>
        <p:sp>
          <p:nvSpPr>
            <p:cNvPr id="14" name="TextBox 13">
              <a:extLst>
                <a:ext uri="{FF2B5EF4-FFF2-40B4-BE49-F238E27FC236}">
                  <a16:creationId xmlns:a16="http://schemas.microsoft.com/office/drawing/2014/main" id="{A856BEA6-F752-146B-3211-B4D0C67064F9}"/>
                </a:ext>
              </a:extLst>
            </p:cNvPr>
            <p:cNvSpPr txBox="1"/>
            <p:nvPr/>
          </p:nvSpPr>
          <p:spPr>
            <a:xfrm>
              <a:off x="180654" y="4161373"/>
              <a:ext cx="2211939" cy="473789"/>
            </a:xfrm>
            <a:prstGeom prst="roundRect">
              <a:avLst/>
            </a:prstGeom>
            <a:solidFill>
              <a:schemeClr val="accent1"/>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Lifestyle career</a:t>
              </a:r>
            </a:p>
          </p:txBody>
        </p:sp>
      </p:grpSp>
      <p:sp>
        <p:nvSpPr>
          <p:cNvPr id="16" name="TextBox 15">
            <a:extLst>
              <a:ext uri="{FF2B5EF4-FFF2-40B4-BE49-F238E27FC236}">
                <a16:creationId xmlns:a16="http://schemas.microsoft.com/office/drawing/2014/main" id="{3063F7B4-0B2C-5D7C-EC70-9522CEB08849}"/>
              </a:ext>
            </a:extLst>
          </p:cNvPr>
          <p:cNvSpPr txBox="1"/>
          <p:nvPr/>
        </p:nvSpPr>
        <p:spPr>
          <a:xfrm>
            <a:off x="180654" y="929011"/>
            <a:ext cx="6096000" cy="436914"/>
          </a:xfrm>
          <a:prstGeom prst="rect">
            <a:avLst/>
          </a:prstGeom>
          <a:noFill/>
        </p:spPr>
        <p:txBody>
          <a:bodyPr wrap="square">
            <a:spAutoFit/>
          </a:bodyPr>
          <a:lstStyle/>
          <a:p>
            <a:pPr>
              <a:lnSpc>
                <a:spcPct val="107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Match the type of career to its description:</a:t>
            </a:r>
          </a:p>
        </p:txBody>
      </p:sp>
      <p:sp>
        <p:nvSpPr>
          <p:cNvPr id="20" name="TextBox 19">
            <a:extLst>
              <a:ext uri="{FF2B5EF4-FFF2-40B4-BE49-F238E27FC236}">
                <a16:creationId xmlns:a16="http://schemas.microsoft.com/office/drawing/2014/main" id="{71244A03-FFE9-08B1-CB91-FDAEDACA4F06}"/>
              </a:ext>
            </a:extLst>
          </p:cNvPr>
          <p:cNvSpPr txBox="1"/>
          <p:nvPr/>
        </p:nvSpPr>
        <p:spPr>
          <a:xfrm>
            <a:off x="2365829" y="1533401"/>
            <a:ext cx="9645517" cy="1046139"/>
          </a:xfrm>
          <a:prstGeom prst="roundRect">
            <a:avLst/>
          </a:prstGeom>
          <a:solidFill>
            <a:schemeClr val="bg1">
              <a:lumMod val="95000"/>
            </a:schemeClr>
          </a:solidFill>
          <a:ln w="19050">
            <a:solidFill>
              <a:schemeClr val="tx1"/>
            </a:solidFill>
          </a:ln>
        </p:spPr>
        <p:txBody>
          <a:bodyPr wrap="square" anchor="ctr" anchorCtr="0">
            <a:noAutofit/>
          </a:bodyPr>
          <a:lstStyle/>
          <a:p>
            <a:pPr marL="342900" lvl="0" indent="-342900">
              <a:lnSpc>
                <a:spcPct val="120000"/>
              </a:lnSpc>
              <a:spcAft>
                <a:spcPts val="800"/>
              </a:spcAft>
              <a:buFont typeface="+mj-lt"/>
              <a:buAutoNum type="alphaLcPeriod"/>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 You might move to a promoted position, you might do a “sideways move” into a similar job, or you might step down into a role with fewer responsibilities. </a:t>
            </a:r>
          </a:p>
        </p:txBody>
      </p:sp>
      <p:sp>
        <p:nvSpPr>
          <p:cNvPr id="22" name="TextBox 21">
            <a:extLst>
              <a:ext uri="{FF2B5EF4-FFF2-40B4-BE49-F238E27FC236}">
                <a16:creationId xmlns:a16="http://schemas.microsoft.com/office/drawing/2014/main" id="{160D7290-FE04-5482-A5D0-7853BEBC0F47}"/>
              </a:ext>
            </a:extLst>
          </p:cNvPr>
          <p:cNvSpPr txBox="1"/>
          <p:nvPr/>
        </p:nvSpPr>
        <p:spPr>
          <a:xfrm>
            <a:off x="2365829" y="2681716"/>
            <a:ext cx="9645517" cy="1046139"/>
          </a:xfrm>
          <a:prstGeom prst="roundRect">
            <a:avLst/>
          </a:prstGeom>
          <a:solidFill>
            <a:schemeClr val="bg1">
              <a:lumMod val="85000"/>
            </a:schemeClr>
          </a:solidFill>
          <a:ln w="19050">
            <a:solidFill>
              <a:schemeClr val="tx1"/>
            </a:solidFill>
          </a:ln>
        </p:spPr>
        <p:txBody>
          <a:bodyPr wrap="square" anchor="ctr" anchorCtr="0">
            <a:noAutofit/>
          </a:bodyPr>
          <a:lstStyle/>
          <a:p>
            <a:pPr marL="342900" indent="-342900">
              <a:lnSpc>
                <a:spcPct val="120000"/>
              </a:lnSpc>
              <a:spcAft>
                <a:spcPts val="800"/>
              </a:spcAft>
              <a:buFont typeface="+mj-lt"/>
              <a:buAutoNum type="alphaLcPeriod" startAt="2"/>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at the same time. This might involve a mixture of working freelance for different clients, taking on short term projects or contracts and/or running a small business.</a:t>
            </a:r>
          </a:p>
        </p:txBody>
      </p:sp>
      <p:sp>
        <p:nvSpPr>
          <p:cNvPr id="25" name="TextBox 24">
            <a:extLst>
              <a:ext uri="{FF2B5EF4-FFF2-40B4-BE49-F238E27FC236}">
                <a16:creationId xmlns:a16="http://schemas.microsoft.com/office/drawing/2014/main" id="{F54F75D1-B666-6880-1872-613AE9998D84}"/>
              </a:ext>
            </a:extLst>
          </p:cNvPr>
          <p:cNvSpPr txBox="1"/>
          <p:nvPr/>
        </p:nvSpPr>
        <p:spPr>
          <a:xfrm>
            <a:off x="2365829" y="3839122"/>
            <a:ext cx="9645517" cy="745661"/>
          </a:xfrm>
          <a:prstGeom prst="roundRect">
            <a:avLst/>
          </a:prstGeom>
          <a:solidFill>
            <a:schemeClr val="bg1">
              <a:lumMod val="95000"/>
            </a:schemeClr>
          </a:solidFill>
          <a:ln w="19050">
            <a:solidFill>
              <a:schemeClr val="tx1"/>
            </a:solidFill>
          </a:ln>
        </p:spPr>
        <p:txBody>
          <a:bodyPr wrap="square" anchor="ctr" anchorCtr="0">
            <a:noAutofit/>
          </a:bodyPr>
          <a:lstStyle/>
          <a:p>
            <a:pPr marL="342900" lvl="0" indent="-342900">
              <a:lnSpc>
                <a:spcPct val="120000"/>
              </a:lnSpc>
              <a:spcAft>
                <a:spcPts val="800"/>
              </a:spcAft>
              <a:buFont typeface="+mj-lt"/>
              <a:buAutoNum type="alphaLcPeriod" startAt="3"/>
            </a:pPr>
            <a:r>
              <a:rPr lang="en-GB" dirty="0">
                <a:latin typeface="Open Sans" panose="020B0606030504020204" pitchFamily="34" charset="0"/>
                <a:ea typeface="Open Sans" panose="020B0606030504020204" pitchFamily="34" charset="0"/>
                <a:cs typeface="Open Sans" panose="020B0606030504020204" pitchFamily="34" charset="0"/>
              </a:rPr>
              <a:t>Choosing an industry, starting at the bottom and working your way up by getting promoted. Some people call this climbing the career ladder. </a:t>
            </a:r>
          </a:p>
        </p:txBody>
      </p:sp>
      <p:sp>
        <p:nvSpPr>
          <p:cNvPr id="26" name="TextBox 25">
            <a:extLst>
              <a:ext uri="{FF2B5EF4-FFF2-40B4-BE49-F238E27FC236}">
                <a16:creationId xmlns:a16="http://schemas.microsoft.com/office/drawing/2014/main" id="{7E0DCC96-244C-F085-5A6F-8D5060BFC4A1}"/>
              </a:ext>
            </a:extLst>
          </p:cNvPr>
          <p:cNvSpPr txBox="1"/>
          <p:nvPr/>
        </p:nvSpPr>
        <p:spPr>
          <a:xfrm>
            <a:off x="2365829" y="4696051"/>
            <a:ext cx="9645517" cy="1196749"/>
          </a:xfrm>
          <a:prstGeom prst="roundRect">
            <a:avLst/>
          </a:prstGeom>
          <a:solidFill>
            <a:schemeClr val="bg1">
              <a:lumMod val="85000"/>
            </a:schemeClr>
          </a:solidFill>
          <a:ln w="19050">
            <a:solidFill>
              <a:schemeClr val="tx1"/>
            </a:solidFill>
          </a:ln>
        </p:spPr>
        <p:txBody>
          <a:bodyPr wrap="square" anchor="ctr" anchorCtr="0">
            <a:noAutofit/>
          </a:bodyPr>
          <a:lstStyle/>
          <a:p>
            <a:pPr marL="342900" indent="-342900">
              <a:lnSpc>
                <a:spcPct val="120000"/>
              </a:lnSpc>
              <a:spcAft>
                <a:spcPts val="800"/>
              </a:spcAft>
              <a:buFont typeface="+mj-lt"/>
              <a:buAutoNum type="alphaLcPeriod" startAt="4"/>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mean choosing a job to fit around your hobbies, such as becoming a ski instructor or a yoga teacher, or it might mean finding a job that allows you to balance your work and family roles easily. </a:t>
            </a:r>
          </a:p>
        </p:txBody>
      </p:sp>
    </p:spTree>
    <p:extLst>
      <p:ext uri="{BB962C8B-B14F-4D97-AF65-F5344CB8AC3E}">
        <p14:creationId xmlns:p14="http://schemas.microsoft.com/office/powerpoint/2010/main" val="53745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180654" y="304202"/>
            <a:ext cx="11419200" cy="669188"/>
          </a:xfrm>
        </p:spPr>
        <p:txBody>
          <a:bodyPr>
            <a:noAutofit/>
          </a:bodyPr>
          <a:lstStyle/>
          <a:p>
            <a:r>
              <a:rPr lang="en-GB" sz="3200" b="1" dirty="0">
                <a:latin typeface="Open Sans" panose="020B0606030504020204"/>
              </a:rPr>
              <a:t>What are the different types of careers? (5 mins)</a:t>
            </a:r>
          </a:p>
        </p:txBody>
      </p:sp>
      <p:grpSp>
        <p:nvGrpSpPr>
          <p:cNvPr id="3" name="Group 2">
            <a:extLst>
              <a:ext uri="{FF2B5EF4-FFF2-40B4-BE49-F238E27FC236}">
                <a16:creationId xmlns:a16="http://schemas.microsoft.com/office/drawing/2014/main" id="{12146325-E24E-A13A-A6B7-EED51BF3B073}"/>
              </a:ext>
            </a:extLst>
          </p:cNvPr>
          <p:cNvGrpSpPr/>
          <p:nvPr/>
        </p:nvGrpSpPr>
        <p:grpSpPr>
          <a:xfrm>
            <a:off x="180654" y="1494971"/>
            <a:ext cx="1996489" cy="4397829"/>
            <a:chOff x="180654" y="2485272"/>
            <a:chExt cx="2211939" cy="2149890"/>
          </a:xfrm>
        </p:grpSpPr>
        <p:sp>
          <p:nvSpPr>
            <p:cNvPr id="10" name="TextBox 9">
              <a:extLst>
                <a:ext uri="{FF2B5EF4-FFF2-40B4-BE49-F238E27FC236}">
                  <a16:creationId xmlns:a16="http://schemas.microsoft.com/office/drawing/2014/main" id="{5256919A-5CF8-6180-32FB-5F30BAB8E018}"/>
                </a:ext>
              </a:extLst>
            </p:cNvPr>
            <p:cNvSpPr txBox="1"/>
            <p:nvPr/>
          </p:nvSpPr>
          <p:spPr>
            <a:xfrm>
              <a:off x="180654" y="2485272"/>
              <a:ext cx="2211939" cy="473789"/>
            </a:xfrm>
            <a:prstGeom prst="roundRect">
              <a:avLst/>
            </a:prstGeom>
            <a:solidFill>
              <a:srgbClr val="FF2170"/>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Single track career</a:t>
              </a:r>
            </a:p>
          </p:txBody>
        </p:sp>
        <p:sp>
          <p:nvSpPr>
            <p:cNvPr id="11" name="TextBox 10">
              <a:extLst>
                <a:ext uri="{FF2B5EF4-FFF2-40B4-BE49-F238E27FC236}">
                  <a16:creationId xmlns:a16="http://schemas.microsoft.com/office/drawing/2014/main" id="{0EFA2B51-3EF8-F4FF-B53C-C13AAC9C3EBA}"/>
                </a:ext>
              </a:extLst>
            </p:cNvPr>
            <p:cNvSpPr txBox="1"/>
            <p:nvPr/>
          </p:nvSpPr>
          <p:spPr>
            <a:xfrm>
              <a:off x="180654" y="3042047"/>
              <a:ext cx="2211939" cy="473789"/>
            </a:xfrm>
            <a:prstGeom prst="roundRect">
              <a:avLst/>
            </a:prstGeom>
            <a:solidFill>
              <a:schemeClr val="accent3"/>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Serial career</a:t>
              </a:r>
            </a:p>
          </p:txBody>
        </p:sp>
        <p:sp>
          <p:nvSpPr>
            <p:cNvPr id="12" name="TextBox 11">
              <a:extLst>
                <a:ext uri="{FF2B5EF4-FFF2-40B4-BE49-F238E27FC236}">
                  <a16:creationId xmlns:a16="http://schemas.microsoft.com/office/drawing/2014/main" id="{287F4BC4-C54A-7C1B-D125-C210C75A8888}"/>
                </a:ext>
              </a:extLst>
            </p:cNvPr>
            <p:cNvSpPr txBox="1"/>
            <p:nvPr/>
          </p:nvSpPr>
          <p:spPr>
            <a:xfrm>
              <a:off x="180654" y="3604598"/>
              <a:ext cx="2211939" cy="473789"/>
            </a:xfrm>
            <a:prstGeom prst="roundRect">
              <a:avLst/>
            </a:prstGeom>
            <a:solidFill>
              <a:schemeClr val="accent4"/>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Portfolio career</a:t>
              </a:r>
            </a:p>
          </p:txBody>
        </p:sp>
        <p:sp>
          <p:nvSpPr>
            <p:cNvPr id="14" name="TextBox 13">
              <a:extLst>
                <a:ext uri="{FF2B5EF4-FFF2-40B4-BE49-F238E27FC236}">
                  <a16:creationId xmlns:a16="http://schemas.microsoft.com/office/drawing/2014/main" id="{A856BEA6-F752-146B-3211-B4D0C67064F9}"/>
                </a:ext>
              </a:extLst>
            </p:cNvPr>
            <p:cNvSpPr txBox="1"/>
            <p:nvPr/>
          </p:nvSpPr>
          <p:spPr>
            <a:xfrm>
              <a:off x="180654" y="4161373"/>
              <a:ext cx="2211939" cy="473789"/>
            </a:xfrm>
            <a:prstGeom prst="roundRect">
              <a:avLst/>
            </a:prstGeom>
            <a:solidFill>
              <a:schemeClr val="accent1"/>
            </a:solidFill>
            <a:ln w="19050">
              <a:solidFill>
                <a:schemeClr val="tx1"/>
              </a:solidFill>
            </a:ln>
          </p:spPr>
          <p:txBody>
            <a:bodyPr wrap="square" anchor="ctr" anchorCtr="0">
              <a:noAutofit/>
            </a:bodyPr>
            <a:lstStyle/>
            <a:p>
              <a:pPr marR="0" lvl="0" algn="ctr" defTabSz="914400" rtl="0" eaLnBrk="1" fontAlgn="auto" latinLnBrk="0" hangingPunct="1">
                <a:lnSpc>
                  <a:spcPct val="150000"/>
                </a:lnSpc>
                <a:spcBef>
                  <a:spcPts val="0"/>
                </a:spcBef>
                <a:spcAft>
                  <a:spcPts val="800"/>
                </a:spcAft>
                <a:buClrTx/>
                <a:buSzTx/>
                <a:tabLst/>
                <a:defRPr/>
              </a:pPr>
              <a:r>
                <a:rPr kumimoji="0" lang="en-GB" sz="2000" b="1" i="0" u="none" strike="noStrike" kern="1200" cap="none" spc="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Lifestyle career</a:t>
              </a:r>
            </a:p>
          </p:txBody>
        </p:sp>
      </p:grpSp>
      <p:sp>
        <p:nvSpPr>
          <p:cNvPr id="16" name="TextBox 15">
            <a:extLst>
              <a:ext uri="{FF2B5EF4-FFF2-40B4-BE49-F238E27FC236}">
                <a16:creationId xmlns:a16="http://schemas.microsoft.com/office/drawing/2014/main" id="{3063F7B4-0B2C-5D7C-EC70-9522CEB08849}"/>
              </a:ext>
            </a:extLst>
          </p:cNvPr>
          <p:cNvSpPr txBox="1"/>
          <p:nvPr/>
        </p:nvSpPr>
        <p:spPr>
          <a:xfrm>
            <a:off x="180654" y="929011"/>
            <a:ext cx="6096000" cy="436914"/>
          </a:xfrm>
          <a:prstGeom prst="rect">
            <a:avLst/>
          </a:prstGeom>
          <a:noFill/>
        </p:spPr>
        <p:txBody>
          <a:bodyPr wrap="square">
            <a:spAutoFit/>
          </a:bodyPr>
          <a:lstStyle/>
          <a:p>
            <a:pPr>
              <a:lnSpc>
                <a:spcPct val="107000"/>
              </a:lnSpc>
              <a:spcAft>
                <a:spcPts val="800"/>
              </a:spcAft>
            </a:pPr>
            <a:r>
              <a:rPr lang="en-GB" sz="2200" dirty="0">
                <a:effectLst/>
                <a:latin typeface="Open Sans" panose="020B0606030504020204" pitchFamily="34" charset="0"/>
                <a:ea typeface="Open Sans" panose="020B0606030504020204" pitchFamily="34" charset="0"/>
                <a:cs typeface="Open Sans" panose="020B0606030504020204" pitchFamily="34" charset="0"/>
              </a:rPr>
              <a:t>Match the type of career to its description:</a:t>
            </a:r>
          </a:p>
        </p:txBody>
      </p:sp>
      <p:sp>
        <p:nvSpPr>
          <p:cNvPr id="20" name="TextBox 19">
            <a:extLst>
              <a:ext uri="{FF2B5EF4-FFF2-40B4-BE49-F238E27FC236}">
                <a16:creationId xmlns:a16="http://schemas.microsoft.com/office/drawing/2014/main" id="{71244A03-FFE9-08B1-CB91-FDAEDACA4F06}"/>
              </a:ext>
            </a:extLst>
          </p:cNvPr>
          <p:cNvSpPr txBox="1"/>
          <p:nvPr/>
        </p:nvSpPr>
        <p:spPr>
          <a:xfrm>
            <a:off x="2365825" y="2464157"/>
            <a:ext cx="9645517" cy="1046139"/>
          </a:xfrm>
          <a:prstGeom prst="roundRect">
            <a:avLst/>
          </a:prstGeom>
          <a:solidFill>
            <a:schemeClr val="accent3">
              <a:lumMod val="20000"/>
              <a:lumOff val="80000"/>
            </a:schemeClr>
          </a:solidFill>
          <a:ln w="19050">
            <a:solidFill>
              <a:schemeClr val="tx1"/>
            </a:solidFill>
          </a:ln>
        </p:spPr>
        <p:txBody>
          <a:bodyPr wrap="square" anchor="ctr" anchorCtr="0">
            <a:noAutofit/>
          </a:bodyPr>
          <a:lstStyle/>
          <a:p>
            <a:pPr marL="342900" lvl="0" indent="-342900">
              <a:lnSpc>
                <a:spcPct val="120000"/>
              </a:lnSpc>
              <a:spcAft>
                <a:spcPts val="800"/>
              </a:spcAft>
              <a:buFont typeface="+mj-lt"/>
              <a:buAutoNum type="alphaLcPeriod"/>
            </a:pPr>
            <a:r>
              <a:rPr lang="en-GB" dirty="0">
                <a:effectLst/>
                <a:latin typeface="Open Sans" panose="020B0606030504020204" pitchFamily="34" charset="0"/>
                <a:ea typeface="Open Sans" panose="020B0606030504020204" pitchFamily="34" charset="0"/>
                <a:cs typeface="Open Sans" panose="020B0606030504020204" pitchFamily="34" charset="0"/>
              </a:rPr>
              <a:t>Moving from job to job at different companies or organisations. You might move to a promoted position, you might do a “sideways move” into a similar job, or you might step down into a role with fewer responsibilities. </a:t>
            </a:r>
          </a:p>
        </p:txBody>
      </p:sp>
      <p:sp>
        <p:nvSpPr>
          <p:cNvPr id="22" name="TextBox 21">
            <a:extLst>
              <a:ext uri="{FF2B5EF4-FFF2-40B4-BE49-F238E27FC236}">
                <a16:creationId xmlns:a16="http://schemas.microsoft.com/office/drawing/2014/main" id="{160D7290-FE04-5482-A5D0-7853BEBC0F47}"/>
              </a:ext>
            </a:extLst>
          </p:cNvPr>
          <p:cNvSpPr txBox="1"/>
          <p:nvPr/>
        </p:nvSpPr>
        <p:spPr>
          <a:xfrm>
            <a:off x="2365825" y="3707719"/>
            <a:ext cx="9645517" cy="1046139"/>
          </a:xfrm>
          <a:prstGeom prst="roundRect">
            <a:avLst/>
          </a:prstGeom>
          <a:solidFill>
            <a:schemeClr val="accent4">
              <a:lumMod val="20000"/>
              <a:lumOff val="80000"/>
            </a:schemeClr>
          </a:solidFill>
          <a:ln w="19050">
            <a:solidFill>
              <a:schemeClr val="tx1"/>
            </a:solidFill>
          </a:ln>
        </p:spPr>
        <p:txBody>
          <a:bodyPr wrap="square" anchor="ctr" anchorCtr="0">
            <a:noAutofit/>
          </a:bodyPr>
          <a:lstStyle/>
          <a:p>
            <a:pPr marL="342900" indent="-342900">
              <a:lnSpc>
                <a:spcPct val="120000"/>
              </a:lnSpc>
              <a:spcAft>
                <a:spcPts val="800"/>
              </a:spcAft>
              <a:buFont typeface="+mj-lt"/>
              <a:buAutoNum type="alphaLcPeriod" startAt="2"/>
            </a:pPr>
            <a:r>
              <a:rPr lang="en-GB" dirty="0">
                <a:latin typeface="Open Sans" panose="020B0606030504020204" pitchFamily="34" charset="0"/>
                <a:ea typeface="Open Sans" panose="020B0606030504020204" pitchFamily="34" charset="0"/>
                <a:cs typeface="Open Sans" panose="020B0606030504020204" pitchFamily="34" charset="0"/>
              </a:rPr>
              <a:t>Doing two or more different jobs at the same time. This might involve a mixture of working freelance for different clients, taking on short term projects or contracts and/or running a small business.</a:t>
            </a:r>
          </a:p>
        </p:txBody>
      </p:sp>
      <p:sp>
        <p:nvSpPr>
          <p:cNvPr id="25" name="TextBox 24">
            <a:extLst>
              <a:ext uri="{FF2B5EF4-FFF2-40B4-BE49-F238E27FC236}">
                <a16:creationId xmlns:a16="http://schemas.microsoft.com/office/drawing/2014/main" id="{F54F75D1-B666-6880-1872-613AE9998D84}"/>
              </a:ext>
            </a:extLst>
          </p:cNvPr>
          <p:cNvSpPr txBox="1"/>
          <p:nvPr/>
        </p:nvSpPr>
        <p:spPr>
          <a:xfrm>
            <a:off x="2365828" y="1533401"/>
            <a:ext cx="9645517" cy="745661"/>
          </a:xfrm>
          <a:prstGeom prst="roundRect">
            <a:avLst/>
          </a:prstGeom>
          <a:solidFill>
            <a:srgbClr val="FFD5E4"/>
          </a:solidFill>
          <a:ln w="19050">
            <a:solidFill>
              <a:schemeClr val="tx1"/>
            </a:solidFill>
          </a:ln>
        </p:spPr>
        <p:txBody>
          <a:bodyPr wrap="square" anchor="ctr" anchorCtr="0">
            <a:noAutofit/>
          </a:bodyPr>
          <a:lstStyle/>
          <a:p>
            <a:pPr marL="342900" lvl="0" indent="-342900">
              <a:lnSpc>
                <a:spcPct val="120000"/>
              </a:lnSpc>
              <a:spcAft>
                <a:spcPts val="800"/>
              </a:spcAft>
              <a:buFont typeface="+mj-lt"/>
              <a:buAutoNum type="alphaLcPeriod" startAt="3"/>
            </a:pPr>
            <a:r>
              <a:rPr lang="en-GB" dirty="0">
                <a:latin typeface="Open Sans" panose="020B0606030504020204" pitchFamily="34" charset="0"/>
                <a:ea typeface="Open Sans" panose="020B0606030504020204" pitchFamily="34" charset="0"/>
                <a:cs typeface="Open Sans" panose="020B0606030504020204" pitchFamily="34" charset="0"/>
              </a:rPr>
              <a:t>Choosing an industry, starting at the bottom and working your way up by getting promoted. Some people call this climbing the career ladder. </a:t>
            </a:r>
          </a:p>
        </p:txBody>
      </p:sp>
      <p:sp>
        <p:nvSpPr>
          <p:cNvPr id="26" name="TextBox 25">
            <a:extLst>
              <a:ext uri="{FF2B5EF4-FFF2-40B4-BE49-F238E27FC236}">
                <a16:creationId xmlns:a16="http://schemas.microsoft.com/office/drawing/2014/main" id="{7E0DCC96-244C-F085-5A6F-8D5060BFC4A1}"/>
              </a:ext>
            </a:extLst>
          </p:cNvPr>
          <p:cNvSpPr txBox="1"/>
          <p:nvPr/>
        </p:nvSpPr>
        <p:spPr>
          <a:xfrm>
            <a:off x="2365826" y="4923614"/>
            <a:ext cx="9645517" cy="1036461"/>
          </a:xfrm>
          <a:prstGeom prst="roundRect">
            <a:avLst/>
          </a:prstGeom>
          <a:solidFill>
            <a:srgbClr val="CDF3E6"/>
          </a:solidFill>
          <a:ln w="19050">
            <a:solidFill>
              <a:schemeClr val="tx1"/>
            </a:solidFill>
          </a:ln>
        </p:spPr>
        <p:txBody>
          <a:bodyPr wrap="square" anchor="ctr" anchorCtr="0">
            <a:noAutofit/>
          </a:bodyPr>
          <a:lstStyle/>
          <a:p>
            <a:pPr marL="342900" indent="-342900">
              <a:lnSpc>
                <a:spcPct val="120000"/>
              </a:lnSpc>
              <a:spcAft>
                <a:spcPts val="800"/>
              </a:spcAft>
              <a:buFont typeface="+mj-lt"/>
              <a:buAutoNum type="alphaLcPeriod" startAt="4"/>
            </a:pPr>
            <a:r>
              <a:rPr lang="en-GB" dirty="0">
                <a:latin typeface="Open Sans" panose="020B0606030504020204" pitchFamily="34" charset="0"/>
                <a:ea typeface="Open Sans" panose="020B0606030504020204" pitchFamily="34" charset="0"/>
                <a:cs typeface="Open Sans" panose="020B0606030504020204" pitchFamily="34" charset="0"/>
              </a:rPr>
              <a:t>A career built around work/life balance. This might mean choosing a job to fit around your hobbies, such as becoming a ski instructor or a yoga teacher, or it might mean finding a job that allows you to balance your work and family roles easily. </a:t>
            </a:r>
          </a:p>
        </p:txBody>
      </p:sp>
    </p:spTree>
    <p:extLst>
      <p:ext uri="{BB962C8B-B14F-4D97-AF65-F5344CB8AC3E}">
        <p14:creationId xmlns:p14="http://schemas.microsoft.com/office/powerpoint/2010/main" val="1331311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232500" y="580981"/>
            <a:ext cx="11528832" cy="669188"/>
          </a:xfrm>
        </p:spPr>
        <p:txBody>
          <a:bodyPr>
            <a:normAutofit/>
          </a:bodyPr>
          <a:lstStyle/>
          <a:p>
            <a:r>
              <a:rPr lang="en-GB" sz="3200" b="1" dirty="0">
                <a:latin typeface="Open Sans" panose="020B0606030504020204"/>
              </a:rPr>
              <a:t>Using the Unifrog Careers library tool (15 mins)</a:t>
            </a:r>
          </a:p>
        </p:txBody>
      </p:sp>
      <p:sp>
        <p:nvSpPr>
          <p:cNvPr id="2" name="TextBox 1">
            <a:extLst>
              <a:ext uri="{FF2B5EF4-FFF2-40B4-BE49-F238E27FC236}">
                <a16:creationId xmlns:a16="http://schemas.microsoft.com/office/drawing/2014/main" id="{B2C668D4-D661-0318-8F22-3B79CC7803E5}"/>
              </a:ext>
            </a:extLst>
          </p:cNvPr>
          <p:cNvSpPr txBox="1"/>
          <p:nvPr/>
        </p:nvSpPr>
        <p:spPr>
          <a:xfrm>
            <a:off x="232501" y="1251917"/>
            <a:ext cx="11528831" cy="546047"/>
          </a:xfrm>
          <a:prstGeom prst="rect">
            <a:avLst/>
          </a:prstGeom>
          <a:noFill/>
        </p:spPr>
        <p:txBody>
          <a:bodyPr wrap="square" rtlCol="0">
            <a:spAutoFit/>
          </a:bodyPr>
          <a:lstStyle/>
          <a:p>
            <a:pP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Log in to your Unifrog account and open the Careers library tool. </a:t>
            </a:r>
          </a:p>
        </p:txBody>
      </p:sp>
      <p:pic>
        <p:nvPicPr>
          <p:cNvPr id="3" name="Picture 2">
            <a:extLst>
              <a:ext uri="{FF2B5EF4-FFF2-40B4-BE49-F238E27FC236}">
                <a16:creationId xmlns:a16="http://schemas.microsoft.com/office/drawing/2014/main" id="{837179F0-0C81-A986-4016-568D2514435A}"/>
              </a:ext>
            </a:extLst>
          </p:cNvPr>
          <p:cNvPicPr>
            <a:picLocks noChangeAspect="1"/>
          </p:cNvPicPr>
          <p:nvPr/>
        </p:nvPicPr>
        <p:blipFill rotWithShape="1">
          <a:blip r:embed="rId3">
            <a:extLst>
              <a:ext uri="{28A0092B-C50C-407E-A947-70E740481C1C}">
                <a14:useLocalDpi xmlns:a14="http://schemas.microsoft.com/office/drawing/2010/main" val="0"/>
              </a:ext>
            </a:extLst>
          </a:blip>
          <a:srcRect l="726" r="726"/>
          <a:stretch/>
        </p:blipFill>
        <p:spPr>
          <a:xfrm>
            <a:off x="2204712" y="2528311"/>
            <a:ext cx="7782576" cy="317005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064890DB-DB3C-ACEE-66A1-CAF796483211}"/>
              </a:ext>
            </a:extLst>
          </p:cNvPr>
          <p:cNvSpPr txBox="1"/>
          <p:nvPr/>
        </p:nvSpPr>
        <p:spPr>
          <a:xfrm>
            <a:off x="2149291" y="2998732"/>
            <a:ext cx="2556000" cy="1296000"/>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descr="Cursor with solid fill">
            <a:extLst>
              <a:ext uri="{FF2B5EF4-FFF2-40B4-BE49-F238E27FC236}">
                <a16:creationId xmlns:a16="http://schemas.microsoft.com/office/drawing/2014/main" id="{3B60B407-F772-F6B5-D3A2-E0563E58D7D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2990935" y="3837940"/>
            <a:ext cx="550792" cy="550792"/>
          </a:xfrm>
          <a:prstGeom prst="rect">
            <a:avLst/>
          </a:prstGeom>
        </p:spPr>
      </p:pic>
    </p:spTree>
    <p:extLst>
      <p:ext uri="{BB962C8B-B14F-4D97-AF65-F5344CB8AC3E}">
        <p14:creationId xmlns:p14="http://schemas.microsoft.com/office/powerpoint/2010/main" val="104236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CC5A68-B083-33EA-D218-2DE4BBE197B5}"/>
              </a:ext>
            </a:extLst>
          </p:cNvPr>
          <p:cNvSpPr/>
          <p:nvPr/>
        </p:nvSpPr>
        <p:spPr>
          <a:xfrm>
            <a:off x="489191" y="4629209"/>
            <a:ext cx="8215897" cy="966919"/>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example of a more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traditional career</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 that interests you </a:t>
            </a:r>
            <a:endParaRPr lang="en-GB" dirty="0"/>
          </a:p>
        </p:txBody>
      </p:sp>
      <p:sp>
        <p:nvSpPr>
          <p:cNvPr id="13" name="Rectangle 12">
            <a:extLst>
              <a:ext uri="{FF2B5EF4-FFF2-40B4-BE49-F238E27FC236}">
                <a16:creationId xmlns:a16="http://schemas.microsoft.com/office/drawing/2014/main" id="{EA9412BE-66DF-33E6-A135-A8AC98869314}"/>
              </a:ext>
            </a:extLst>
          </p:cNvPr>
          <p:cNvSpPr/>
          <p:nvPr/>
        </p:nvSpPr>
        <p:spPr>
          <a:xfrm>
            <a:off x="489193" y="2228791"/>
            <a:ext cx="8215895" cy="2050132"/>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200"/>
              </a:spcAft>
            </a:pP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One example of a </a:t>
            </a:r>
            <a:r>
              <a:rPr lang="en-GB" sz="22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lifestyle career </a:t>
            </a:r>
            <a:r>
              <a:rPr lang="en-GB" sz="2200" dirty="0">
                <a:solidFill>
                  <a:schemeClr val="tx1"/>
                </a:solidFill>
                <a:latin typeface="Open Sans" panose="020B0606030504020204" pitchFamily="34" charset="0"/>
                <a:ea typeface="Open Sans" panose="020B0606030504020204" pitchFamily="34" charset="0"/>
                <a:cs typeface="Open Sans" panose="020B0606030504020204" pitchFamily="34" charset="0"/>
              </a:rPr>
              <a:t>that interests you</a:t>
            </a:r>
          </a:p>
          <a:p>
            <a:pPr algn="ctr">
              <a:lnSpc>
                <a:spcPct val="150000"/>
              </a:lnSpc>
              <a:spcAft>
                <a:spcPts val="1200"/>
              </a:spcAft>
            </a:pPr>
            <a:r>
              <a:rPr lang="en-GB"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(Remember, these are often careers related to hobbies – or try searching by the theme ‘interesting life’) </a:t>
            </a:r>
            <a:endParaRPr lang="en-GB" dirty="0">
              <a:solidFill>
                <a:schemeClr val="tx1"/>
              </a:solidFill>
            </a:endParaRPr>
          </a:p>
        </p:txBody>
      </p:sp>
      <p:sp>
        <p:nvSpPr>
          <p:cNvPr id="2" name="TextBox 1">
            <a:extLst>
              <a:ext uri="{FF2B5EF4-FFF2-40B4-BE49-F238E27FC236}">
                <a16:creationId xmlns:a16="http://schemas.microsoft.com/office/drawing/2014/main" id="{B2C668D4-D661-0318-8F22-3B79CC7803E5}"/>
              </a:ext>
            </a:extLst>
          </p:cNvPr>
          <p:cNvSpPr txBox="1"/>
          <p:nvPr/>
        </p:nvSpPr>
        <p:spPr>
          <a:xfrm>
            <a:off x="489193" y="1418366"/>
            <a:ext cx="7859440" cy="1479251"/>
          </a:xfrm>
          <a:prstGeom prst="rect">
            <a:avLst/>
          </a:prstGeom>
          <a:noFill/>
        </p:spPr>
        <p:txBody>
          <a:bodyPr wrap="square" rtlCol="0">
            <a:spAutoFit/>
          </a:bodyPr>
          <a:lstStyle/>
          <a:p>
            <a:pPr>
              <a:lnSpc>
                <a:spcPct val="150000"/>
              </a:lnSpc>
            </a:pPr>
            <a:r>
              <a:rPr lang="en-GB" sz="2200" dirty="0">
                <a:latin typeface="Open Sans" panose="020B0606030504020204" pitchFamily="34" charset="0"/>
                <a:ea typeface="Open Sans" panose="020B0606030504020204" pitchFamily="34" charset="0"/>
                <a:cs typeface="Open Sans" panose="020B0606030504020204" pitchFamily="34" charset="0"/>
              </a:rPr>
              <a:t>First, use the search and filter tools to </a:t>
            </a:r>
            <a:r>
              <a:rPr lang="en-GB" sz="2200" b="1" dirty="0">
                <a:latin typeface="Open Sans" panose="020B0606030504020204" pitchFamily="34" charset="0"/>
                <a:ea typeface="Open Sans" panose="020B0606030504020204" pitchFamily="34" charset="0"/>
                <a:cs typeface="Open Sans" panose="020B0606030504020204" pitchFamily="34" charset="0"/>
              </a:rPr>
              <a:t>find</a:t>
            </a:r>
            <a:r>
              <a:rPr lang="en-GB" sz="2200" dirty="0">
                <a:latin typeface="Open Sans" panose="020B0606030504020204" pitchFamily="34" charset="0"/>
                <a:ea typeface="Open Sans" panose="020B0606030504020204" pitchFamily="34" charset="0"/>
                <a:cs typeface="Open Sans" panose="020B0606030504020204" pitchFamily="34" charset="0"/>
              </a:rPr>
              <a:t> and </a:t>
            </a:r>
            <a:r>
              <a:rPr lang="en-GB" sz="2200" b="1" dirty="0">
                <a:latin typeface="Open Sans" panose="020B0606030504020204" pitchFamily="34" charset="0"/>
                <a:ea typeface="Open Sans" panose="020B0606030504020204" pitchFamily="34" charset="0"/>
                <a:cs typeface="Open Sans" panose="020B0606030504020204" pitchFamily="34" charset="0"/>
              </a:rPr>
              <a:t>favourite</a:t>
            </a:r>
            <a:r>
              <a:rPr lang="en-GB" sz="2200" dirty="0">
                <a:latin typeface="Open Sans" panose="020B0606030504020204" pitchFamily="34" charset="0"/>
                <a:ea typeface="Open Sans" panose="020B0606030504020204" pitchFamily="34" charset="0"/>
                <a:cs typeface="Open Sans" panose="020B0606030504020204" pitchFamily="34" charset="0"/>
              </a:rPr>
              <a:t>:</a:t>
            </a:r>
          </a:p>
          <a:p>
            <a:pPr marL="342900" indent="-342900">
              <a:lnSpc>
                <a:spcPct val="150000"/>
              </a:lnSpc>
              <a:buFont typeface="Arial" panose="020B0604020202020204" pitchFamily="34" charset="0"/>
              <a:buChar char="•"/>
            </a:pPr>
            <a:endParaRPr lang="en-GB" sz="2200" dirty="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50000"/>
              </a:lnSpc>
              <a:buFont typeface="+mj-lt"/>
              <a:buAutoNum type="arabicPeriod"/>
            </a:pPr>
            <a:endParaRPr lang="en-GB"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id="{D2848371-6D8B-0106-E257-4BE67F39862C}"/>
              </a:ext>
            </a:extLst>
          </p:cNvPr>
          <p:cNvPicPr>
            <a:picLocks noChangeAspect="1"/>
          </p:cNvPicPr>
          <p:nvPr/>
        </p:nvPicPr>
        <p:blipFill>
          <a:blip r:embed="rId3"/>
          <a:stretch>
            <a:fillRect/>
          </a:stretch>
        </p:blipFill>
        <p:spPr>
          <a:xfrm>
            <a:off x="9045655" y="2870763"/>
            <a:ext cx="2811735" cy="266900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0C6D9B70-3A20-6675-8879-9924EC688840}"/>
              </a:ext>
            </a:extLst>
          </p:cNvPr>
          <p:cNvSpPr txBox="1"/>
          <p:nvPr/>
        </p:nvSpPr>
        <p:spPr>
          <a:xfrm>
            <a:off x="9310306" y="4964538"/>
            <a:ext cx="2004645" cy="316523"/>
          </a:xfrm>
          <a:prstGeom prst="rect">
            <a:avLst/>
          </a:prstGeom>
          <a:noFill/>
          <a:ln w="38100">
            <a:solidFill>
              <a:srgbClr val="4BC7C8"/>
            </a:solidFill>
          </a:ln>
        </p:spPr>
        <p:style>
          <a:lnRef idx="2">
            <a:schemeClr val="accent1"/>
          </a:lnRef>
          <a:fillRef idx="1">
            <a:schemeClr val="lt1"/>
          </a:fillRef>
          <a:effectRef idx="0">
            <a:schemeClr val="accent1"/>
          </a:effectRef>
          <a:fontRef idx="minor">
            <a:schemeClr val="dk1"/>
          </a:fontRef>
        </p:style>
        <p:txBody>
          <a:bodyPr wrap="square" tIns="0" rtlCol="0">
            <a:noAutofit/>
          </a:bodyPr>
          <a:lstStyle/>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R="0" lvl="0" algn="ctr" defTabSz="914400" rtl="0" eaLnBrk="1" fontAlgn="auto" latinLnBrk="0" hangingPunct="1">
              <a:lnSpc>
                <a:spcPct val="150000"/>
              </a:lnSpc>
              <a:spcBef>
                <a:spcPts val="0"/>
              </a:spcBef>
              <a:spcAft>
                <a:spcPts val="0"/>
              </a:spcAft>
              <a:buClrTx/>
              <a:buSzTx/>
              <a:tabLst/>
              <a:defRPr/>
            </a:pPr>
            <a:endPar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 name="Graphic 9" descr="Cursor with solid fill">
            <a:extLst>
              <a:ext uri="{FF2B5EF4-FFF2-40B4-BE49-F238E27FC236}">
                <a16:creationId xmlns:a16="http://schemas.microsoft.com/office/drawing/2014/main" id="{4A945985-506D-9210-1309-C14C9561CCF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10959085" y="5153712"/>
            <a:ext cx="550792" cy="550792"/>
          </a:xfrm>
          <a:prstGeom prst="rect">
            <a:avLst/>
          </a:prstGeom>
        </p:spPr>
      </p:pic>
      <p:sp>
        <p:nvSpPr>
          <p:cNvPr id="6" name="Title 1">
            <a:extLst>
              <a:ext uri="{FF2B5EF4-FFF2-40B4-BE49-F238E27FC236}">
                <a16:creationId xmlns:a16="http://schemas.microsoft.com/office/drawing/2014/main" id="{9AD3C6BE-DCB3-8B87-8289-76B714EA5A98}"/>
              </a:ext>
            </a:extLst>
          </p:cNvPr>
          <p:cNvSpPr txBox="1">
            <a:spLocks/>
          </p:cNvSpPr>
          <p:nvPr/>
        </p:nvSpPr>
        <p:spPr>
          <a:xfrm>
            <a:off x="489192" y="580981"/>
            <a:ext cx="11272140" cy="669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latin typeface="Open Sans" panose="020B0606030504020204"/>
              </a:rPr>
              <a:t>Using the Unifrog Careers library tool</a:t>
            </a:r>
          </a:p>
        </p:txBody>
      </p:sp>
      <p:pic>
        <p:nvPicPr>
          <p:cNvPr id="4" name="Picture 3">
            <a:extLst>
              <a:ext uri="{FF2B5EF4-FFF2-40B4-BE49-F238E27FC236}">
                <a16:creationId xmlns:a16="http://schemas.microsoft.com/office/drawing/2014/main" id="{7BF361D6-A1C8-F083-D7AD-73AC8687A501}"/>
              </a:ext>
            </a:extLst>
          </p:cNvPr>
          <p:cNvPicPr>
            <a:picLocks noChangeAspect="1"/>
          </p:cNvPicPr>
          <p:nvPr/>
        </p:nvPicPr>
        <p:blipFill rotWithShape="1">
          <a:blip r:embed="rId5"/>
          <a:srcRect l="60493" t="44668" r="26390" b="7523"/>
          <a:stretch/>
        </p:blipFill>
        <p:spPr>
          <a:xfrm>
            <a:off x="9045655" y="1842550"/>
            <a:ext cx="757484" cy="703378"/>
          </a:xfrm>
          <a:prstGeom prst="rect">
            <a:avLst/>
          </a:prstGeom>
          <a:ln>
            <a:noFill/>
          </a:ln>
          <a:effectLst>
            <a:outerShdw blurRad="292100" dist="139700" dir="2700000" algn="tl" rotWithShape="0">
              <a:srgbClr val="333333">
                <a:alpha val="65000"/>
              </a:srgbClr>
            </a:outerShdw>
          </a:effectLst>
        </p:spPr>
      </p:pic>
      <p:pic>
        <p:nvPicPr>
          <p:cNvPr id="5" name="Graphic 4" descr="Cursor with solid fill">
            <a:extLst>
              <a:ext uri="{FF2B5EF4-FFF2-40B4-BE49-F238E27FC236}">
                <a16:creationId xmlns:a16="http://schemas.microsoft.com/office/drawing/2014/main" id="{2076B0A3-94DC-1389-DC6B-ABE05CB1BD3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73288">
            <a:off x="9431684" y="2270532"/>
            <a:ext cx="550792" cy="550792"/>
          </a:xfrm>
          <a:prstGeom prst="rect">
            <a:avLst/>
          </a:prstGeom>
        </p:spPr>
      </p:pic>
    </p:spTree>
    <p:extLst>
      <p:ext uri="{BB962C8B-B14F-4D97-AF65-F5344CB8AC3E}">
        <p14:creationId xmlns:p14="http://schemas.microsoft.com/office/powerpoint/2010/main" val="246803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8E7B2B-E64E-404A-8345-4F0D5D2319EC}"/>
              </a:ext>
            </a:extLst>
          </p:cNvPr>
          <p:cNvSpPr>
            <a:spLocks noGrp="1"/>
          </p:cNvSpPr>
          <p:nvPr>
            <p:ph type="title"/>
          </p:nvPr>
        </p:nvSpPr>
        <p:spPr>
          <a:xfrm>
            <a:off x="215601" y="487611"/>
            <a:ext cx="11419200" cy="669188"/>
          </a:xfrm>
        </p:spPr>
        <p:txBody>
          <a:bodyPr>
            <a:noAutofit/>
          </a:bodyPr>
          <a:lstStyle/>
          <a:p>
            <a:r>
              <a:rPr lang="en-GB" sz="3200" b="1" dirty="0">
                <a:latin typeface="Open Sans" panose="020B0606030504020204"/>
              </a:rPr>
              <a:t>Using the Unifrog Careers library tool</a:t>
            </a:r>
          </a:p>
        </p:txBody>
      </p:sp>
      <p:sp>
        <p:nvSpPr>
          <p:cNvPr id="6" name="TextBox 5">
            <a:extLst>
              <a:ext uri="{FF2B5EF4-FFF2-40B4-BE49-F238E27FC236}">
                <a16:creationId xmlns:a16="http://schemas.microsoft.com/office/drawing/2014/main" id="{4E32ED3A-E743-8F19-6AF1-855758991605}"/>
              </a:ext>
            </a:extLst>
          </p:cNvPr>
          <p:cNvSpPr txBox="1"/>
          <p:nvPr/>
        </p:nvSpPr>
        <p:spPr>
          <a:xfrm>
            <a:off x="225468" y="1188198"/>
            <a:ext cx="11512145" cy="546047"/>
          </a:xfrm>
          <a:prstGeom prst="rect">
            <a:avLst/>
          </a:prstGeom>
          <a:noFill/>
        </p:spPr>
        <p:txBody>
          <a:bodyPr wrap="square">
            <a:spAutoFit/>
          </a:bodyPr>
          <a:lstStyle/>
          <a:p>
            <a:pPr>
              <a:lnSpc>
                <a:spcPct val="150000"/>
              </a:lnSpc>
              <a:spcAft>
                <a:spcPts val="1200"/>
              </a:spcAft>
            </a:pPr>
            <a:r>
              <a:rPr lang="en-GB" sz="2200" dirty="0">
                <a:latin typeface="Open Sans" panose="020B0606030504020204" pitchFamily="34" charset="0"/>
                <a:ea typeface="Open Sans" panose="020B0606030504020204" pitchFamily="34" charset="0"/>
                <a:cs typeface="Open Sans" panose="020B0606030504020204" pitchFamily="34" charset="0"/>
              </a:rPr>
              <a:t>Now, use information from the career profiles to answer the questions for each job:</a:t>
            </a:r>
            <a:endParaRPr lang="en-GB" sz="2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Folded Corner 8">
            <a:extLst>
              <a:ext uri="{FF2B5EF4-FFF2-40B4-BE49-F238E27FC236}">
                <a16:creationId xmlns:a16="http://schemas.microsoft.com/office/drawing/2014/main" id="{FC491322-BB0C-108B-FAD8-F388D79244AD}"/>
              </a:ext>
            </a:extLst>
          </p:cNvPr>
          <p:cNvSpPr/>
          <p:nvPr/>
        </p:nvSpPr>
        <p:spPr>
          <a:xfrm>
            <a:off x="225468" y="2471286"/>
            <a:ext cx="3635332" cy="3078464"/>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endParaRPr>
          </a:p>
        </p:txBody>
      </p:sp>
      <p:sp>
        <p:nvSpPr>
          <p:cNvPr id="11" name="Rectangle: Folded Corner 10">
            <a:extLst>
              <a:ext uri="{FF2B5EF4-FFF2-40B4-BE49-F238E27FC236}">
                <a16:creationId xmlns:a16="http://schemas.microsoft.com/office/drawing/2014/main" id="{8B03896D-EF4E-382A-EB92-9B4F3257E1DE}"/>
              </a:ext>
            </a:extLst>
          </p:cNvPr>
          <p:cNvSpPr/>
          <p:nvPr/>
        </p:nvSpPr>
        <p:spPr>
          <a:xfrm>
            <a:off x="4117402" y="2471285"/>
            <a:ext cx="3635332" cy="3078465"/>
          </a:xfrm>
          <a:prstGeom prst="foldedCorner">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Folded Corner 12">
            <a:extLst>
              <a:ext uri="{FF2B5EF4-FFF2-40B4-BE49-F238E27FC236}">
                <a16:creationId xmlns:a16="http://schemas.microsoft.com/office/drawing/2014/main" id="{2F4D1C73-A48D-B2AD-736F-1BD7FAE5267B}"/>
              </a:ext>
            </a:extLst>
          </p:cNvPr>
          <p:cNvSpPr/>
          <p:nvPr/>
        </p:nvSpPr>
        <p:spPr>
          <a:xfrm>
            <a:off x="8202172" y="2471286"/>
            <a:ext cx="3635332" cy="3078464"/>
          </a:xfrm>
          <a:prstGeom prst="foldedCorner">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2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extLst>
              <a:ext uri="{FF2B5EF4-FFF2-40B4-BE49-F238E27FC236}">
                <a16:creationId xmlns:a16="http://schemas.microsoft.com/office/drawing/2014/main" id="{0D29F2F2-B977-B681-F85F-EBECD5F6B31B}"/>
              </a:ext>
            </a:extLst>
          </p:cNvPr>
          <p:cNvSpPr txBox="1"/>
          <p:nvPr/>
        </p:nvSpPr>
        <p:spPr>
          <a:xfrm>
            <a:off x="215601" y="2651202"/>
            <a:ext cx="3635332" cy="257865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GB" sz="2200" dirty="0">
                <a:solidFill>
                  <a:prstClr val="black"/>
                </a:solidFill>
                <a:latin typeface="Open Sans" panose="020B0606030504020204" pitchFamily="34" charset="0"/>
                <a:ea typeface="Open Sans" panose="020B0606030504020204" pitchFamily="34" charset="0"/>
                <a:cs typeface="Open Sans" panose="020B0606030504020204" pitchFamily="34" charset="0"/>
              </a:rPr>
              <a:t>1. …how might you spend your time? Think about what kinds of activities you’d do during work time and leisure time. </a:t>
            </a: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74676CE-4B21-A9C1-802E-E803BC1720FE}"/>
              </a:ext>
            </a:extLst>
          </p:cNvPr>
          <p:cNvSpPr txBox="1"/>
          <p:nvPr/>
        </p:nvSpPr>
        <p:spPr>
          <a:xfrm>
            <a:off x="4268834" y="2839348"/>
            <a:ext cx="3322600" cy="206954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 what kind of standard of living would you have? What could you afford to have/do?</a:t>
            </a:r>
          </a:p>
        </p:txBody>
      </p:sp>
      <p:sp>
        <p:nvSpPr>
          <p:cNvPr id="30" name="TextBox 29">
            <a:extLst>
              <a:ext uri="{FF2B5EF4-FFF2-40B4-BE49-F238E27FC236}">
                <a16:creationId xmlns:a16="http://schemas.microsoft.com/office/drawing/2014/main" id="{1A6701CC-BECA-EC36-9D6B-5F9032471636}"/>
              </a:ext>
            </a:extLst>
          </p:cNvPr>
          <p:cNvSpPr txBox="1"/>
          <p:nvPr/>
        </p:nvSpPr>
        <p:spPr>
          <a:xfrm>
            <a:off x="8201421" y="2905760"/>
            <a:ext cx="3635332" cy="2069541"/>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3….</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would doing this job enable you to </a:t>
            </a:r>
            <a:r>
              <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make a contribution to your community?</a:t>
            </a:r>
            <a:r>
              <a:rPr kumimoji="0" lang="en-GB" sz="2200" b="0" i="0" u="none" strike="noStrike" kern="1200" cap="none" spc="0" normalizeH="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If so, how?</a:t>
            </a:r>
            <a:endParaRPr kumimoji="0" lang="en-GB" sz="2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5" name="Graphic 34" descr="Money with solid fill">
            <a:extLst>
              <a:ext uri="{FF2B5EF4-FFF2-40B4-BE49-F238E27FC236}">
                <a16:creationId xmlns:a16="http://schemas.microsoft.com/office/drawing/2014/main" id="{46303B2F-16A5-37B3-EDA2-AFED9E695B5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68430" y="5005350"/>
            <a:ext cx="880142" cy="880142"/>
          </a:xfrm>
          <a:prstGeom prst="rect">
            <a:avLst/>
          </a:prstGeom>
        </p:spPr>
      </p:pic>
      <p:pic>
        <p:nvPicPr>
          <p:cNvPr id="37" name="Graphic 36" descr="Coins with solid fill">
            <a:extLst>
              <a:ext uri="{FF2B5EF4-FFF2-40B4-BE49-F238E27FC236}">
                <a16:creationId xmlns:a16="http://schemas.microsoft.com/office/drawing/2014/main" id="{860C7C6A-85DF-9885-12F0-5EDB7D6D32C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5270488"/>
            <a:ext cx="558524" cy="558524"/>
          </a:xfrm>
          <a:prstGeom prst="rect">
            <a:avLst/>
          </a:prstGeom>
        </p:spPr>
      </p:pic>
      <p:pic>
        <p:nvPicPr>
          <p:cNvPr id="39" name="Graphic 38" descr="Cheers with solid fill">
            <a:extLst>
              <a:ext uri="{FF2B5EF4-FFF2-40B4-BE49-F238E27FC236}">
                <a16:creationId xmlns:a16="http://schemas.microsoft.com/office/drawing/2014/main" id="{4A63D8EA-2C88-011F-C38C-56EE9B9B205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31805" y="5082067"/>
            <a:ext cx="774564" cy="774564"/>
          </a:xfrm>
          <a:prstGeom prst="rect">
            <a:avLst/>
          </a:prstGeom>
        </p:spPr>
      </p:pic>
      <p:sp>
        <p:nvSpPr>
          <p:cNvPr id="40" name="TextBox 39">
            <a:extLst>
              <a:ext uri="{FF2B5EF4-FFF2-40B4-BE49-F238E27FC236}">
                <a16:creationId xmlns:a16="http://schemas.microsoft.com/office/drawing/2014/main" id="{691F8D63-22C9-8936-00B7-87722A715CF6}"/>
              </a:ext>
            </a:extLst>
          </p:cNvPr>
          <p:cNvSpPr txBox="1"/>
          <p:nvPr/>
        </p:nvSpPr>
        <p:spPr>
          <a:xfrm>
            <a:off x="215602" y="1843186"/>
            <a:ext cx="11419200" cy="546047"/>
          </a:xfrm>
          <a:prstGeom prst="rect">
            <a:avLst/>
          </a:prstGeom>
          <a:noFill/>
        </p:spPr>
        <p:txBody>
          <a:bodyPr wrap="square">
            <a:spAutoFit/>
          </a:bodyPr>
          <a:lstStyle/>
          <a:p>
            <a:pPr>
              <a:lnSpc>
                <a:spcPct val="150000"/>
              </a:lnSpc>
              <a:spcAft>
                <a:spcPts val="1200"/>
              </a:spcAft>
            </a:pPr>
            <a:r>
              <a:rPr lang="en-GB" sz="2200" b="1" dirty="0">
                <a:latin typeface="Open Sans" panose="020B0606030504020204" pitchFamily="34" charset="0"/>
                <a:ea typeface="Open Sans" panose="020B0606030504020204" pitchFamily="34" charset="0"/>
                <a:cs typeface="Open Sans" panose="020B0606030504020204" pitchFamily="34" charset="0"/>
              </a:rPr>
              <a:t>If you did this job…</a:t>
            </a:r>
            <a:endParaRPr lang="en-GB" sz="2200" b="1"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2" name="Graphic 41" descr="Daily calendar with solid fill">
            <a:extLst>
              <a:ext uri="{FF2B5EF4-FFF2-40B4-BE49-F238E27FC236}">
                <a16:creationId xmlns:a16="http://schemas.microsoft.com/office/drawing/2014/main" id="{9F86A3AD-3131-CA5E-3D5B-4E365CDE380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2549" y="5121395"/>
            <a:ext cx="914400" cy="914400"/>
          </a:xfrm>
          <a:prstGeom prst="rect">
            <a:avLst/>
          </a:prstGeom>
        </p:spPr>
      </p:pic>
    </p:spTree>
    <p:extLst>
      <p:ext uri="{BB962C8B-B14F-4D97-AF65-F5344CB8AC3E}">
        <p14:creationId xmlns:p14="http://schemas.microsoft.com/office/powerpoint/2010/main" val="303573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animBg="1"/>
      <p:bldP spid="13" grpId="0" animBg="1"/>
      <p:bldP spid="21" grpId="0"/>
      <p:bldP spid="25" grpId="0"/>
      <p:bldP spid="30"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4816DC-EC8E-7511-C0A4-B97262CC1762}"/>
              </a:ext>
            </a:extLst>
          </p:cNvPr>
          <p:cNvSpPr txBox="1"/>
          <p:nvPr/>
        </p:nvSpPr>
        <p:spPr>
          <a:xfrm>
            <a:off x="353988" y="465613"/>
            <a:ext cx="8499727" cy="75225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Open Sans" panose="020B0606030504020204"/>
                <a:ea typeface="+mn-ea"/>
                <a:cs typeface="+mn-cs"/>
              </a:rPr>
              <a:t>Finding out more about careers</a:t>
            </a:r>
          </a:p>
        </p:txBody>
      </p:sp>
      <p:sp>
        <p:nvSpPr>
          <p:cNvPr id="5" name="TextBox 4">
            <a:extLst>
              <a:ext uri="{FF2B5EF4-FFF2-40B4-BE49-F238E27FC236}">
                <a16:creationId xmlns:a16="http://schemas.microsoft.com/office/drawing/2014/main" id="{7FB35C8F-A773-DADA-66DD-8EEC1A15443D}"/>
              </a:ext>
            </a:extLst>
          </p:cNvPr>
          <p:cNvSpPr txBox="1"/>
          <p:nvPr/>
        </p:nvSpPr>
        <p:spPr>
          <a:xfrm>
            <a:off x="353988" y="1546260"/>
            <a:ext cx="7774012" cy="39777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30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If you want to find out more about careers you can use the </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Know-how library </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tool and</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 </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search ‘career’. You can read guides on lots of different career specialisms.</a:t>
            </a:r>
          </a:p>
          <a:p>
            <a:pPr marL="0" marR="0" lvl="0" indent="0" algn="l" defTabSz="914400" rtl="0" eaLnBrk="1" fontAlgn="auto" latinLnBrk="0" hangingPunct="1">
              <a:lnSpc>
                <a:spcPct val="150000"/>
              </a:lnSpc>
              <a:spcBef>
                <a:spcPts val="0"/>
              </a:spcBef>
              <a:spcAft>
                <a:spcPts val="300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You can also keep track of things you’re doing to support your career journey, such as your activities, achievements and skills. Visit the </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Activities tool </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and </a:t>
            </a:r>
            <a:r>
              <a:rPr kumimoji="0" lang="en-GB" sz="2200" b="1" i="0" u="none" strike="noStrike" kern="1200" cap="none" spc="0" normalizeH="0" baseline="0" noProof="0" dirty="0">
                <a:ln>
                  <a:noFill/>
                </a:ln>
                <a:solidFill>
                  <a:prstClr val="black"/>
                </a:solidFill>
                <a:effectLst/>
                <a:uLnTx/>
                <a:uFillTx/>
                <a:latin typeface="Open Sans" panose="020B0606030504020204"/>
                <a:ea typeface="+mn-ea"/>
                <a:cs typeface="+mn-cs"/>
              </a:rPr>
              <a:t>Skills tool </a:t>
            </a:r>
            <a:r>
              <a:rPr kumimoji="0" lang="en-GB" sz="2200" b="0" i="0" u="none" strike="noStrike" kern="1200" cap="none" spc="0" normalizeH="0" baseline="0" noProof="0" dirty="0">
                <a:ln>
                  <a:noFill/>
                </a:ln>
                <a:solidFill>
                  <a:prstClr val="black"/>
                </a:solidFill>
                <a:effectLst/>
                <a:uLnTx/>
                <a:uFillTx/>
                <a:latin typeface="Open Sans" panose="020B0606030504020204"/>
                <a:ea typeface="+mn-ea"/>
                <a:cs typeface="+mn-cs"/>
              </a:rPr>
              <a:t>on your Unifrog homepage.</a:t>
            </a:r>
          </a:p>
        </p:txBody>
      </p:sp>
      <p:pic>
        <p:nvPicPr>
          <p:cNvPr id="4" name="Picture 3">
            <a:extLst>
              <a:ext uri="{FF2B5EF4-FFF2-40B4-BE49-F238E27FC236}">
                <a16:creationId xmlns:a16="http://schemas.microsoft.com/office/drawing/2014/main" id="{BA0F9F5E-4B82-5527-1F6C-29C921DEB389}"/>
              </a:ext>
            </a:extLst>
          </p:cNvPr>
          <p:cNvPicPr>
            <a:picLocks noChangeAspect="1"/>
          </p:cNvPicPr>
          <p:nvPr/>
        </p:nvPicPr>
        <p:blipFill>
          <a:blip r:embed="rId3"/>
          <a:stretch>
            <a:fillRect/>
          </a:stretch>
        </p:blipFill>
        <p:spPr>
          <a:xfrm>
            <a:off x="8306602" y="527682"/>
            <a:ext cx="3507890" cy="262234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189F8299-F7F7-3D69-135C-45F8A03CC1F2}"/>
              </a:ext>
            </a:extLst>
          </p:cNvPr>
          <p:cNvPicPr>
            <a:picLocks noChangeAspect="1"/>
          </p:cNvPicPr>
          <p:nvPr/>
        </p:nvPicPr>
        <p:blipFill rotWithShape="1">
          <a:blip r:embed="rId4"/>
          <a:srcRect l="51459"/>
          <a:stretch/>
        </p:blipFill>
        <p:spPr>
          <a:xfrm>
            <a:off x="8893742" y="4686190"/>
            <a:ext cx="2472135" cy="125943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3A99CE34-CD95-3F19-E58E-601A3CF31C0D}"/>
              </a:ext>
            </a:extLst>
          </p:cNvPr>
          <p:cNvPicPr>
            <a:picLocks noChangeAspect="1"/>
          </p:cNvPicPr>
          <p:nvPr/>
        </p:nvPicPr>
        <p:blipFill rotWithShape="1">
          <a:blip r:embed="rId4"/>
          <a:srcRect r="50980"/>
          <a:stretch/>
        </p:blipFill>
        <p:spPr>
          <a:xfrm>
            <a:off x="8870917" y="3317798"/>
            <a:ext cx="2496518" cy="12594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933384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9B1A320C7D094F85E868D80F30E951" ma:contentTypeVersion="16" ma:contentTypeDescription="Create a new document." ma:contentTypeScope="" ma:versionID="ea065df8f3e20242aa3bb16dee40d558">
  <xsd:schema xmlns:xsd="http://www.w3.org/2001/XMLSchema" xmlns:xs="http://www.w3.org/2001/XMLSchema" xmlns:p="http://schemas.microsoft.com/office/2006/metadata/properties" xmlns:ns2="5ac3cd1c-3d30-4aa3-9d6c-31b1c1640ef0" xmlns:ns3="3947ffd7-e1e2-4c53-9054-b8d6983d9ba6" targetNamespace="http://schemas.microsoft.com/office/2006/metadata/properties" ma:root="true" ma:fieldsID="3e90bf8c11a41495a9b4c08300fb98a2" ns2:_="" ns3:_="">
    <xsd:import namespace="5ac3cd1c-3d30-4aa3-9d6c-31b1c1640ef0"/>
    <xsd:import namespace="3947ffd7-e1e2-4c53-9054-b8d6983d9ba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element ref="ns3:lcf76f155ced4ddcb4097134ff3c332f" minOccurs="0"/>
                <xsd:element ref="ns2: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3cd1c-3d30-4aa3-9d6c-31b1c1640e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ee95269-558d-4beb-8fc8-3aa27569896e}" ma:internalName="TaxCatchAll" ma:showField="CatchAllData" ma:web="5ac3cd1c-3d30-4aa3-9d6c-31b1c1640ef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47ffd7-e1e2-4c53-9054-b8d6983d9ba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71a1524-f3e6-41df-8974-f4dfb8ac6ffd"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ac3cd1c-3d30-4aa3-9d6c-31b1c1640ef0" xsi:nil="true"/>
    <lcf76f155ced4ddcb4097134ff3c332f xmlns="3947ffd7-e1e2-4c53-9054-b8d6983d9ba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A36707-F976-4C82-9D1C-BF37606A33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c3cd1c-3d30-4aa3-9d6c-31b1c1640ef0"/>
    <ds:schemaRef ds:uri="3947ffd7-e1e2-4c53-9054-b8d6983d9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03762F-DEB9-4B00-AC9F-EA7718CDE87D}">
  <ds:schemaRefs>
    <ds:schemaRef ds:uri="http://schemas.microsoft.com/office/2006/metadata/properties"/>
    <ds:schemaRef ds:uri="http://schemas.microsoft.com/office/infopath/2007/PartnerControls"/>
    <ds:schemaRef ds:uri="5ac3cd1c-3d30-4aa3-9d6c-31b1c1640ef0"/>
    <ds:schemaRef ds:uri="3947ffd7-e1e2-4c53-9054-b8d6983d9ba6"/>
  </ds:schemaRefs>
</ds:datastoreItem>
</file>

<file path=customXml/itemProps3.xml><?xml version="1.0" encoding="utf-8"?>
<ds:datastoreItem xmlns:ds="http://schemas.openxmlformats.org/officeDocument/2006/customXml" ds:itemID="{ACEF5847-4A6D-4826-895D-974A8F0F23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46288</TotalTime>
  <Words>3878</Words>
  <Application>Microsoft Office PowerPoint</Application>
  <PresentationFormat>Widescreen</PresentationFormat>
  <Paragraphs>498</Paragraphs>
  <Slides>11</Slides>
  <Notes>11</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1_Office Theme</vt:lpstr>
      <vt:lpstr>2_Office Theme</vt:lpstr>
      <vt:lpstr>Office Theme</vt:lpstr>
      <vt:lpstr>3_Office Theme</vt:lpstr>
      <vt:lpstr>4_Office Theme</vt:lpstr>
      <vt:lpstr>PowerPoint Presentation</vt:lpstr>
      <vt:lpstr>Talking about careers (5 mins)</vt:lpstr>
      <vt:lpstr>PowerPoint Presentation</vt:lpstr>
      <vt:lpstr>What are the different types of careers? (5 mins)</vt:lpstr>
      <vt:lpstr>What are the different types of careers? (5 mins)</vt:lpstr>
      <vt:lpstr>Using the Unifrog Careers library tool (15 mins)</vt:lpstr>
      <vt:lpstr>PowerPoint Presentation</vt:lpstr>
      <vt:lpstr>Using the Unifrog Careers library tool</vt:lpstr>
      <vt:lpstr>PowerPoint Presentation</vt:lpstr>
      <vt:lpstr>What type of career is right for me? (5 mins)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Emily Adkins</cp:lastModifiedBy>
  <cp:revision>1437</cp:revision>
  <dcterms:created xsi:type="dcterms:W3CDTF">2018-10-19T14:26:26Z</dcterms:created>
  <dcterms:modified xsi:type="dcterms:W3CDTF">2026-04-27T09:13:48Z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0x010100BC9B1A320C7D094F85E868D80F30E951</vt:lpwstr>
  </property>
  <property fmtid="{D5CDD505-2E9C-101B-9397-08002B2CF9AE}" pid="3" name="MediaServiceImageTags">
    <vt:lpwstr/>
  </property>
</Properties>
</file>