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98" r:id="rId5"/>
    <p:sldId id="320" r:id="rId6"/>
    <p:sldId id="324" r:id="rId7"/>
    <p:sldId id="302" r:id="rId8"/>
    <p:sldId id="325" r:id="rId9"/>
    <p:sldId id="303" r:id="rId10"/>
    <p:sldId id="308" r:id="rId11"/>
    <p:sldId id="326" r:id="rId12"/>
    <p:sldId id="305" r:id="rId13"/>
    <p:sldId id="321" r:id="rId14"/>
    <p:sldId id="30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mily Nash" initials="EN" lastIdx="1" clrIdx="0">
    <p:extLst>
      <p:ext uri="{19B8F6BF-5375-455C-9EA6-DF929625EA0E}">
        <p15:presenceInfo xmlns:p15="http://schemas.microsoft.com/office/powerpoint/2012/main" userId="6117e569c8723fe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44F2"/>
    <a:srgbClr val="FF33CC"/>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B78EC8-CA65-7A1F-448C-91FC1C59380E}" v="1" dt="2026-04-27T09:13:20.6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106" autoAdjust="0"/>
    <p:restoredTop sz="75139" autoAdjust="0"/>
  </p:normalViewPr>
  <p:slideViewPr>
    <p:cSldViewPr snapToGrid="0">
      <p:cViewPr varScale="1">
        <p:scale>
          <a:sx n="81" d="100"/>
          <a:sy n="81" d="100"/>
        </p:scale>
        <p:origin x="212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B08074-1A82-4276-BC9C-9F1654D2C295}" type="datetimeFigureOut">
              <a:rPr lang="en-GB" smtClean="0"/>
              <a:t>27/04/2026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323D7-8D74-402A-B74C-D1093F83EA20}" type="slidenum">
              <a:rPr lang="en-GB" smtClean="0"/>
              <a:t>‹#›</a:t>
            </a:fld>
            <a:endParaRPr lang="en-GB"/>
          </a:p>
        </p:txBody>
      </p:sp>
    </p:spTree>
    <p:extLst>
      <p:ext uri="{BB962C8B-B14F-4D97-AF65-F5344CB8AC3E}">
        <p14:creationId xmlns:p14="http://schemas.microsoft.com/office/powerpoint/2010/main" val="3703855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0C9BEC-E11D-4BAB-B95E-6E8FA7997FA6}"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77684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t>Teacher’s notes:</a:t>
            </a:r>
            <a:endParaRPr lang="en-GB"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u="none" dirty="0"/>
              <a:t>Plenary activity: </a:t>
            </a:r>
            <a:r>
              <a:rPr lang="en-GB" b="0" u="none" dirty="0"/>
              <a:t>As students leave the classroom, ask them to share a top tip for contacting employers via email or by telephone as they leave the classroom. This allows for a quick reflection on what students have learned in the lesson. </a:t>
            </a:r>
            <a:endParaRPr lang="en-GB" dirty="0"/>
          </a:p>
        </p:txBody>
      </p:sp>
      <p:sp>
        <p:nvSpPr>
          <p:cNvPr id="4" name="Slide Number Placeholder 3"/>
          <p:cNvSpPr>
            <a:spLocks noGrp="1"/>
          </p:cNvSpPr>
          <p:nvPr>
            <p:ph type="sldNum" sz="quarter" idx="5"/>
          </p:nvPr>
        </p:nvSpPr>
        <p:spPr/>
        <p:txBody>
          <a:bodyPr/>
          <a:lstStyle/>
          <a:p>
            <a:fld id="{B70323D7-8D74-402A-B74C-D1093F83EA20}" type="slidenum">
              <a:rPr lang="en-GB" smtClean="0"/>
              <a:t>11</a:t>
            </a:fld>
            <a:endParaRPr lang="en-GB"/>
          </a:p>
        </p:txBody>
      </p:sp>
    </p:spTree>
    <p:extLst>
      <p:ext uri="{BB962C8B-B14F-4D97-AF65-F5344CB8AC3E}">
        <p14:creationId xmlns:p14="http://schemas.microsoft.com/office/powerpoint/2010/main" val="1217777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a:t>Teacher’s notes:</a:t>
            </a:r>
          </a:p>
          <a:p>
            <a:r>
              <a:rPr lang="en-GB" u="none" dirty="0"/>
              <a:t>Introduce to students the objective of the lesson and gauge where they are in the process of arranging work experience.</a:t>
            </a:r>
          </a:p>
          <a:p>
            <a:endParaRPr lang="en-GB" u="none" dirty="0"/>
          </a:p>
          <a:p>
            <a:pPr marL="171450" lvl="0" indent="-171450">
              <a:buFont typeface="Arial" panose="020B0604020202020204" pitchFamily="34" charset="0"/>
              <a:buChar char="•"/>
            </a:pPr>
            <a:r>
              <a:rPr lang="en-GB" u="none" dirty="0"/>
              <a:t>Have students identified what they want to learn and experience on their placement?</a:t>
            </a:r>
          </a:p>
          <a:p>
            <a:pPr marL="171450" lvl="0" indent="-171450">
              <a:buFont typeface="Arial" panose="020B0604020202020204" pitchFamily="34" charset="0"/>
              <a:buChar char="•"/>
            </a:pPr>
            <a:endParaRPr lang="en-GB" u="none" dirty="0"/>
          </a:p>
          <a:p>
            <a:pPr marL="171450" lvl="0" indent="-171450">
              <a:buFont typeface="Arial" panose="020B0604020202020204" pitchFamily="34" charset="0"/>
              <a:buChar char="•"/>
            </a:pPr>
            <a:r>
              <a:rPr lang="en-GB" u="none" dirty="0"/>
              <a:t>Have students got contact details of the employers they want to contact?</a:t>
            </a:r>
          </a:p>
          <a:p>
            <a:pPr marL="171450" lvl="0" indent="-171450">
              <a:buFont typeface="Arial" panose="020B0604020202020204" pitchFamily="34" charset="0"/>
              <a:buChar char="•"/>
            </a:pPr>
            <a:endParaRPr lang="en-GB" u="none" dirty="0"/>
          </a:p>
          <a:p>
            <a:pPr marL="171450" lvl="0" indent="-171450">
              <a:buFont typeface="Arial" panose="020B0604020202020204" pitchFamily="34" charset="0"/>
              <a:buChar char="•"/>
            </a:pPr>
            <a:r>
              <a:rPr lang="en-GB" u="none" dirty="0"/>
              <a:t>Have any students already secured work experience or started contacting employers? How did they find that process? </a:t>
            </a:r>
          </a:p>
          <a:p>
            <a:pPr marL="171450" lvl="0" indent="-171450">
              <a:buFont typeface="Arial" panose="020B0604020202020204" pitchFamily="34" charset="0"/>
              <a:buChar char="•"/>
            </a:pPr>
            <a:endParaRPr lang="en-GB" u="none"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u="sng" dirty="0">
                <a:solidFill>
                  <a:prstClr val="black"/>
                </a:solidFill>
                <a:latin typeface="Open Sans" panose="020B0606030504020204" pitchFamily="34" charset="0"/>
                <a:ea typeface="Open Sans" panose="020B0606030504020204" pitchFamily="34" charset="0"/>
                <a:cs typeface="Open Sans" panose="020B0606030504020204" pitchFamily="34" charset="0"/>
              </a:rPr>
              <a:t>Keyword:</a:t>
            </a: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 </a:t>
            </a:r>
            <a:r>
              <a:rPr lang="en-GB" sz="1200" b="1"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Work experience</a:t>
            </a:r>
            <a:r>
              <a:rPr lang="en-GB" sz="1200" b="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 is a short period of time spent in a workplace learning about a job, company, or career area. Most placements are unpaid and usually range from a couple of days to weeks in length. Shadowing professionals in their workplaces will let you see how they use their knowledge, skills, and competencies in their day-to-day tasks. You can use the time to ask questions and understand why things are done in a certain way. </a:t>
            </a:r>
            <a:endParaRPr lang="en-GB" u="none" dirty="0"/>
          </a:p>
        </p:txBody>
      </p:sp>
      <p:sp>
        <p:nvSpPr>
          <p:cNvPr id="4" name="Slide Number Placeholder 3"/>
          <p:cNvSpPr>
            <a:spLocks noGrp="1"/>
          </p:cNvSpPr>
          <p:nvPr>
            <p:ph type="sldNum" sz="quarter" idx="5"/>
          </p:nvPr>
        </p:nvSpPr>
        <p:spPr/>
        <p:txBody>
          <a:bodyPr/>
          <a:lstStyle/>
          <a:p>
            <a:fld id="{B70323D7-8D74-402A-B74C-D1093F83EA20}" type="slidenum">
              <a:rPr lang="en-GB" smtClean="0"/>
              <a:t>3</a:t>
            </a:fld>
            <a:endParaRPr lang="en-GB"/>
          </a:p>
        </p:txBody>
      </p:sp>
    </p:spTree>
    <p:extLst>
      <p:ext uri="{BB962C8B-B14F-4D97-AF65-F5344CB8AC3E}">
        <p14:creationId xmlns:p14="http://schemas.microsoft.com/office/powerpoint/2010/main" val="3902658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t>Teacher’s notes:</a:t>
            </a:r>
            <a:r>
              <a:rPr lang="en-GB" u="none" dirty="0"/>
              <a:t> The purpose of this exercise is for students to start thinking about what a good and a bad email to an employer looks like. </a:t>
            </a:r>
          </a:p>
          <a:p>
            <a:endParaRPr lang="en-GB" dirty="0"/>
          </a:p>
          <a:p>
            <a:r>
              <a:rPr lang="en-GB" b="1" dirty="0"/>
              <a:t>Pairs discussion: </a:t>
            </a:r>
            <a:r>
              <a:rPr lang="en-GB" dirty="0"/>
              <a:t>Ask students to read through the example email. They can discuss with the person next to them and identify how the email could be improved.</a:t>
            </a:r>
          </a:p>
          <a:p>
            <a:endParaRPr lang="en-GB" dirty="0"/>
          </a:p>
          <a:p>
            <a:pPr marL="171450" indent="-171450">
              <a:buFont typeface="Arial" panose="020B0604020202020204" pitchFamily="34" charset="0"/>
              <a:buChar char="•"/>
            </a:pPr>
            <a:r>
              <a:rPr lang="en-GB" dirty="0"/>
              <a:t>The subject line is long – it could be improved by being more to the point (e.g. “Work experience with the Avengers”).</a:t>
            </a:r>
          </a:p>
          <a:p>
            <a:pPr marL="171450" indent="-171450">
              <a:buFont typeface="Arial" panose="020B0604020202020204" pitchFamily="34" charset="0"/>
              <a:buChar char="•"/>
            </a:pPr>
            <a:r>
              <a:rPr lang="en-GB" dirty="0"/>
              <a:t>Loki doesn’t introduce himself or his school – it’s good practice to do this at the start of your email, so the person reading it knows who has sent the email.</a:t>
            </a:r>
          </a:p>
          <a:p>
            <a:pPr marL="171450" indent="-171450">
              <a:buFont typeface="Arial" panose="020B0604020202020204" pitchFamily="34" charset="0"/>
              <a:buChar char="•"/>
            </a:pPr>
            <a:r>
              <a:rPr lang="en-GB" dirty="0"/>
              <a:t>The email doesn’t explain why Loki is interested in the Avengers and work experience with them – it would improve the email if he set out a couple of reasons why work experience with them appealed to him. </a:t>
            </a:r>
          </a:p>
          <a:p>
            <a:pPr marL="171450" indent="-171450">
              <a:buFont typeface="Arial" panose="020B0604020202020204" pitchFamily="34" charset="0"/>
              <a:buChar char="•"/>
            </a:pPr>
            <a:r>
              <a:rPr lang="en-GB" dirty="0"/>
              <a:t>Loki doesn’t say the dates when he wants to do work experience – setting these dates out in your opening email will give the employer a clear indication of when you will be free for a placement.</a:t>
            </a:r>
          </a:p>
          <a:p>
            <a:pPr marL="171450" indent="-171450">
              <a:buFont typeface="Arial" panose="020B0604020202020204" pitchFamily="34" charset="0"/>
              <a:buChar char="•"/>
            </a:pPr>
            <a:r>
              <a:rPr lang="en-GB" dirty="0"/>
              <a:t>Loki could offer a phone call to get to know the employer before he joins them for work experience.</a:t>
            </a:r>
          </a:p>
          <a:p>
            <a:pPr marL="171450" indent="-171450">
              <a:buFont typeface="Arial" panose="020B0604020202020204" pitchFamily="34" charset="0"/>
              <a:buChar char="•"/>
            </a:pPr>
            <a:r>
              <a:rPr lang="en-GB" dirty="0"/>
              <a:t>The email is not polite – it could be improved by using ‘Dear’ instead of ‘Hi’; by thanking Mr Stark for the opportunity; or by giving a better explanation of why the Avengers is a company that Loki wants to learn about.</a:t>
            </a:r>
          </a:p>
          <a:p>
            <a:pPr marL="171450" indent="-171450">
              <a:buFont typeface="Arial" panose="020B0604020202020204" pitchFamily="34" charset="0"/>
              <a:buChar char="•"/>
            </a:pPr>
            <a:r>
              <a:rPr lang="en-GB" dirty="0"/>
              <a:t>Loki hasn’t proof read his email and there are errors! - he needs to remember to read the email before he sends it in future.</a:t>
            </a:r>
          </a:p>
          <a:p>
            <a:pPr marL="171450" indent="-171450">
              <a:buFont typeface="Arial" panose="020B0604020202020204" pitchFamily="34" charset="0"/>
              <a:buChar char="•"/>
            </a:pPr>
            <a:endParaRPr lang="en-GB" dirty="0"/>
          </a:p>
          <a:p>
            <a:endParaRPr lang="en-GB" dirty="0"/>
          </a:p>
          <a:p>
            <a:r>
              <a:rPr lang="en-GB" b="1" dirty="0"/>
              <a:t>Stretching exercise: </a:t>
            </a:r>
            <a:r>
              <a:rPr lang="en-GB" b="0" dirty="0"/>
              <a:t>If students are comfortable with identifying how they would improve the email to Stark Industries, ask them to write their own version from Loki to the company demonstrating those improvements. </a:t>
            </a:r>
          </a:p>
        </p:txBody>
      </p:sp>
      <p:sp>
        <p:nvSpPr>
          <p:cNvPr id="4" name="Slide Number Placeholder 3"/>
          <p:cNvSpPr>
            <a:spLocks noGrp="1"/>
          </p:cNvSpPr>
          <p:nvPr>
            <p:ph type="sldNum" sz="quarter" idx="5"/>
          </p:nvPr>
        </p:nvSpPr>
        <p:spPr/>
        <p:txBody>
          <a:bodyPr/>
          <a:lstStyle/>
          <a:p>
            <a:fld id="{B70323D7-8D74-402A-B74C-D1093F83EA20}" type="slidenum">
              <a:rPr lang="en-GB" smtClean="0"/>
              <a:t>4</a:t>
            </a:fld>
            <a:endParaRPr lang="en-GB"/>
          </a:p>
        </p:txBody>
      </p:sp>
    </p:spTree>
    <p:extLst>
      <p:ext uri="{BB962C8B-B14F-4D97-AF65-F5344CB8AC3E}">
        <p14:creationId xmlns:p14="http://schemas.microsoft.com/office/powerpoint/2010/main" val="3489163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t>Teacher’s notes:</a:t>
            </a:r>
            <a:r>
              <a:rPr lang="en-GB" u="none"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u="none" dirty="0"/>
              <a:t>Class discussion: </a:t>
            </a:r>
            <a:r>
              <a:rPr lang="en-GB" u="none" dirty="0"/>
              <a:t>Ask students to read the email on the slide. What has Peter Parker done in his email to make it more effective than Loki’s email on the previous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u="none" dirty="0"/>
              <a:t>The purpose of this discussion is to recap the things that make a good email to an employer. These tips are repeated on the following slide if you want a visual reminder for students: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u="non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Use a straight-to-the-point subject.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Use the employer’s name if you know it, or Sir/Madam if you don’t.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Paragraph 1: Introduce yourself and the school or college you go to.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Paragraph 2: Say a little about why you are interested in the industry; a couple of sentences is enough. This shows that you’ve done research and have thought carefully about where you’d like to do work experience.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Paragraph 3: Politely ask about work experience opportunities on dates you are able to attend. You can also ask for a meeting/phone call here too.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If you know the name of the employer, use ‘Yours sincerely’ and if not, use ‘Yours faithfully’.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Remember to proof read the email so there aren’t any mistakes.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Open Sans" panose="020B060603050402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u="non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u="none" dirty="0"/>
          </a:p>
        </p:txBody>
      </p:sp>
      <p:sp>
        <p:nvSpPr>
          <p:cNvPr id="4" name="Slide Number Placeholder 3"/>
          <p:cNvSpPr>
            <a:spLocks noGrp="1"/>
          </p:cNvSpPr>
          <p:nvPr>
            <p:ph type="sldNum" sz="quarter" idx="5"/>
          </p:nvPr>
        </p:nvSpPr>
        <p:spPr/>
        <p:txBody>
          <a:bodyPr/>
          <a:lstStyle/>
          <a:p>
            <a:fld id="{B70323D7-8D74-402A-B74C-D1093F83EA20}" type="slidenum">
              <a:rPr lang="en-GB" smtClean="0"/>
              <a:t>5</a:t>
            </a:fld>
            <a:endParaRPr lang="en-GB"/>
          </a:p>
        </p:txBody>
      </p:sp>
    </p:spTree>
    <p:extLst>
      <p:ext uri="{BB962C8B-B14F-4D97-AF65-F5344CB8AC3E}">
        <p14:creationId xmlns:p14="http://schemas.microsoft.com/office/powerpoint/2010/main" val="4138363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a:t>Teacher’s notes:</a:t>
            </a:r>
            <a:r>
              <a:rPr lang="en-GB" u="none" dirty="0"/>
              <a:t> Students will be starting to understand what makes a good email to an employer. Ask them to write their own email to an employer of their choice on a word document, using the format they saw in the Peter Parker email on the previous slide. The emails don’t have to be perfect! The main purpose of this is for students to put into practice what they have learned so far.</a:t>
            </a:r>
          </a:p>
          <a:p>
            <a:endParaRPr lang="en-GB"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u="none" dirty="0"/>
              <a:t>Once students have finished their emails, ask them to save the documents and upload it to their Unifrog Locker (Locker&gt;Upload new item&gt;open file picker). Check students’ uploads to their Lockers by clicking </a:t>
            </a:r>
            <a:r>
              <a:rPr lang="en-GB" sz="1200" dirty="0">
                <a:latin typeface="Open Sans" panose="020B0606030504020204"/>
                <a:cs typeface="Arial" pitchFamily="34" charset="0"/>
              </a:rPr>
              <a:t>Manage&gt;School leaving year&gt;Locker.</a:t>
            </a:r>
            <a:r>
              <a:rPr lang="en-GB" u="none" dirty="0"/>
              <a:t> </a:t>
            </a:r>
          </a:p>
          <a:p>
            <a:endParaRPr lang="en-GB" u="none" dirty="0"/>
          </a:p>
          <a:p>
            <a:r>
              <a:rPr lang="en-GB" u="none" dirty="0"/>
              <a:t>Other top tips for students’ practice emails include: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Use a straight-to-the-point subject.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Use the employer’s name if you know it, or Sir/Madam if you don’t.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Show that you’ve done research and have thought carefully about where you’d like to do work experience.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Make sure to be polite throughout the email.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If you know the name of the employer, use ‘Yours sincerely’ and if not, use ‘Yours faithfully’.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Open Sans" panose="020B0606030504020204"/>
              </a:rPr>
              <a:t>Remember to proof read the email so there aren’t any mistakes.</a:t>
            </a:r>
          </a:p>
          <a:p>
            <a:endParaRPr lang="en-GB" u="sng" dirty="0"/>
          </a:p>
        </p:txBody>
      </p:sp>
      <p:sp>
        <p:nvSpPr>
          <p:cNvPr id="4" name="Slide Number Placeholder 3"/>
          <p:cNvSpPr>
            <a:spLocks noGrp="1"/>
          </p:cNvSpPr>
          <p:nvPr>
            <p:ph type="sldNum" sz="quarter" idx="5"/>
          </p:nvPr>
        </p:nvSpPr>
        <p:spPr/>
        <p:txBody>
          <a:bodyPr/>
          <a:lstStyle/>
          <a:p>
            <a:fld id="{B70323D7-8D74-402A-B74C-D1093F83EA20}" type="slidenum">
              <a:rPr lang="en-GB" smtClean="0"/>
              <a:t>6</a:t>
            </a:fld>
            <a:endParaRPr lang="en-GB"/>
          </a:p>
        </p:txBody>
      </p:sp>
    </p:spTree>
    <p:extLst>
      <p:ext uri="{BB962C8B-B14F-4D97-AF65-F5344CB8AC3E}">
        <p14:creationId xmlns:p14="http://schemas.microsoft.com/office/powerpoint/2010/main" val="838294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a:t>Teacher’s notes:</a:t>
            </a:r>
            <a:r>
              <a:rPr lang="en-GB" u="none" dirty="0"/>
              <a:t> You can now move onto the topic of making phone calls to employers. Students will be able to apply what they’ve learned about emails to phone calls.</a:t>
            </a:r>
          </a:p>
          <a:p>
            <a:endParaRPr lang="en-GB" u="none" dirty="0"/>
          </a:p>
          <a:p>
            <a:r>
              <a:rPr lang="en-GB" u="none" dirty="0"/>
              <a:t>Are there any particular details they need to remember to share with employers? How will their friend demonstrate their interest in the industry/company over the phone? </a:t>
            </a:r>
          </a:p>
          <a:p>
            <a:endParaRPr lang="en-GB" u="none" dirty="0"/>
          </a:p>
          <a:p>
            <a:r>
              <a:rPr lang="en-GB" b="1" u="none" dirty="0"/>
              <a:t>Class discussion:</a:t>
            </a:r>
            <a:r>
              <a:rPr lang="en-GB" b="0" u="none" dirty="0"/>
              <a:t> Ask students to raise their hands and share any top tips they would give a friend about making a phone call to an employer about work experience.</a:t>
            </a:r>
          </a:p>
          <a:p>
            <a:endParaRPr lang="en-GB" b="0" u="none" dirty="0"/>
          </a:p>
          <a:p>
            <a:r>
              <a:rPr lang="en-GB" b="1" u="none" dirty="0"/>
              <a:t>Pairs activity: </a:t>
            </a:r>
            <a:r>
              <a:rPr lang="en-GB" b="0" u="none" dirty="0"/>
              <a:t>Ask students to turn to the person next to them and discuss what advice they would give each other if they had to make a phone call to an employer. Once students have had a few minutes to chat, they can share with the rest of the class.</a:t>
            </a:r>
          </a:p>
          <a:p>
            <a:endParaRPr lang="en-GB" b="0" u="none" dirty="0"/>
          </a:p>
          <a:p>
            <a:r>
              <a:rPr lang="en-GB" b="1" u="none" dirty="0"/>
              <a:t>Top tips for speaking to employers over the phone:</a:t>
            </a:r>
          </a:p>
          <a:p>
            <a:pPr marL="285750" indent="-285750">
              <a:lnSpc>
                <a:spcPct val="150000"/>
              </a:lnSpc>
              <a:buFontTx/>
              <a:buChar char="-"/>
            </a:pPr>
            <a:r>
              <a:rPr lang="en-GB" sz="1200" dirty="0">
                <a:latin typeface="Open Sans" panose="020B0606030504020204"/>
              </a:rPr>
              <a:t>Be polite and cheerful</a:t>
            </a:r>
          </a:p>
          <a:p>
            <a:pPr marL="285750" indent="-285750">
              <a:lnSpc>
                <a:spcPct val="150000"/>
              </a:lnSpc>
              <a:buFontTx/>
              <a:buChar char="-"/>
            </a:pPr>
            <a:r>
              <a:rPr lang="en-GB" sz="1200" dirty="0">
                <a:latin typeface="Open Sans" panose="020B0606030504020204"/>
              </a:rPr>
              <a:t>Speak clearly and not too fast (so you’re easily understood!)</a:t>
            </a:r>
          </a:p>
          <a:p>
            <a:pPr marL="285750" indent="-285750">
              <a:lnSpc>
                <a:spcPct val="150000"/>
              </a:lnSpc>
              <a:buFontTx/>
              <a:buChar char="-"/>
            </a:pPr>
            <a:r>
              <a:rPr lang="en-GB" sz="1200" dirty="0">
                <a:latin typeface="Open Sans" panose="020B0606030504020204"/>
              </a:rPr>
              <a:t>Make some notes before the call about what you want to talk about so you don’t forget anything</a:t>
            </a:r>
          </a:p>
          <a:p>
            <a:pPr marL="285750" indent="-285750">
              <a:lnSpc>
                <a:spcPct val="150000"/>
              </a:lnSpc>
              <a:buFontTx/>
              <a:buChar char="-"/>
            </a:pPr>
            <a:r>
              <a:rPr lang="en-GB" sz="1200" dirty="0">
                <a:latin typeface="Open Sans" panose="020B0606030504020204"/>
              </a:rPr>
              <a:t>Remember to introduce yourself, the school or college you go to, and set out the dates you’re available for work experience</a:t>
            </a:r>
          </a:p>
          <a:p>
            <a:pPr marL="285750" marR="0" lvl="0" indent="-285750" algn="l" defTabSz="914400" rtl="0" eaLnBrk="1" fontAlgn="auto" latinLnBrk="0" hangingPunct="1">
              <a:lnSpc>
                <a:spcPct val="150000"/>
              </a:lnSpc>
              <a:spcBef>
                <a:spcPts val="0"/>
              </a:spcBef>
              <a:spcAft>
                <a:spcPts val="0"/>
              </a:spcAft>
              <a:buClrTx/>
              <a:buSzTx/>
              <a:buFontTx/>
              <a:buChar char="-"/>
              <a:tabLst/>
              <a:defRPr/>
            </a:pPr>
            <a:r>
              <a:rPr lang="en-GB" sz="1200" dirty="0">
                <a:latin typeface="Open Sans" panose="020B0606030504020204"/>
              </a:rPr>
              <a:t>Explain a little about why you’re interested in this particular industry or company. It will show that </a:t>
            </a:r>
            <a:r>
              <a:rPr lang="en-GB" dirty="0">
                <a:latin typeface="Open Sans" panose="020B0606030504020204"/>
              </a:rPr>
              <a:t>you’ve done research and have thought carefully about where you’d like to do work experience.</a:t>
            </a:r>
            <a:endParaRPr lang="en-GB" sz="1200" dirty="0">
              <a:latin typeface="Open Sans" panose="020B0606030504020204"/>
            </a:endParaRPr>
          </a:p>
          <a:p>
            <a:pPr marL="285750" indent="-285750">
              <a:lnSpc>
                <a:spcPct val="150000"/>
              </a:lnSpc>
              <a:buFontTx/>
              <a:buChar char="-"/>
            </a:pPr>
            <a:r>
              <a:rPr lang="en-GB" sz="1200" dirty="0">
                <a:latin typeface="Open Sans" panose="020B0606030504020204"/>
              </a:rPr>
              <a:t>While you’re on the phone, make a note of anything important said that you’d need to remember</a:t>
            </a:r>
          </a:p>
          <a:p>
            <a:pPr marL="285750" indent="-285750">
              <a:lnSpc>
                <a:spcPct val="150000"/>
              </a:lnSpc>
              <a:buFontTx/>
              <a:buChar char="-"/>
            </a:pPr>
            <a:r>
              <a:rPr lang="en-GB" sz="1200" dirty="0">
                <a:latin typeface="Open Sans" panose="020B0606030504020204"/>
              </a:rPr>
              <a:t>Even if you don’t feel very confident, try and sound like you do! Take a deep breath before you call, and give yourself time to think when asked a question</a:t>
            </a:r>
          </a:p>
          <a:p>
            <a:pPr marL="285750" indent="-285750">
              <a:lnSpc>
                <a:spcPct val="150000"/>
              </a:lnSpc>
              <a:buFontTx/>
              <a:buChar char="-"/>
            </a:pPr>
            <a:r>
              <a:rPr lang="en-GB" sz="1200" dirty="0">
                <a:latin typeface="Open Sans" panose="020B0606030504020204"/>
              </a:rPr>
              <a:t>If the employer is unable to offer you a placement, try not to be disheartened. Thank them for their time!</a:t>
            </a:r>
          </a:p>
          <a:p>
            <a:endParaRPr lang="en-GB" b="1" u="none" dirty="0"/>
          </a:p>
          <a:p>
            <a:endParaRPr lang="en-GB" b="0" u="none" dirty="0"/>
          </a:p>
          <a:p>
            <a:endParaRPr lang="en-GB" b="1" u="sng" dirty="0"/>
          </a:p>
        </p:txBody>
      </p:sp>
      <p:sp>
        <p:nvSpPr>
          <p:cNvPr id="4" name="Slide Number Placeholder 3"/>
          <p:cNvSpPr>
            <a:spLocks noGrp="1"/>
          </p:cNvSpPr>
          <p:nvPr>
            <p:ph type="sldNum" sz="quarter" idx="5"/>
          </p:nvPr>
        </p:nvSpPr>
        <p:spPr/>
        <p:txBody>
          <a:bodyPr/>
          <a:lstStyle/>
          <a:p>
            <a:fld id="{B70323D7-8D74-402A-B74C-D1093F83EA20}" type="slidenum">
              <a:rPr lang="en-GB" smtClean="0"/>
              <a:t>7</a:t>
            </a:fld>
            <a:endParaRPr lang="en-GB"/>
          </a:p>
        </p:txBody>
      </p:sp>
    </p:spTree>
    <p:extLst>
      <p:ext uri="{BB962C8B-B14F-4D97-AF65-F5344CB8AC3E}">
        <p14:creationId xmlns:p14="http://schemas.microsoft.com/office/powerpoint/2010/main" val="12621267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t>Teacher’s notes:</a:t>
            </a:r>
            <a:r>
              <a:rPr lang="en-GB" u="none"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u="none" dirty="0"/>
              <a:t>Pairs activity: </a:t>
            </a:r>
            <a:r>
              <a:rPr lang="en-GB" b="0" u="none" dirty="0"/>
              <a:t>Ask students to read the jumbled statements from a phone call on the slide. They can then work in pairs to figure out the correct order for the conversation.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u="none" dirty="0"/>
              <a:t>Answers: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u="none" dirty="0"/>
              <a:t>H, I, B, E, C, G, A, F, D </a:t>
            </a: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u="none" dirty="0"/>
              <a:t>Stretching exercise:</a:t>
            </a:r>
            <a:r>
              <a:rPr lang="en-GB" b="0" u="none" dirty="0"/>
              <a:t> If students at quick to list the statements in order, ask them to consider what Kelly does well in the phone call. Can they make up their own conversations and test each 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u="none" dirty="0"/>
              <a:t>Supporting exercise: </a:t>
            </a:r>
            <a:r>
              <a:rPr lang="en-GB" b="0" u="none" dirty="0"/>
              <a:t>Work on the activity as a class, reading through the conversation together and then revealing the order to students.</a:t>
            </a:r>
            <a:endParaRPr lang="en-GB" b="1" u="non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u="none" dirty="0"/>
          </a:p>
        </p:txBody>
      </p:sp>
      <p:sp>
        <p:nvSpPr>
          <p:cNvPr id="4" name="Slide Number Placeholder 3"/>
          <p:cNvSpPr>
            <a:spLocks noGrp="1"/>
          </p:cNvSpPr>
          <p:nvPr>
            <p:ph type="sldNum" sz="quarter" idx="5"/>
          </p:nvPr>
        </p:nvSpPr>
        <p:spPr/>
        <p:txBody>
          <a:bodyPr/>
          <a:lstStyle/>
          <a:p>
            <a:fld id="{B70323D7-8D74-402A-B74C-D1093F83EA20}" type="slidenum">
              <a:rPr lang="en-GB" smtClean="0"/>
              <a:t>8</a:t>
            </a:fld>
            <a:endParaRPr lang="en-GB"/>
          </a:p>
        </p:txBody>
      </p:sp>
    </p:spTree>
    <p:extLst>
      <p:ext uri="{BB962C8B-B14F-4D97-AF65-F5344CB8AC3E}">
        <p14:creationId xmlns:p14="http://schemas.microsoft.com/office/powerpoint/2010/main" val="22948377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t>Teacher’s notes:</a:t>
            </a:r>
            <a:r>
              <a:rPr lang="en-GB" u="none"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u="none" dirty="0"/>
              <a:t>Pairs activity: </a:t>
            </a:r>
            <a:r>
              <a:rPr lang="en-GB" b="0" u="none" dirty="0"/>
              <a:t>Ask students to read the jumbled statements from a phone call on the slide. They can then work in pairs to figure out the correct order for the conversation. The answers can be revealed on the next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u="none" dirty="0"/>
              <a:t>Answers: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u="none" dirty="0"/>
              <a:t>H, I, B, E, C, G, A, F, D</a:t>
            </a: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u="none" dirty="0"/>
              <a:t>Stretching exercise:</a:t>
            </a:r>
            <a:r>
              <a:rPr lang="en-GB" b="0" u="none" dirty="0"/>
              <a:t> If students at quick to list the statements in order, ask them to consider what Kelly does well in the phone call.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u="none" dirty="0"/>
              <a:t>Supporting exercise: </a:t>
            </a:r>
            <a:r>
              <a:rPr lang="en-GB" b="0" u="none" dirty="0"/>
              <a:t>Work on the activity as a class, reading through the conversation together and then revealing the order to students.</a:t>
            </a:r>
            <a:endParaRPr lang="en-GB" b="1" u="non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u="none" dirty="0"/>
          </a:p>
        </p:txBody>
      </p:sp>
      <p:sp>
        <p:nvSpPr>
          <p:cNvPr id="4" name="Slide Number Placeholder 3"/>
          <p:cNvSpPr>
            <a:spLocks noGrp="1"/>
          </p:cNvSpPr>
          <p:nvPr>
            <p:ph type="sldNum" sz="quarter" idx="5"/>
          </p:nvPr>
        </p:nvSpPr>
        <p:spPr/>
        <p:txBody>
          <a:bodyPr/>
          <a:lstStyle/>
          <a:p>
            <a:fld id="{B70323D7-8D74-402A-B74C-D1093F83EA20}" type="slidenum">
              <a:rPr lang="en-GB" smtClean="0"/>
              <a:t>9</a:t>
            </a:fld>
            <a:endParaRPr lang="en-GB"/>
          </a:p>
        </p:txBody>
      </p:sp>
    </p:spTree>
    <p:extLst>
      <p:ext uri="{BB962C8B-B14F-4D97-AF65-F5344CB8AC3E}">
        <p14:creationId xmlns:p14="http://schemas.microsoft.com/office/powerpoint/2010/main" val="2460389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lnSpc>
                <a:spcPct val="150000"/>
              </a:lnSpc>
            </a:pPr>
            <a:r>
              <a:rPr lang="en-GB" sz="1200" u="sng" dirty="0">
                <a:latin typeface="Open Sans" panose="020B0606030504020204"/>
              </a:rPr>
              <a:t>Teacher’s notes:</a:t>
            </a:r>
            <a:r>
              <a:rPr lang="en-GB" sz="1200" u="none" dirty="0">
                <a:latin typeface="Open Sans" panose="020B0606030504020204"/>
              </a:rPr>
              <a:t> Use this slide as a reminder for students to follow up their work experience with a phone call or email soon after it finishes.</a:t>
            </a:r>
          </a:p>
          <a:p>
            <a:pPr algn="l">
              <a:lnSpc>
                <a:spcPct val="150000"/>
              </a:lnSpc>
            </a:pPr>
            <a:endParaRPr lang="en-GB" sz="1200" u="none" dirty="0">
              <a:latin typeface="Open Sans" panose="020B0606030504020204"/>
            </a:endParaRPr>
          </a:p>
          <a:p>
            <a:pPr algn="l">
              <a:lnSpc>
                <a:spcPct val="150000"/>
              </a:lnSpc>
            </a:pPr>
            <a:r>
              <a:rPr lang="en-GB" sz="1200" b="1" u="none" dirty="0">
                <a:latin typeface="Open Sans" panose="020B0606030504020204"/>
              </a:rPr>
              <a:t>Is there anything else you could do to make yourself stand out?</a:t>
            </a:r>
          </a:p>
          <a:p>
            <a:pPr algn="l">
              <a:lnSpc>
                <a:spcPct val="150000"/>
              </a:lnSpc>
            </a:pPr>
            <a:r>
              <a:rPr lang="en-GB" sz="1200" u="none" dirty="0">
                <a:latin typeface="Open Sans" panose="020B0606030504020204"/>
              </a:rPr>
              <a:t>The</a:t>
            </a:r>
            <a:r>
              <a:rPr lang="en-GB" sz="1200" dirty="0">
                <a:latin typeface="Open Sans" panose="020B0606030504020204"/>
              </a:rPr>
              <a:t> business you have done work experience at could be a great contact for future placements, or even a job. So it’s really important to leave a positive lasting impression on your employer, and it’s really easy to do! You can thank them by phone or by email; it will mean a lot to the work experience employer. Remembering to follow-up is a great habit to get into for your future career and will reflect on your positively.</a:t>
            </a:r>
          </a:p>
          <a:p>
            <a:pPr algn="l">
              <a:lnSpc>
                <a:spcPct val="150000"/>
              </a:lnSpc>
            </a:pPr>
            <a:endParaRPr lang="en-GB" sz="1200" dirty="0">
              <a:latin typeface="Open Sans" panose="020B0606030504020204"/>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b="0" u="none" dirty="0"/>
              <a:t>Once students start contacting employers and arranging work experience, encourage them to fill out Work Experience Journals with their thoughts before, during, and after their placements. Find the Work Experience Journal from your </a:t>
            </a:r>
            <a:r>
              <a:rPr lang="en-GB" b="0" u="none" dirty="0" err="1"/>
              <a:t>Unifrog</a:t>
            </a:r>
            <a:r>
              <a:rPr lang="en-GB" b="0" u="none" dirty="0"/>
              <a:t> teacher account by clicking Resources Library&gt;Filter by Logistics: Work experience&gt;Work Experience Journal.</a:t>
            </a:r>
            <a:endParaRPr lang="en-GB" b="1" u="none" dirty="0"/>
          </a:p>
          <a:p>
            <a:pPr algn="l">
              <a:lnSpc>
                <a:spcPct val="150000"/>
              </a:lnSpc>
            </a:pPr>
            <a:endParaRPr lang="en-GB" sz="1200" dirty="0">
              <a:latin typeface="Open Sans" panose="020B0606030504020204"/>
            </a:endParaRPr>
          </a:p>
        </p:txBody>
      </p:sp>
      <p:sp>
        <p:nvSpPr>
          <p:cNvPr id="4" name="Slide Number Placeholder 3"/>
          <p:cNvSpPr>
            <a:spLocks noGrp="1"/>
          </p:cNvSpPr>
          <p:nvPr>
            <p:ph type="sldNum" sz="quarter" idx="5"/>
          </p:nvPr>
        </p:nvSpPr>
        <p:spPr/>
        <p:txBody>
          <a:bodyPr/>
          <a:lstStyle/>
          <a:p>
            <a:fld id="{B70323D7-8D74-402A-B74C-D1093F83EA20}" type="slidenum">
              <a:rPr lang="en-GB" smtClean="0"/>
              <a:t>10</a:t>
            </a:fld>
            <a:endParaRPr lang="en-GB"/>
          </a:p>
        </p:txBody>
      </p:sp>
    </p:spTree>
    <p:extLst>
      <p:ext uri="{BB962C8B-B14F-4D97-AF65-F5344CB8AC3E}">
        <p14:creationId xmlns:p14="http://schemas.microsoft.com/office/powerpoint/2010/main" val="2411574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D50BB-9938-4958-ACF3-3DD2ABEF2C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C516EB9-FCA2-4438-98EB-59BE04AC3C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B2E6272-A3CC-4AB9-9DA2-ECC998FE54B1}"/>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4F88AE44-FE61-4949-B1D7-A22F6E76B6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4CB759-A80B-402B-9592-4DC3995DFE1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175825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FB2F1-A7BE-443C-90A4-300D3C2168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374585-CCD9-44C0-A8BA-517E69A86B0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65184-EFAC-4E7C-97CA-FC4B7645B95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B5153A81-B338-4EF9-ACBC-A371BA56F6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D2925E-548A-4E9E-A5A7-EA7C190A1CF8}"/>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502238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05DE64-4CD1-4A85-BECD-A1E696A98E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CD0C31-E0B3-40D4-A55A-290A153039E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9F7440-525A-4874-96D9-33C40953FD77}"/>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F0C492D6-A6D8-4B81-8A5B-9ED63941FB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060AAB-3EDE-407E-A6D6-B7ADB29AD7A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683046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AC33A-2654-4D07-8A0D-3AD1FFCB6F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E02DC0-D5BD-4CC7-B833-BA3BFEAE8FD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975888-B93F-49F5-8A69-2C00511DC9AE}"/>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FA7BE509-A786-48DC-80FA-1E4C2B9047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6E1B51-C837-4A22-AB12-21055F3B13AC}"/>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4048988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CF338-3078-4A19-8CA0-6B0B198A7A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F470FE-8982-4EAD-B101-C8FF16FC1A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7BC20C1-5F2B-4528-B4B1-9BB42FB0876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9102CABF-69AD-4BD8-9C18-072D2B195C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790493-36B0-437C-B153-F2A2F518655F}"/>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652651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FBFF-7BBC-41C5-8661-45E62004E6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9CE8B72-5509-40C1-8606-6947F1D9096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45C56CA-B1E9-4D5F-8868-CCFDACDF457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849D1AD-EA99-4EF3-86D7-70C6C4A6F828}"/>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FFB91B4A-ABE3-4699-A315-B167F00B2B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B2D8AD-27CD-4010-B9D8-6F0F43406EC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838587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AF9F7-E92E-4E1A-8DC4-48F5C1F20AE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AEF68B-713B-4003-A138-4D24B46AAD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369BFC5-1A68-49EA-89A3-08D24A4DE0E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A97A59A-FDB8-44C7-8974-161CFC1713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1CDA72C-1FDF-4D3C-A016-7D19679C2D8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EA5626F-4DA9-416A-A68F-43036AE8BCA3}"/>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8" name="Footer Placeholder 7">
            <a:extLst>
              <a:ext uri="{FF2B5EF4-FFF2-40B4-BE49-F238E27FC236}">
                <a16:creationId xmlns:a16="http://schemas.microsoft.com/office/drawing/2014/main" id="{6211EC45-70C7-410E-A0DC-F2EE40E2A80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E26EFEA-73C3-40B8-98BF-A1F39CB75D00}"/>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483604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1A396-8030-411E-B560-3725009274F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6A65C3D-E601-42E7-A71B-32B852BF516D}"/>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4" name="Footer Placeholder 3">
            <a:extLst>
              <a:ext uri="{FF2B5EF4-FFF2-40B4-BE49-F238E27FC236}">
                <a16:creationId xmlns:a16="http://schemas.microsoft.com/office/drawing/2014/main" id="{4DA3299D-F48C-4182-9944-50CF9B8773D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DD54F88-0784-4E29-B071-93D330224142}"/>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50175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41578B-DFDA-49E9-84CE-5FF8DDFB4EF4}"/>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3" name="Footer Placeholder 2">
            <a:extLst>
              <a:ext uri="{FF2B5EF4-FFF2-40B4-BE49-F238E27FC236}">
                <a16:creationId xmlns:a16="http://schemas.microsoft.com/office/drawing/2014/main" id="{8146302E-26F7-417E-A9EB-1C837301813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8A8D2BA-2385-47F1-8E89-D816CBEB37DE}"/>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63095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2121A-C2DC-40FB-A647-4AD8566EBC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9C4B9E0-A19A-4870-BA1D-3298D950C8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33C0EB8-FC1F-471A-97D7-BB2D60B1C3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5223B42-A846-43BD-9AAD-2E24A88EDDE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24C45026-FE01-483C-9BDF-62CB7AE8E6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881998-B493-4BC6-B8DD-EF346FDA6FD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72883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27322-13AA-4250-BE18-3575A73873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0C46482-68B4-4ACC-8F7D-379C48F7C6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ECCC9E-715A-4C22-B3EF-F0A8DD2B44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8B1558-510D-4EFA-8C56-24A52B08D828}"/>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BCD9A235-6CBB-4649-B31D-C424D923FC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D08BC1-1919-452C-B007-0A8930D7665B}"/>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30596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0CAD87-838B-431F-BB35-C0BE08769C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A0FF46-F789-4FCE-892E-85B26741F4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B1C365-4681-469A-AF8F-558DFE0627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469E746A-2CA8-4751-BEDA-F934CDBD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E250C18-BC05-4284-9EE1-60C7C942DD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863989-3DD5-4214-8B0C-41B3BA205069}" type="slidenum">
              <a:rPr lang="en-GB" smtClean="0"/>
              <a:t>‹#›</a:t>
            </a:fld>
            <a:endParaRPr lang="en-GB"/>
          </a:p>
        </p:txBody>
      </p:sp>
    </p:spTree>
    <p:extLst>
      <p:ext uri="{BB962C8B-B14F-4D97-AF65-F5344CB8AC3E}">
        <p14:creationId xmlns:p14="http://schemas.microsoft.com/office/powerpoint/2010/main" val="2985800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2357BF6-7D89-4079-8F91-FB58423D18EB}"/>
              </a:ext>
            </a:extLst>
          </p:cNvPr>
          <p:cNvSpPr txBox="1"/>
          <p:nvPr/>
        </p:nvSpPr>
        <p:spPr>
          <a:xfrm>
            <a:off x="1631575" y="3155576"/>
            <a:ext cx="9029939" cy="1815882"/>
          </a:xfrm>
          <a:prstGeom prst="rect">
            <a:avLst/>
          </a:prstGeom>
          <a:noFill/>
        </p:spPr>
        <p:txBody>
          <a:bodyPr wrap="square" rtlCol="0">
            <a:spAutoFit/>
          </a:bodyPr>
          <a:lstStyle/>
          <a:p>
            <a:r>
              <a:rPr lang="en-GB" sz="5600" dirty="0">
                <a:solidFill>
                  <a:schemeClr val="bg1"/>
                </a:solidFill>
                <a:latin typeface="Open Sans" panose="020B0606030504020204"/>
              </a:rPr>
              <a:t>Work Experience:</a:t>
            </a:r>
          </a:p>
          <a:p>
            <a:r>
              <a:rPr lang="en-GB" sz="5600" dirty="0">
                <a:solidFill>
                  <a:schemeClr val="bg1"/>
                </a:solidFill>
                <a:latin typeface="Open Sans" panose="020B0606030504020204"/>
              </a:rPr>
              <a:t>How to contact employers</a:t>
            </a:r>
          </a:p>
        </p:txBody>
      </p:sp>
    </p:spTree>
    <p:extLst>
      <p:ext uri="{BB962C8B-B14F-4D97-AF65-F5344CB8AC3E}">
        <p14:creationId xmlns:p14="http://schemas.microsoft.com/office/powerpoint/2010/main" val="1611386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Asking for a friend (3 mins)</a:t>
            </a:r>
          </a:p>
        </p:txBody>
      </p:sp>
      <p:sp>
        <p:nvSpPr>
          <p:cNvPr id="15" name="TextBox 14">
            <a:extLst>
              <a:ext uri="{FF2B5EF4-FFF2-40B4-BE49-F238E27FC236}">
                <a16:creationId xmlns:a16="http://schemas.microsoft.com/office/drawing/2014/main" id="{E3690FAF-B4FC-4A37-A77A-0CC79F76923F}"/>
              </a:ext>
            </a:extLst>
          </p:cNvPr>
          <p:cNvSpPr txBox="1"/>
          <p:nvPr/>
        </p:nvSpPr>
        <p:spPr>
          <a:xfrm>
            <a:off x="386400" y="1200664"/>
            <a:ext cx="11419200" cy="2069541"/>
          </a:xfrm>
          <a:prstGeom prst="rect">
            <a:avLst/>
          </a:prstGeom>
          <a:noFill/>
        </p:spPr>
        <p:txBody>
          <a:bodyPr wrap="square" rtlCol="0">
            <a:spAutoFit/>
          </a:bodyPr>
          <a:lstStyle/>
          <a:p>
            <a:pPr>
              <a:lnSpc>
                <a:spcPct val="150000"/>
              </a:lnSpc>
            </a:pPr>
            <a:r>
              <a:rPr lang="en-GB" sz="2200" dirty="0">
                <a:latin typeface="Open Sans" panose="020B0606030504020204"/>
              </a:rPr>
              <a:t>A friend is contacting an employer to ask for work experience. But they are nervous and ask you for advice!</a:t>
            </a:r>
          </a:p>
          <a:p>
            <a:pPr>
              <a:lnSpc>
                <a:spcPct val="150000"/>
              </a:lnSpc>
            </a:pPr>
            <a:endParaRPr lang="en-GB" sz="2200" dirty="0">
              <a:latin typeface="Open Sans" panose="020B0606030504020204"/>
            </a:endParaRPr>
          </a:p>
          <a:p>
            <a:pPr marL="800100" lvl="1" indent="-342900">
              <a:lnSpc>
                <a:spcPct val="150000"/>
              </a:lnSpc>
              <a:buFont typeface="Arial" panose="020B0604020202020204" pitchFamily="34" charset="0"/>
              <a:buChar char="•"/>
            </a:pPr>
            <a:r>
              <a:rPr lang="en-GB" sz="2200" dirty="0">
                <a:latin typeface="Open Sans" panose="020B0606030504020204"/>
              </a:rPr>
              <a:t>Which top</a:t>
            </a:r>
            <a:r>
              <a:rPr lang="en-GB" sz="2200" b="1" dirty="0">
                <a:latin typeface="Open Sans" panose="020B0606030504020204"/>
              </a:rPr>
              <a:t> </a:t>
            </a:r>
            <a:r>
              <a:rPr lang="en-GB" sz="2200" dirty="0">
                <a:latin typeface="Open Sans" panose="020B0606030504020204"/>
              </a:rPr>
              <a:t>tips would you give them?</a:t>
            </a:r>
          </a:p>
        </p:txBody>
      </p:sp>
    </p:spTree>
    <p:extLst>
      <p:ext uri="{BB962C8B-B14F-4D97-AF65-F5344CB8AC3E}">
        <p14:creationId xmlns:p14="http://schemas.microsoft.com/office/powerpoint/2010/main" val="3101951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4953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Introduction (2 mins)</a:t>
            </a:r>
          </a:p>
        </p:txBody>
      </p:sp>
      <p:sp>
        <p:nvSpPr>
          <p:cNvPr id="7" name="TextBox 6">
            <a:extLst>
              <a:ext uri="{FF2B5EF4-FFF2-40B4-BE49-F238E27FC236}">
                <a16:creationId xmlns:a16="http://schemas.microsoft.com/office/drawing/2014/main" id="{3E484326-79ED-4576-9696-E307568EB5AD}"/>
              </a:ext>
            </a:extLst>
          </p:cNvPr>
          <p:cNvSpPr txBox="1"/>
          <p:nvPr/>
        </p:nvSpPr>
        <p:spPr>
          <a:xfrm>
            <a:off x="386400" y="1214554"/>
            <a:ext cx="11419200" cy="3085204"/>
          </a:xfrm>
          <a:prstGeom prst="rect">
            <a:avLst/>
          </a:prstGeom>
          <a:noFill/>
        </p:spPr>
        <p:txBody>
          <a:bodyPr wrap="square" rtlCol="0">
            <a:spAutoFit/>
          </a:bodyPr>
          <a:lstStyle/>
          <a:p>
            <a:pPr>
              <a:lnSpc>
                <a:spcPct val="150000"/>
              </a:lnSpc>
            </a:pPr>
            <a:r>
              <a:rPr lang="en-GB" sz="2200" dirty="0">
                <a:latin typeface="Open Sans" panose="020B0606030504020204"/>
              </a:rPr>
              <a:t>It can be really nerve-wracking contacting employers to ask them for work experience. But it doesn’t have to be that way!</a:t>
            </a:r>
          </a:p>
          <a:p>
            <a:pPr>
              <a:lnSpc>
                <a:spcPct val="150000"/>
              </a:lnSpc>
            </a:pPr>
            <a:endParaRPr lang="en-GB" sz="2200" dirty="0">
              <a:latin typeface="Open Sans" panose="020B0606030504020204"/>
            </a:endParaRPr>
          </a:p>
          <a:p>
            <a:pPr>
              <a:lnSpc>
                <a:spcPct val="150000"/>
              </a:lnSpc>
            </a:pPr>
            <a:r>
              <a:rPr lang="en-GB" sz="2200" dirty="0">
                <a:latin typeface="Open Sans" panose="020B0606030504020204"/>
              </a:rPr>
              <a:t>In this presentation, we’ll explore how to be prepared when contacting employers by phone and by email.</a:t>
            </a:r>
          </a:p>
          <a:p>
            <a:pPr>
              <a:lnSpc>
                <a:spcPct val="150000"/>
              </a:lnSpc>
            </a:pPr>
            <a:endParaRPr lang="en-GB" sz="2200" dirty="0">
              <a:latin typeface="Open Sans" panose="020B0606030504020204"/>
            </a:endParaRPr>
          </a:p>
        </p:txBody>
      </p:sp>
    </p:spTree>
    <p:extLst>
      <p:ext uri="{BB962C8B-B14F-4D97-AF65-F5344CB8AC3E}">
        <p14:creationId xmlns:p14="http://schemas.microsoft.com/office/powerpoint/2010/main" val="107627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Emailing an employer (10 mins)</a:t>
            </a:r>
          </a:p>
        </p:txBody>
      </p:sp>
      <p:sp>
        <p:nvSpPr>
          <p:cNvPr id="22" name="TextBox 21">
            <a:extLst>
              <a:ext uri="{FF2B5EF4-FFF2-40B4-BE49-F238E27FC236}">
                <a16:creationId xmlns:a16="http://schemas.microsoft.com/office/drawing/2014/main" id="{81CA91B5-6BAA-4356-96E5-58F00C5C9D14}"/>
              </a:ext>
            </a:extLst>
          </p:cNvPr>
          <p:cNvSpPr txBox="1"/>
          <p:nvPr/>
        </p:nvSpPr>
        <p:spPr>
          <a:xfrm>
            <a:off x="409846" y="1192813"/>
            <a:ext cx="5545477" cy="4100866"/>
          </a:xfrm>
          <a:prstGeom prst="rect">
            <a:avLst/>
          </a:prstGeom>
          <a:noFill/>
        </p:spPr>
        <p:txBody>
          <a:bodyPr wrap="square" rtlCol="0">
            <a:spAutoFit/>
          </a:bodyPr>
          <a:lstStyle/>
          <a:p>
            <a:pPr>
              <a:lnSpc>
                <a:spcPct val="150000"/>
              </a:lnSpc>
            </a:pPr>
            <a:r>
              <a:rPr lang="en-GB" sz="2200" dirty="0">
                <a:latin typeface="Open Sans" panose="020B0606030504020204"/>
              </a:rPr>
              <a:t>You might have to contact an employer by email when you ask for a placement. </a:t>
            </a:r>
          </a:p>
          <a:p>
            <a:pPr>
              <a:lnSpc>
                <a:spcPct val="150000"/>
              </a:lnSpc>
            </a:pPr>
            <a:endParaRPr lang="en-GB" sz="2200" dirty="0">
              <a:latin typeface="Open Sans" panose="020B0606030504020204"/>
            </a:endParaRPr>
          </a:p>
          <a:p>
            <a:pPr>
              <a:lnSpc>
                <a:spcPct val="150000"/>
              </a:lnSpc>
            </a:pPr>
            <a:r>
              <a:rPr lang="en-GB" sz="2200" dirty="0">
                <a:latin typeface="Open Sans" panose="020B0606030504020204"/>
              </a:rPr>
              <a:t>Read the example on the right. Discuss with the person next to you:</a:t>
            </a:r>
          </a:p>
          <a:p>
            <a:pPr>
              <a:lnSpc>
                <a:spcPct val="150000"/>
              </a:lnSpc>
            </a:pPr>
            <a:endParaRPr lang="en-GB" sz="2200" dirty="0">
              <a:latin typeface="Open Sans" panose="020B0606030504020204"/>
            </a:endParaRPr>
          </a:p>
          <a:p>
            <a:pPr marL="342900" indent="-342900">
              <a:lnSpc>
                <a:spcPct val="150000"/>
              </a:lnSpc>
              <a:buFont typeface="Arial" panose="020B0604020202020204" pitchFamily="34" charset="0"/>
              <a:buChar char="•"/>
            </a:pPr>
            <a:r>
              <a:rPr lang="en-GB" sz="2200" dirty="0">
                <a:latin typeface="Open Sans" panose="020B0606030504020204"/>
              </a:rPr>
              <a:t>What’s good and bad about the email?</a:t>
            </a:r>
          </a:p>
          <a:p>
            <a:pPr marL="342900" indent="-342900">
              <a:lnSpc>
                <a:spcPct val="150000"/>
              </a:lnSpc>
              <a:buFont typeface="Arial" panose="020B0604020202020204" pitchFamily="34" charset="0"/>
              <a:buChar char="•"/>
            </a:pPr>
            <a:r>
              <a:rPr lang="en-GB" sz="2200" dirty="0">
                <a:latin typeface="Open Sans" panose="020B0606030504020204"/>
              </a:rPr>
              <a:t>How would you improve it?</a:t>
            </a:r>
          </a:p>
        </p:txBody>
      </p:sp>
      <p:graphicFrame>
        <p:nvGraphicFramePr>
          <p:cNvPr id="2" name="Table 2">
            <a:extLst>
              <a:ext uri="{FF2B5EF4-FFF2-40B4-BE49-F238E27FC236}">
                <a16:creationId xmlns:a16="http://schemas.microsoft.com/office/drawing/2014/main" id="{4B868D59-D9CA-4BBC-8B12-AB41A4022B42}"/>
              </a:ext>
            </a:extLst>
          </p:cNvPr>
          <p:cNvGraphicFramePr>
            <a:graphicFrameLocks noGrp="1"/>
          </p:cNvGraphicFramePr>
          <p:nvPr>
            <p:extLst>
              <p:ext uri="{D42A27DB-BD31-4B8C-83A1-F6EECF244321}">
                <p14:modId xmlns:p14="http://schemas.microsoft.com/office/powerpoint/2010/main" val="135329662"/>
              </p:ext>
            </p:extLst>
          </p:nvPr>
        </p:nvGraphicFramePr>
        <p:xfrm>
          <a:off x="6435969" y="1094218"/>
          <a:ext cx="5346185" cy="4833686"/>
        </p:xfrm>
        <a:graphic>
          <a:graphicData uri="http://schemas.openxmlformats.org/drawingml/2006/table">
            <a:tbl>
              <a:tblPr firstRow="1" bandRow="1">
                <a:tableStyleId>{2D5ABB26-0587-4C30-8999-92F81FD0307C}</a:tableStyleId>
              </a:tblPr>
              <a:tblGrid>
                <a:gridCol w="5346185">
                  <a:extLst>
                    <a:ext uri="{9D8B030D-6E8A-4147-A177-3AD203B41FA5}">
                      <a16:colId xmlns:a16="http://schemas.microsoft.com/office/drawing/2014/main" val="2507894866"/>
                    </a:ext>
                  </a:extLst>
                </a:gridCol>
              </a:tblGrid>
              <a:tr h="3867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latin typeface="Open Sans" panose="020B0606030504020204" pitchFamily="34" charset="0"/>
                          <a:ea typeface="Open Sans" panose="020B0606030504020204" pitchFamily="34" charset="0"/>
                          <a:cs typeface="Open Sans" panose="020B0606030504020204" pitchFamily="34" charset="0"/>
                        </a:rPr>
                        <a:t>To: </a:t>
                      </a:r>
                      <a:r>
                        <a:rPr lang="en-GB" sz="1800" dirty="0">
                          <a:latin typeface="Open Sans" panose="020B0606030504020204" pitchFamily="34" charset="0"/>
                          <a:ea typeface="Open Sans" panose="020B0606030504020204" pitchFamily="34" charset="0"/>
                          <a:cs typeface="Open Sans" panose="020B0606030504020204" pitchFamily="34" charset="0"/>
                        </a:rPr>
                        <a:t>hello@StarkIndustries.com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0851383"/>
                  </a:ext>
                </a:extLst>
              </a:tr>
              <a:tr h="6674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latin typeface="Open Sans" panose="020B0606030504020204" pitchFamily="34" charset="0"/>
                          <a:ea typeface="Open Sans" panose="020B0606030504020204" pitchFamily="34" charset="0"/>
                          <a:cs typeface="Open Sans" panose="020B0606030504020204" pitchFamily="34" charset="0"/>
                        </a:rPr>
                        <a:t>Subject: </a:t>
                      </a:r>
                      <a:r>
                        <a:rPr lang="en-GB" sz="1800" b="0" dirty="0">
                          <a:latin typeface="Open Sans" panose="020B0606030504020204" pitchFamily="34" charset="0"/>
                          <a:ea typeface="Open Sans" panose="020B0606030504020204" pitchFamily="34" charset="0"/>
                          <a:cs typeface="Open Sans" panose="020B0606030504020204" pitchFamily="34" charset="0"/>
                        </a:rPr>
                        <a:t>P</a:t>
                      </a:r>
                      <a:r>
                        <a:rPr lang="en-GB" sz="1800" dirty="0">
                          <a:latin typeface="Open Sans" panose="020B0606030504020204" pitchFamily="34" charset="0"/>
                          <a:ea typeface="Open Sans" panose="020B0606030504020204" pitchFamily="34" charset="0"/>
                          <a:cs typeface="Open Sans" panose="020B0606030504020204" pitchFamily="34" charset="0"/>
                        </a:rPr>
                        <a:t>lease can I join The Avengers for work experience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461078"/>
                  </a:ext>
                </a:extLst>
              </a:tr>
              <a:tr h="3241960">
                <a:tc>
                  <a:txBody>
                    <a:bodyPr/>
                    <a:lstStyle/>
                    <a:p>
                      <a:r>
                        <a:rPr lang="en-US" sz="2200" dirty="0">
                          <a:latin typeface="Open Sans" panose="020B0606030504020204" pitchFamily="34" charset="0"/>
                          <a:ea typeface="Open Sans" panose="020B0606030504020204" pitchFamily="34" charset="0"/>
                          <a:cs typeface="Open Sans" panose="020B0606030504020204" pitchFamily="34" charset="0"/>
                        </a:rPr>
                        <a:t>Hi </a:t>
                      </a:r>
                      <a:r>
                        <a:rPr lang="en-US" sz="2200" dirty="0" err="1">
                          <a:latin typeface="Open Sans" panose="020B0606030504020204" pitchFamily="34" charset="0"/>
                          <a:ea typeface="Open Sans" panose="020B0606030504020204" pitchFamily="34" charset="0"/>
                          <a:cs typeface="Open Sans" panose="020B0606030504020204" pitchFamily="34" charset="0"/>
                        </a:rPr>
                        <a:t>Mr</a:t>
                      </a:r>
                      <a:r>
                        <a:rPr lang="en-US" sz="2200" dirty="0">
                          <a:latin typeface="Open Sans" panose="020B0606030504020204" pitchFamily="34" charset="0"/>
                          <a:ea typeface="Open Sans" panose="020B0606030504020204" pitchFamily="34" charset="0"/>
                          <a:cs typeface="Open Sans" panose="020B0606030504020204" pitchFamily="34" charset="0"/>
                        </a:rPr>
                        <a:t> Stark,</a:t>
                      </a:r>
                    </a:p>
                    <a:p>
                      <a:endParaRPr lang="en-US" sz="2200" dirty="0">
                        <a:latin typeface="Open Sans" panose="020B0606030504020204" pitchFamily="34" charset="0"/>
                        <a:ea typeface="Open Sans" panose="020B0606030504020204" pitchFamily="34" charset="0"/>
                        <a:cs typeface="Open Sans" panose="020B0606030504020204" pitchFamily="34" charset="0"/>
                      </a:endParaRPr>
                    </a:p>
                    <a:p>
                      <a:r>
                        <a:rPr lang="en-US" sz="2200" dirty="0">
                          <a:latin typeface="Open Sans" panose="020B0606030504020204" pitchFamily="34" charset="0"/>
                          <a:ea typeface="Open Sans" panose="020B0606030504020204" pitchFamily="34" charset="0"/>
                          <a:cs typeface="Open Sans" panose="020B0606030504020204" pitchFamily="34" charset="0"/>
                        </a:rPr>
                        <a:t>My school has said that I have to do work experience. Do you think The Avengers would let me join?</a:t>
                      </a:r>
                    </a:p>
                    <a:p>
                      <a:endParaRPr lang="en-US" sz="2200" dirty="0">
                        <a:latin typeface="Open Sans" panose="020B0606030504020204" pitchFamily="34" charset="0"/>
                        <a:ea typeface="Open Sans" panose="020B0606030504020204" pitchFamily="34" charset="0"/>
                        <a:cs typeface="Open Sans" panose="020B0606030504020204" pitchFamily="34" charset="0"/>
                      </a:endParaRPr>
                    </a:p>
                    <a:p>
                      <a:r>
                        <a:rPr lang="en-US" sz="2200" dirty="0">
                          <a:latin typeface="Open Sans" panose="020B0606030504020204" pitchFamily="34" charset="0"/>
                          <a:ea typeface="Open Sans" panose="020B0606030504020204" pitchFamily="34" charset="0"/>
                          <a:cs typeface="Open Sans" panose="020B0606030504020204" pitchFamily="34" charset="0"/>
                        </a:rPr>
                        <a:t>If that would be cool to with you, just email back soon.</a:t>
                      </a:r>
                    </a:p>
                    <a:p>
                      <a:endParaRPr lang="en-US" sz="2200" dirty="0">
                        <a:latin typeface="Open Sans" panose="020B0606030504020204" pitchFamily="34" charset="0"/>
                        <a:ea typeface="Open Sans" panose="020B0606030504020204" pitchFamily="34" charset="0"/>
                        <a:cs typeface="Open Sans" panose="020B0606030504020204" pitchFamily="34" charset="0"/>
                      </a:endParaRPr>
                    </a:p>
                    <a:p>
                      <a:r>
                        <a:rPr lang="en-US" sz="2200" dirty="0">
                          <a:latin typeface="Open Sans" panose="020B0606030504020204" pitchFamily="34" charset="0"/>
                          <a:ea typeface="Open Sans" panose="020B0606030504020204" pitchFamily="34" charset="0"/>
                          <a:cs typeface="Open Sans" panose="020B0606030504020204" pitchFamily="34" charset="0"/>
                        </a:rPr>
                        <a:t>Cheers,</a:t>
                      </a:r>
                    </a:p>
                    <a:p>
                      <a:r>
                        <a:rPr lang="en-US" sz="2200" dirty="0">
                          <a:latin typeface="Open Sans" panose="020B0606030504020204" pitchFamily="34" charset="0"/>
                          <a:ea typeface="Open Sans" panose="020B0606030504020204" pitchFamily="34" charset="0"/>
                          <a:cs typeface="Open Sans" panose="020B0606030504020204" pitchFamily="34" charset="0"/>
                        </a:rPr>
                        <a:t>Loki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6998015"/>
                  </a:ext>
                </a:extLst>
              </a:tr>
            </a:tbl>
          </a:graphicData>
        </a:graphic>
      </p:graphicFrame>
    </p:spTree>
    <p:extLst>
      <p:ext uri="{BB962C8B-B14F-4D97-AF65-F5344CB8AC3E}">
        <p14:creationId xmlns:p14="http://schemas.microsoft.com/office/powerpoint/2010/main" val="2185510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Emailing an employer </a:t>
            </a:r>
          </a:p>
        </p:txBody>
      </p:sp>
      <p:graphicFrame>
        <p:nvGraphicFramePr>
          <p:cNvPr id="22" name="Table 2">
            <a:extLst>
              <a:ext uri="{FF2B5EF4-FFF2-40B4-BE49-F238E27FC236}">
                <a16:creationId xmlns:a16="http://schemas.microsoft.com/office/drawing/2014/main" id="{732522E9-EFD8-46D3-87AE-A3F5B4263E61}"/>
              </a:ext>
            </a:extLst>
          </p:cNvPr>
          <p:cNvGraphicFramePr>
            <a:graphicFrameLocks noGrp="1"/>
          </p:cNvGraphicFramePr>
          <p:nvPr>
            <p:extLst>
              <p:ext uri="{D42A27DB-BD31-4B8C-83A1-F6EECF244321}">
                <p14:modId xmlns:p14="http://schemas.microsoft.com/office/powerpoint/2010/main" val="2243972912"/>
              </p:ext>
            </p:extLst>
          </p:nvPr>
        </p:nvGraphicFramePr>
        <p:xfrm>
          <a:off x="599945" y="1137296"/>
          <a:ext cx="10902462" cy="4684384"/>
        </p:xfrm>
        <a:graphic>
          <a:graphicData uri="http://schemas.openxmlformats.org/drawingml/2006/table">
            <a:tbl>
              <a:tblPr firstRow="1" bandRow="1">
                <a:tableStyleId>{2D5ABB26-0587-4C30-8999-92F81FD0307C}</a:tableStyleId>
              </a:tblPr>
              <a:tblGrid>
                <a:gridCol w="10902462">
                  <a:extLst>
                    <a:ext uri="{9D8B030D-6E8A-4147-A177-3AD203B41FA5}">
                      <a16:colId xmlns:a16="http://schemas.microsoft.com/office/drawing/2014/main" val="2507894866"/>
                    </a:ext>
                  </a:extLst>
                </a:gridCol>
              </a:tblGrid>
              <a:tr h="3867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latin typeface="Open Sans" panose="020B0606030504020204" pitchFamily="34" charset="0"/>
                          <a:ea typeface="Open Sans" panose="020B0606030504020204" pitchFamily="34" charset="0"/>
                          <a:cs typeface="Open Sans" panose="020B0606030504020204" pitchFamily="34" charset="0"/>
                        </a:rPr>
                        <a:t>To: </a:t>
                      </a:r>
                      <a:r>
                        <a:rPr lang="en-GB" sz="1800" dirty="0">
                          <a:latin typeface="Open Sans" panose="020B0606030504020204" pitchFamily="34" charset="0"/>
                          <a:ea typeface="Open Sans" panose="020B0606030504020204" pitchFamily="34" charset="0"/>
                          <a:cs typeface="Open Sans" panose="020B0606030504020204" pitchFamily="34" charset="0"/>
                        </a:rPr>
                        <a:t>hello@StarkIndustries.com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0851383"/>
                  </a:ext>
                </a:extLst>
              </a:tr>
              <a:tr h="3378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latin typeface="Open Sans" panose="020B0606030504020204" pitchFamily="34" charset="0"/>
                          <a:ea typeface="Open Sans" panose="020B0606030504020204" pitchFamily="34" charset="0"/>
                          <a:cs typeface="Open Sans" panose="020B0606030504020204" pitchFamily="34" charset="0"/>
                        </a:rPr>
                        <a:t>Subject: </a:t>
                      </a:r>
                      <a:r>
                        <a:rPr lang="en-GB" sz="1800" b="0" dirty="0">
                          <a:latin typeface="Open Sans" panose="020B0606030504020204" pitchFamily="34" charset="0"/>
                          <a:ea typeface="Open Sans" panose="020B0606030504020204" pitchFamily="34" charset="0"/>
                          <a:cs typeface="Open Sans" panose="020B0606030504020204" pitchFamily="34" charset="0"/>
                        </a:rPr>
                        <a:t>Work experience</a:t>
                      </a:r>
                      <a:endParaRPr lang="en-GB" sz="180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461078"/>
                  </a:ext>
                </a:extLst>
              </a:tr>
              <a:tr h="3241960">
                <a:tc>
                  <a:txBody>
                    <a:bodyPr/>
                    <a:lstStyle/>
                    <a:p>
                      <a:r>
                        <a:rPr lang="en-US" sz="1800" dirty="0">
                          <a:latin typeface="Open Sans" panose="020B0606030504020204"/>
                        </a:rPr>
                        <a:t>Dear </a:t>
                      </a:r>
                      <a:r>
                        <a:rPr lang="en-US" sz="1800" dirty="0" err="1">
                          <a:latin typeface="Open Sans" panose="020B0606030504020204"/>
                        </a:rPr>
                        <a:t>Mr</a:t>
                      </a:r>
                      <a:r>
                        <a:rPr lang="en-US" sz="1800" dirty="0">
                          <a:latin typeface="Open Sans" panose="020B0606030504020204"/>
                        </a:rPr>
                        <a:t> Stark,</a:t>
                      </a:r>
                    </a:p>
                    <a:p>
                      <a:endParaRPr lang="en-US" sz="1800" dirty="0">
                        <a:latin typeface="Open Sans" panose="020B0606030504020204"/>
                      </a:endParaRPr>
                    </a:p>
                    <a:p>
                      <a:r>
                        <a:rPr lang="en-US" sz="1800" dirty="0">
                          <a:latin typeface="Open Sans" panose="020B0606030504020204"/>
                        </a:rPr>
                        <a:t>My name is Peter Parker and I am a student at Midtown High School.</a:t>
                      </a:r>
                      <a:br>
                        <a:rPr lang="en-US" sz="1800" dirty="0">
                          <a:latin typeface="Open Sans" panose="020B0606030504020204"/>
                        </a:rPr>
                      </a:br>
                      <a:endParaRPr lang="en-US" sz="1800" dirty="0">
                        <a:latin typeface="Open Sans" panose="020B0606030504020204"/>
                      </a:endParaRPr>
                    </a:p>
                    <a:p>
                      <a:r>
                        <a:rPr lang="en-US" sz="1800" dirty="0">
                          <a:latin typeface="Open Sans" panose="020B0606030504020204"/>
                        </a:rPr>
                        <a:t>My interest in work experience with the Avengers was sparked when I visited your laboratory in Malibu, where I got to see your inventions. I have worked very hard to develop my teamwork skills and spider sense. I feel that with some guidance, I would be a great addition to the Avengers team.</a:t>
                      </a:r>
                    </a:p>
                    <a:p>
                      <a:endParaRPr lang="en-US" sz="1800" dirty="0">
                        <a:latin typeface="Open Sans" panose="020B0606030504020204"/>
                      </a:endParaRPr>
                    </a:p>
                    <a:p>
                      <a:r>
                        <a:rPr lang="en-US" sz="1800" dirty="0">
                          <a:latin typeface="Open Sans" panose="020B0606030504020204"/>
                        </a:rPr>
                        <a:t>I am looking to do some work experience between the dates of 10-24th February, to help develop my competencies and start to learn how to protect Earth. Do you have any spaces for work experience students at that time? I have attached a copy of my CV for your records.</a:t>
                      </a:r>
                    </a:p>
                    <a:p>
                      <a:endParaRPr lang="en-US" sz="1800" dirty="0">
                        <a:latin typeface="Open Sans" panose="020B0606030504020204"/>
                      </a:endParaRPr>
                    </a:p>
                    <a:p>
                      <a:r>
                        <a:rPr lang="en-US" sz="1800" dirty="0">
                          <a:latin typeface="Open Sans" panose="020B0606030504020204"/>
                        </a:rPr>
                        <a:t>Yours sincerely,</a:t>
                      </a:r>
                    </a:p>
                    <a:p>
                      <a:r>
                        <a:rPr lang="en-US" sz="1800" dirty="0">
                          <a:latin typeface="Open Sans" panose="020B0606030504020204"/>
                        </a:rPr>
                        <a:t>Peter Parker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6998015"/>
                  </a:ext>
                </a:extLst>
              </a:tr>
            </a:tbl>
          </a:graphicData>
        </a:graphic>
      </p:graphicFrame>
    </p:spTree>
    <p:extLst>
      <p:ext uri="{BB962C8B-B14F-4D97-AF65-F5344CB8AC3E}">
        <p14:creationId xmlns:p14="http://schemas.microsoft.com/office/powerpoint/2010/main" val="1009111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Activity: write your email! (10 mins)</a:t>
            </a:r>
          </a:p>
        </p:txBody>
      </p:sp>
      <p:sp>
        <p:nvSpPr>
          <p:cNvPr id="4" name="TextBox 3">
            <a:extLst>
              <a:ext uri="{FF2B5EF4-FFF2-40B4-BE49-F238E27FC236}">
                <a16:creationId xmlns:a16="http://schemas.microsoft.com/office/drawing/2014/main" id="{05BB7EF4-DE24-44CC-89D3-2B3760BC1642}"/>
              </a:ext>
            </a:extLst>
          </p:cNvPr>
          <p:cNvSpPr txBox="1"/>
          <p:nvPr/>
        </p:nvSpPr>
        <p:spPr>
          <a:xfrm>
            <a:off x="386400" y="1214554"/>
            <a:ext cx="11419200" cy="4465261"/>
          </a:xfrm>
          <a:prstGeom prst="rect">
            <a:avLst/>
          </a:prstGeom>
          <a:noFill/>
        </p:spPr>
        <p:txBody>
          <a:bodyPr wrap="square" rtlCol="0">
            <a:spAutoFit/>
          </a:bodyPr>
          <a:lstStyle/>
          <a:p>
            <a:pPr>
              <a:lnSpc>
                <a:spcPct val="150000"/>
              </a:lnSpc>
            </a:pPr>
            <a:r>
              <a:rPr lang="en-GB" sz="2400" dirty="0">
                <a:latin typeface="Open Sans" panose="020B0606030504020204"/>
              </a:rPr>
              <a:t>Use this format to write an email to an employer asking them for work experience.</a:t>
            </a:r>
          </a:p>
          <a:p>
            <a:pPr>
              <a:lnSpc>
                <a:spcPct val="150000"/>
              </a:lnSpc>
            </a:pPr>
            <a:endParaRPr lang="en-GB" sz="2400" dirty="0">
              <a:latin typeface="Open Sans" panose="020B0606030504020204"/>
            </a:endParaRPr>
          </a:p>
          <a:p>
            <a:pPr marL="342900" indent="-342900">
              <a:lnSpc>
                <a:spcPct val="150000"/>
              </a:lnSpc>
              <a:buFont typeface="Arial" panose="020B0604020202020204" pitchFamily="34" charset="0"/>
              <a:buChar char="•"/>
            </a:pPr>
            <a:r>
              <a:rPr lang="en-GB" sz="2400" b="1" dirty="0">
                <a:latin typeface="Open Sans" panose="020B0606030504020204"/>
              </a:rPr>
              <a:t>Paragraph 1: </a:t>
            </a:r>
            <a:r>
              <a:rPr lang="en-GB" sz="2400" dirty="0">
                <a:latin typeface="Open Sans" panose="020B0606030504020204"/>
              </a:rPr>
              <a:t>introduce yourself and the school or college you go to.</a:t>
            </a:r>
          </a:p>
          <a:p>
            <a:pPr marL="342900" indent="-342900">
              <a:lnSpc>
                <a:spcPct val="150000"/>
              </a:lnSpc>
              <a:buFont typeface="Arial" panose="020B0604020202020204" pitchFamily="34" charset="0"/>
              <a:buChar char="•"/>
            </a:pPr>
            <a:r>
              <a:rPr lang="en-GB" sz="2400" b="1" dirty="0">
                <a:latin typeface="Open Sans" panose="020B0606030504020204"/>
              </a:rPr>
              <a:t>Paragraph 2: </a:t>
            </a:r>
            <a:r>
              <a:rPr lang="en-GB" sz="2400" dirty="0">
                <a:latin typeface="Open Sans" panose="020B0606030504020204"/>
              </a:rPr>
              <a:t>say a little about why you’re interested in the industry. A couple of sentences is enough!</a:t>
            </a:r>
          </a:p>
          <a:p>
            <a:pPr marL="342900" indent="-342900">
              <a:lnSpc>
                <a:spcPct val="150000"/>
              </a:lnSpc>
              <a:buFont typeface="Arial" panose="020B0604020202020204" pitchFamily="34" charset="0"/>
              <a:buChar char="•"/>
            </a:pPr>
            <a:r>
              <a:rPr lang="en-GB" sz="2400" b="1" dirty="0">
                <a:latin typeface="Open Sans" panose="020B0606030504020204"/>
              </a:rPr>
              <a:t>Paragraph 3:</a:t>
            </a:r>
            <a:r>
              <a:rPr lang="en-GB" sz="2400" dirty="0">
                <a:latin typeface="Open Sans" panose="020B0606030504020204"/>
              </a:rPr>
              <a:t> politely ask about work experience opportunities on dates you are able to attend. You can also ask for a meeting/phone call here too.</a:t>
            </a:r>
          </a:p>
        </p:txBody>
      </p:sp>
    </p:spTree>
    <p:extLst>
      <p:ext uri="{BB962C8B-B14F-4D97-AF65-F5344CB8AC3E}">
        <p14:creationId xmlns:p14="http://schemas.microsoft.com/office/powerpoint/2010/main" val="1952844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Contacting employers by phone (5 mins)</a:t>
            </a:r>
          </a:p>
        </p:txBody>
      </p:sp>
      <p:sp>
        <p:nvSpPr>
          <p:cNvPr id="7" name="TextBox 6">
            <a:extLst>
              <a:ext uri="{FF2B5EF4-FFF2-40B4-BE49-F238E27FC236}">
                <a16:creationId xmlns:a16="http://schemas.microsoft.com/office/drawing/2014/main" id="{3E484326-79ED-4576-9696-E307568EB5AD}"/>
              </a:ext>
            </a:extLst>
          </p:cNvPr>
          <p:cNvSpPr txBox="1"/>
          <p:nvPr/>
        </p:nvSpPr>
        <p:spPr>
          <a:xfrm>
            <a:off x="386400" y="1214554"/>
            <a:ext cx="11419200" cy="4465261"/>
          </a:xfrm>
          <a:prstGeom prst="rect">
            <a:avLst/>
          </a:prstGeom>
          <a:noFill/>
        </p:spPr>
        <p:txBody>
          <a:bodyPr wrap="square" rtlCol="0">
            <a:spAutoFit/>
          </a:bodyPr>
          <a:lstStyle/>
          <a:p>
            <a:pPr>
              <a:lnSpc>
                <a:spcPct val="150000"/>
              </a:lnSpc>
            </a:pPr>
            <a:r>
              <a:rPr lang="en-GB" sz="2400" dirty="0">
                <a:latin typeface="Open Sans" panose="020B0606030504020204"/>
              </a:rPr>
              <a:t>You may have to contact an employer over the phone when you’re arranging work experience. </a:t>
            </a:r>
          </a:p>
          <a:p>
            <a:pPr>
              <a:lnSpc>
                <a:spcPct val="150000"/>
              </a:lnSpc>
            </a:pPr>
            <a:endParaRPr lang="en-GB" sz="2400" dirty="0">
              <a:latin typeface="Open Sans" panose="020B0606030504020204"/>
            </a:endParaRPr>
          </a:p>
          <a:p>
            <a:pPr>
              <a:lnSpc>
                <a:spcPct val="150000"/>
              </a:lnSpc>
            </a:pPr>
            <a:r>
              <a:rPr lang="en-GB" sz="2400" dirty="0">
                <a:latin typeface="Open Sans" panose="020B0606030504020204"/>
              </a:rPr>
              <a:t>It’s important to still have a pre-organised plan, as you would when sending an email.</a:t>
            </a:r>
          </a:p>
          <a:p>
            <a:pPr>
              <a:lnSpc>
                <a:spcPct val="150000"/>
              </a:lnSpc>
            </a:pPr>
            <a:endParaRPr lang="en-GB" sz="2400" dirty="0">
              <a:latin typeface="Open Sans" panose="020B0606030504020204"/>
            </a:endParaRPr>
          </a:p>
          <a:p>
            <a:pPr marL="342900" indent="-342900">
              <a:lnSpc>
                <a:spcPct val="150000"/>
              </a:lnSpc>
              <a:buFont typeface="Arial" panose="020B0604020202020204" pitchFamily="34" charset="0"/>
              <a:buChar char="•"/>
            </a:pPr>
            <a:r>
              <a:rPr lang="en-GB" sz="2400" dirty="0">
                <a:latin typeface="Open Sans" panose="020B0606030504020204"/>
              </a:rPr>
              <a:t>Can you think of any top tips you would give a friend if they were calling an employer about work experience?</a:t>
            </a:r>
          </a:p>
        </p:txBody>
      </p:sp>
    </p:spTree>
    <p:extLst>
      <p:ext uri="{BB962C8B-B14F-4D97-AF65-F5344CB8AC3E}">
        <p14:creationId xmlns:p14="http://schemas.microsoft.com/office/powerpoint/2010/main" val="1066607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Jumbled phone call (10 mins)</a:t>
            </a:r>
          </a:p>
        </p:txBody>
      </p:sp>
      <p:sp>
        <p:nvSpPr>
          <p:cNvPr id="7" name="TextBox 6">
            <a:extLst>
              <a:ext uri="{FF2B5EF4-FFF2-40B4-BE49-F238E27FC236}">
                <a16:creationId xmlns:a16="http://schemas.microsoft.com/office/drawing/2014/main" id="{3E484326-79ED-4576-9696-E307568EB5AD}"/>
              </a:ext>
            </a:extLst>
          </p:cNvPr>
          <p:cNvSpPr txBox="1"/>
          <p:nvPr/>
        </p:nvSpPr>
        <p:spPr>
          <a:xfrm>
            <a:off x="386400" y="1214554"/>
            <a:ext cx="11419200" cy="430887"/>
          </a:xfrm>
          <a:prstGeom prst="rect">
            <a:avLst/>
          </a:prstGeom>
          <a:noFill/>
        </p:spPr>
        <p:txBody>
          <a:bodyPr wrap="square" rtlCol="0">
            <a:spAutoFit/>
          </a:bodyPr>
          <a:lstStyle/>
          <a:p>
            <a:r>
              <a:rPr lang="en-GB" sz="2200" dirty="0">
                <a:latin typeface="Open Sans" panose="020B0606030504020204"/>
              </a:rPr>
              <a:t>Which order should these statements go into?</a:t>
            </a:r>
          </a:p>
        </p:txBody>
      </p:sp>
      <p:sp>
        <p:nvSpPr>
          <p:cNvPr id="12" name="Rectangle 11">
            <a:extLst>
              <a:ext uri="{FF2B5EF4-FFF2-40B4-BE49-F238E27FC236}">
                <a16:creationId xmlns:a16="http://schemas.microsoft.com/office/drawing/2014/main" id="{9A28946A-B4E0-483E-AE6A-F72C93FD6E60}"/>
              </a:ext>
            </a:extLst>
          </p:cNvPr>
          <p:cNvSpPr/>
          <p:nvPr/>
        </p:nvSpPr>
        <p:spPr>
          <a:xfrm>
            <a:off x="6229337" y="4209602"/>
            <a:ext cx="1034733" cy="126335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n-GB" dirty="0">
                <a:latin typeface="Open Sans" panose="020B0606030504020204"/>
              </a:rPr>
              <a:t>H. Hello</a:t>
            </a:r>
          </a:p>
        </p:txBody>
      </p:sp>
      <p:sp>
        <p:nvSpPr>
          <p:cNvPr id="16" name="TextBox 15">
            <a:extLst>
              <a:ext uri="{FF2B5EF4-FFF2-40B4-BE49-F238E27FC236}">
                <a16:creationId xmlns:a16="http://schemas.microsoft.com/office/drawing/2014/main" id="{D6C5EA2B-CF6D-44F2-8DC5-68618BF052DE}"/>
              </a:ext>
            </a:extLst>
          </p:cNvPr>
          <p:cNvSpPr txBox="1"/>
          <p:nvPr/>
        </p:nvSpPr>
        <p:spPr>
          <a:xfrm>
            <a:off x="7399121" y="4209602"/>
            <a:ext cx="4281514" cy="1224000"/>
          </a:xfrm>
          <a:prstGeom prst="rect">
            <a:avLst/>
          </a:prstGeom>
          <a:noFill/>
          <a:ln>
            <a:solidFill>
              <a:schemeClr val="tx1"/>
            </a:solidFill>
          </a:ln>
        </p:spPr>
        <p:txBody>
          <a:bodyPr wrap="square" rtlCol="0">
            <a:spAutoFit/>
          </a:bodyPr>
          <a:lstStyle/>
          <a:p>
            <a:r>
              <a:rPr lang="en-GB" dirty="0">
                <a:latin typeface="Open Sans" panose="020B0606030504020204"/>
              </a:rPr>
              <a:t>I. Hello, my name is Kelly </a:t>
            </a:r>
            <a:r>
              <a:rPr lang="en-GB" dirty="0" err="1">
                <a:latin typeface="Open Sans" panose="020B0606030504020204"/>
              </a:rPr>
              <a:t>Kapowski</a:t>
            </a:r>
            <a:r>
              <a:rPr lang="en-GB" dirty="0">
                <a:latin typeface="Open Sans" panose="020B0606030504020204"/>
              </a:rPr>
              <a:t> from </a:t>
            </a:r>
            <a:r>
              <a:rPr lang="en-GB" dirty="0" err="1">
                <a:latin typeface="Open Sans" panose="020B0606030504020204"/>
              </a:rPr>
              <a:t>Bayside</a:t>
            </a:r>
            <a:r>
              <a:rPr lang="en-GB" dirty="0">
                <a:latin typeface="Open Sans" panose="020B0606030504020204"/>
              </a:rPr>
              <a:t> High School and I’m looking for work experience. Could I speak to Mr Bates please?</a:t>
            </a:r>
          </a:p>
        </p:txBody>
      </p:sp>
      <p:sp>
        <p:nvSpPr>
          <p:cNvPr id="17" name="TextBox 16">
            <a:extLst>
              <a:ext uri="{FF2B5EF4-FFF2-40B4-BE49-F238E27FC236}">
                <a16:creationId xmlns:a16="http://schemas.microsoft.com/office/drawing/2014/main" id="{2EFF8E79-25D0-46DF-824E-7F19601889D8}"/>
              </a:ext>
            </a:extLst>
          </p:cNvPr>
          <p:cNvSpPr txBox="1"/>
          <p:nvPr/>
        </p:nvSpPr>
        <p:spPr>
          <a:xfrm>
            <a:off x="3981700" y="2039133"/>
            <a:ext cx="3282370" cy="961200"/>
          </a:xfrm>
          <a:prstGeom prst="rect">
            <a:avLst/>
          </a:prstGeom>
          <a:noFill/>
          <a:ln>
            <a:solidFill>
              <a:schemeClr val="tx1"/>
            </a:solidFill>
          </a:ln>
        </p:spPr>
        <p:txBody>
          <a:bodyPr wrap="square" rtlCol="0">
            <a:spAutoFit/>
          </a:bodyPr>
          <a:lstStyle/>
          <a:p>
            <a:r>
              <a:rPr lang="en-GB" dirty="0">
                <a:latin typeface="Open Sans" panose="020B0606030504020204"/>
              </a:rPr>
              <a:t>B. Yes, I’ll just get him for you.</a:t>
            </a:r>
          </a:p>
          <a:p>
            <a:r>
              <a:rPr lang="en-GB" dirty="0">
                <a:latin typeface="Open Sans" panose="020B0606030504020204"/>
              </a:rPr>
              <a:t>Hello, I’m Mr Bates.</a:t>
            </a:r>
          </a:p>
        </p:txBody>
      </p:sp>
      <p:sp>
        <p:nvSpPr>
          <p:cNvPr id="18" name="TextBox 17">
            <a:extLst>
              <a:ext uri="{FF2B5EF4-FFF2-40B4-BE49-F238E27FC236}">
                <a16:creationId xmlns:a16="http://schemas.microsoft.com/office/drawing/2014/main" id="{F32B86BD-1C74-472C-98B7-9813DED41E55}"/>
              </a:ext>
            </a:extLst>
          </p:cNvPr>
          <p:cNvSpPr txBox="1"/>
          <p:nvPr/>
        </p:nvSpPr>
        <p:spPr>
          <a:xfrm>
            <a:off x="2957412" y="3125694"/>
            <a:ext cx="6058745" cy="961200"/>
          </a:xfrm>
          <a:prstGeom prst="rect">
            <a:avLst/>
          </a:prstGeom>
          <a:noFill/>
          <a:ln>
            <a:solidFill>
              <a:schemeClr val="tx1"/>
            </a:solidFill>
          </a:ln>
        </p:spPr>
        <p:txBody>
          <a:bodyPr wrap="square" rtlCol="0">
            <a:spAutoFit/>
          </a:bodyPr>
          <a:lstStyle/>
          <a:p>
            <a:r>
              <a:rPr lang="en-GB" dirty="0">
                <a:latin typeface="Open Sans" panose="020B0606030504020204"/>
              </a:rPr>
              <a:t>E. Hello Mr Bates, my name is Kelly and I’m a Year 10 student looking for a work experience placement for 12-16</a:t>
            </a:r>
            <a:r>
              <a:rPr lang="en-GB" baseline="30000" dirty="0">
                <a:latin typeface="Open Sans" panose="020B0606030504020204"/>
              </a:rPr>
              <a:t>th</a:t>
            </a:r>
            <a:r>
              <a:rPr lang="en-GB" dirty="0">
                <a:latin typeface="Open Sans" panose="020B0606030504020204"/>
              </a:rPr>
              <a:t> of February at your restaurant.</a:t>
            </a:r>
          </a:p>
        </p:txBody>
      </p:sp>
      <p:sp>
        <p:nvSpPr>
          <p:cNvPr id="19" name="Rectangle 18">
            <a:extLst>
              <a:ext uri="{FF2B5EF4-FFF2-40B4-BE49-F238E27FC236}">
                <a16:creationId xmlns:a16="http://schemas.microsoft.com/office/drawing/2014/main" id="{871B540A-9174-423B-B6B2-47EAC221C1E2}"/>
              </a:ext>
            </a:extLst>
          </p:cNvPr>
          <p:cNvSpPr/>
          <p:nvPr/>
        </p:nvSpPr>
        <p:spPr>
          <a:xfrm>
            <a:off x="7388150" y="2037326"/>
            <a:ext cx="4281513" cy="961200"/>
          </a:xfrm>
          <a:prstGeom prst="rect">
            <a:avLst/>
          </a:prstGeom>
          <a:ln>
            <a:solidFill>
              <a:schemeClr val="tx1"/>
            </a:solidFill>
          </a:ln>
        </p:spPr>
        <p:txBody>
          <a:bodyPr wrap="square">
            <a:spAutoFit/>
          </a:bodyPr>
          <a:lstStyle/>
          <a:p>
            <a:pPr>
              <a:lnSpc>
                <a:spcPct val="107000"/>
              </a:lnSpc>
              <a:spcAft>
                <a:spcPts val="800"/>
              </a:spcAft>
            </a:pPr>
            <a:r>
              <a:rPr lang="en-GB" dirty="0">
                <a:latin typeface="Open Sans" panose="020B0606030504020204"/>
                <a:ea typeface="Calibri" panose="020F0502020204030204" pitchFamily="34" charset="0"/>
                <a:cs typeface="Times New Roman" panose="02020603050405020304" pitchFamily="18" charset="0"/>
              </a:rPr>
              <a:t>C. We can certainly help with that. What makes you want to work here?</a:t>
            </a:r>
          </a:p>
        </p:txBody>
      </p:sp>
      <p:sp>
        <p:nvSpPr>
          <p:cNvPr id="20" name="Rectangle 19">
            <a:extLst>
              <a:ext uri="{FF2B5EF4-FFF2-40B4-BE49-F238E27FC236}">
                <a16:creationId xmlns:a16="http://schemas.microsoft.com/office/drawing/2014/main" id="{F4E66B10-E658-4114-94F6-3601FA5B416B}"/>
              </a:ext>
            </a:extLst>
          </p:cNvPr>
          <p:cNvSpPr/>
          <p:nvPr/>
        </p:nvSpPr>
        <p:spPr>
          <a:xfrm>
            <a:off x="511365" y="4209603"/>
            <a:ext cx="5592551" cy="1263359"/>
          </a:xfrm>
          <a:prstGeom prst="rect">
            <a:avLst/>
          </a:prstGeom>
          <a:ln>
            <a:solidFill>
              <a:schemeClr val="tx1"/>
            </a:solidFill>
          </a:ln>
        </p:spPr>
        <p:txBody>
          <a:bodyPr wrap="square">
            <a:spAutoFit/>
          </a:bodyPr>
          <a:lstStyle/>
          <a:p>
            <a:pPr>
              <a:lnSpc>
                <a:spcPct val="107000"/>
              </a:lnSpc>
              <a:spcAft>
                <a:spcPts val="800"/>
              </a:spcAft>
            </a:pPr>
            <a:r>
              <a:rPr lang="en-GB" dirty="0">
                <a:latin typeface="Open Sans" panose="020B0606030504020204"/>
                <a:ea typeface="Calibri" panose="020F0502020204030204" pitchFamily="34" charset="0"/>
                <a:cs typeface="Times New Roman" panose="02020603050405020304" pitchFamily="18" charset="0"/>
              </a:rPr>
              <a:t>G. I have always been interested in hospitality and providing good customer service, so I feel a career working in a restaurant would be perfect. I just need some experience to get me going!</a:t>
            </a:r>
          </a:p>
        </p:txBody>
      </p:sp>
      <p:sp>
        <p:nvSpPr>
          <p:cNvPr id="21" name="Rectangle 20">
            <a:extLst>
              <a:ext uri="{FF2B5EF4-FFF2-40B4-BE49-F238E27FC236}">
                <a16:creationId xmlns:a16="http://schemas.microsoft.com/office/drawing/2014/main" id="{F754385F-D36C-4465-9B1D-C6696CAFF760}"/>
              </a:ext>
            </a:extLst>
          </p:cNvPr>
          <p:cNvSpPr/>
          <p:nvPr/>
        </p:nvSpPr>
        <p:spPr>
          <a:xfrm>
            <a:off x="511365" y="2043363"/>
            <a:ext cx="3346254" cy="959622"/>
          </a:xfrm>
          <a:prstGeom prst="rect">
            <a:avLst/>
          </a:prstGeom>
          <a:ln>
            <a:solidFill>
              <a:schemeClr val="tx1"/>
            </a:solidFill>
          </a:ln>
        </p:spPr>
        <p:txBody>
          <a:bodyPr wrap="square">
            <a:spAutoFit/>
          </a:bodyPr>
          <a:lstStyle/>
          <a:p>
            <a:pPr>
              <a:lnSpc>
                <a:spcPct val="107000"/>
              </a:lnSpc>
              <a:spcAft>
                <a:spcPts val="800"/>
              </a:spcAft>
            </a:pPr>
            <a:r>
              <a:rPr lang="en-GB" dirty="0">
                <a:latin typeface="Open Sans" panose="020B0606030504020204"/>
                <a:ea typeface="Calibri" panose="020F0502020204030204" pitchFamily="34" charset="0"/>
                <a:cs typeface="Times New Roman" panose="02020603050405020304" pitchFamily="18" charset="0"/>
              </a:rPr>
              <a:t>A. Ok, great. Could you come for an interview tomorrow, after school?</a:t>
            </a:r>
          </a:p>
        </p:txBody>
      </p:sp>
      <p:sp>
        <p:nvSpPr>
          <p:cNvPr id="22" name="Rectangle 21">
            <a:extLst>
              <a:ext uri="{FF2B5EF4-FFF2-40B4-BE49-F238E27FC236}">
                <a16:creationId xmlns:a16="http://schemas.microsoft.com/office/drawing/2014/main" id="{82954B77-D877-456C-93BB-40A1AECBCB12}"/>
              </a:ext>
            </a:extLst>
          </p:cNvPr>
          <p:cNvSpPr/>
          <p:nvPr/>
        </p:nvSpPr>
        <p:spPr>
          <a:xfrm>
            <a:off x="9139324" y="3125694"/>
            <a:ext cx="2530340" cy="961200"/>
          </a:xfrm>
          <a:prstGeom prst="rect">
            <a:avLst/>
          </a:prstGeom>
          <a:ln>
            <a:solidFill>
              <a:schemeClr val="tx1"/>
            </a:solidFill>
          </a:ln>
        </p:spPr>
        <p:txBody>
          <a:bodyPr wrap="square">
            <a:spAutoFit/>
          </a:bodyPr>
          <a:lstStyle/>
          <a:p>
            <a:pPr>
              <a:lnSpc>
                <a:spcPct val="107000"/>
              </a:lnSpc>
              <a:spcAft>
                <a:spcPts val="800"/>
              </a:spcAft>
            </a:pPr>
            <a:r>
              <a:rPr lang="en-GB" dirty="0">
                <a:latin typeface="Open Sans" panose="020B0606030504020204"/>
                <a:ea typeface="Calibri" panose="020F0502020204030204" pitchFamily="34" charset="0"/>
                <a:cs typeface="Times New Roman" panose="02020603050405020304" pitchFamily="18" charset="0"/>
              </a:rPr>
              <a:t>F. Yes that would be perfect thank you, I can be there at 4pm?</a:t>
            </a:r>
          </a:p>
        </p:txBody>
      </p:sp>
      <p:sp>
        <p:nvSpPr>
          <p:cNvPr id="23" name="Rectangle 22">
            <a:extLst>
              <a:ext uri="{FF2B5EF4-FFF2-40B4-BE49-F238E27FC236}">
                <a16:creationId xmlns:a16="http://schemas.microsoft.com/office/drawing/2014/main" id="{3499AF85-7A23-4539-AEE0-7724C0DF5BB4}"/>
              </a:ext>
            </a:extLst>
          </p:cNvPr>
          <p:cNvSpPr/>
          <p:nvPr/>
        </p:nvSpPr>
        <p:spPr>
          <a:xfrm>
            <a:off x="511365" y="3130252"/>
            <a:ext cx="2322880" cy="961200"/>
          </a:xfrm>
          <a:prstGeom prst="rect">
            <a:avLst/>
          </a:prstGeom>
          <a:ln>
            <a:solidFill>
              <a:schemeClr val="tx1"/>
            </a:solidFill>
          </a:ln>
        </p:spPr>
        <p:txBody>
          <a:bodyPr wrap="square">
            <a:spAutoFit/>
          </a:bodyPr>
          <a:lstStyle/>
          <a:p>
            <a:pPr>
              <a:lnSpc>
                <a:spcPct val="107000"/>
              </a:lnSpc>
              <a:spcAft>
                <a:spcPts val="800"/>
              </a:spcAft>
            </a:pPr>
            <a:r>
              <a:rPr lang="en-GB" dirty="0">
                <a:latin typeface="Open Sans" panose="020B0606030504020204"/>
                <a:ea typeface="Calibri" panose="020F0502020204030204" pitchFamily="34" charset="0"/>
                <a:cs typeface="Times New Roman" panose="02020603050405020304" pitchFamily="18" charset="0"/>
              </a:rPr>
              <a:t>D. See you then, bye!</a:t>
            </a:r>
          </a:p>
        </p:txBody>
      </p:sp>
    </p:spTree>
    <p:extLst>
      <p:ext uri="{BB962C8B-B14F-4D97-AF65-F5344CB8AC3E}">
        <p14:creationId xmlns:p14="http://schemas.microsoft.com/office/powerpoint/2010/main" val="970648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Jumbled phone call – answers!</a:t>
            </a:r>
          </a:p>
        </p:txBody>
      </p:sp>
      <p:sp>
        <p:nvSpPr>
          <p:cNvPr id="12" name="Rectangle 11">
            <a:extLst>
              <a:ext uri="{FF2B5EF4-FFF2-40B4-BE49-F238E27FC236}">
                <a16:creationId xmlns:a16="http://schemas.microsoft.com/office/drawing/2014/main" id="{9A28946A-B4E0-483E-AE6A-F72C93FD6E60}"/>
              </a:ext>
            </a:extLst>
          </p:cNvPr>
          <p:cNvSpPr/>
          <p:nvPr/>
        </p:nvSpPr>
        <p:spPr>
          <a:xfrm>
            <a:off x="6229337" y="4209602"/>
            <a:ext cx="1034733" cy="126335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n-GB" dirty="0">
                <a:latin typeface="Open Sans" panose="020B0606030504020204"/>
              </a:rPr>
              <a:t>H. Hello</a:t>
            </a:r>
          </a:p>
        </p:txBody>
      </p:sp>
      <p:sp>
        <p:nvSpPr>
          <p:cNvPr id="16" name="TextBox 15">
            <a:extLst>
              <a:ext uri="{FF2B5EF4-FFF2-40B4-BE49-F238E27FC236}">
                <a16:creationId xmlns:a16="http://schemas.microsoft.com/office/drawing/2014/main" id="{D6C5EA2B-CF6D-44F2-8DC5-68618BF052DE}"/>
              </a:ext>
            </a:extLst>
          </p:cNvPr>
          <p:cNvSpPr txBox="1"/>
          <p:nvPr/>
        </p:nvSpPr>
        <p:spPr>
          <a:xfrm>
            <a:off x="7399121" y="4209602"/>
            <a:ext cx="4281514" cy="1224000"/>
          </a:xfrm>
          <a:prstGeom prst="rect">
            <a:avLst/>
          </a:prstGeom>
          <a:noFill/>
          <a:ln>
            <a:solidFill>
              <a:schemeClr val="tx1"/>
            </a:solidFill>
          </a:ln>
        </p:spPr>
        <p:txBody>
          <a:bodyPr wrap="square" rtlCol="0">
            <a:spAutoFit/>
          </a:bodyPr>
          <a:lstStyle/>
          <a:p>
            <a:r>
              <a:rPr lang="en-GB" dirty="0">
                <a:latin typeface="Open Sans" panose="020B0606030504020204"/>
              </a:rPr>
              <a:t>I. Hello, my name is Kelly </a:t>
            </a:r>
            <a:r>
              <a:rPr lang="en-GB" dirty="0" err="1">
                <a:latin typeface="Open Sans" panose="020B0606030504020204"/>
              </a:rPr>
              <a:t>Kapowski</a:t>
            </a:r>
            <a:r>
              <a:rPr lang="en-GB" dirty="0">
                <a:latin typeface="Open Sans" panose="020B0606030504020204"/>
              </a:rPr>
              <a:t> from </a:t>
            </a:r>
            <a:r>
              <a:rPr lang="en-GB" dirty="0" err="1">
                <a:latin typeface="Open Sans" panose="020B0606030504020204"/>
              </a:rPr>
              <a:t>Bayside</a:t>
            </a:r>
            <a:r>
              <a:rPr lang="en-GB" dirty="0">
                <a:latin typeface="Open Sans" panose="020B0606030504020204"/>
              </a:rPr>
              <a:t> High School and I’m looking for work experience. Could I speak to Mr Bates please?</a:t>
            </a:r>
          </a:p>
        </p:txBody>
      </p:sp>
      <p:sp>
        <p:nvSpPr>
          <p:cNvPr id="17" name="TextBox 16">
            <a:extLst>
              <a:ext uri="{FF2B5EF4-FFF2-40B4-BE49-F238E27FC236}">
                <a16:creationId xmlns:a16="http://schemas.microsoft.com/office/drawing/2014/main" id="{2EFF8E79-25D0-46DF-824E-7F19601889D8}"/>
              </a:ext>
            </a:extLst>
          </p:cNvPr>
          <p:cNvSpPr txBox="1"/>
          <p:nvPr/>
        </p:nvSpPr>
        <p:spPr>
          <a:xfrm>
            <a:off x="3981700" y="2039133"/>
            <a:ext cx="3282370" cy="961200"/>
          </a:xfrm>
          <a:prstGeom prst="rect">
            <a:avLst/>
          </a:prstGeom>
          <a:noFill/>
          <a:ln>
            <a:solidFill>
              <a:schemeClr val="tx1"/>
            </a:solidFill>
          </a:ln>
        </p:spPr>
        <p:txBody>
          <a:bodyPr wrap="square" rtlCol="0">
            <a:spAutoFit/>
          </a:bodyPr>
          <a:lstStyle/>
          <a:p>
            <a:r>
              <a:rPr lang="en-GB" dirty="0">
                <a:latin typeface="Open Sans" panose="020B0606030504020204"/>
              </a:rPr>
              <a:t>B. Yes, I’ll just get him for you.</a:t>
            </a:r>
          </a:p>
          <a:p>
            <a:r>
              <a:rPr lang="en-GB" dirty="0">
                <a:latin typeface="Open Sans" panose="020B0606030504020204"/>
              </a:rPr>
              <a:t>Hello, I’m Mr Bates.</a:t>
            </a:r>
          </a:p>
        </p:txBody>
      </p:sp>
      <p:sp>
        <p:nvSpPr>
          <p:cNvPr id="18" name="TextBox 17">
            <a:extLst>
              <a:ext uri="{FF2B5EF4-FFF2-40B4-BE49-F238E27FC236}">
                <a16:creationId xmlns:a16="http://schemas.microsoft.com/office/drawing/2014/main" id="{F32B86BD-1C74-472C-98B7-9813DED41E55}"/>
              </a:ext>
            </a:extLst>
          </p:cNvPr>
          <p:cNvSpPr txBox="1"/>
          <p:nvPr/>
        </p:nvSpPr>
        <p:spPr>
          <a:xfrm>
            <a:off x="2957412" y="3125694"/>
            <a:ext cx="6058745" cy="961200"/>
          </a:xfrm>
          <a:prstGeom prst="rect">
            <a:avLst/>
          </a:prstGeom>
          <a:noFill/>
          <a:ln>
            <a:solidFill>
              <a:schemeClr val="tx1"/>
            </a:solidFill>
          </a:ln>
        </p:spPr>
        <p:txBody>
          <a:bodyPr wrap="square" rtlCol="0">
            <a:spAutoFit/>
          </a:bodyPr>
          <a:lstStyle/>
          <a:p>
            <a:r>
              <a:rPr lang="en-GB" dirty="0">
                <a:latin typeface="Open Sans" panose="020B0606030504020204"/>
              </a:rPr>
              <a:t>E. Hello Mr Bates, my name is Kelly and I’m a Year 10 student looking for a work experience placement for 12-16</a:t>
            </a:r>
            <a:r>
              <a:rPr lang="en-GB" baseline="30000" dirty="0">
                <a:latin typeface="Open Sans" panose="020B0606030504020204"/>
              </a:rPr>
              <a:t>th</a:t>
            </a:r>
            <a:r>
              <a:rPr lang="en-GB" dirty="0">
                <a:latin typeface="Open Sans" panose="020B0606030504020204"/>
              </a:rPr>
              <a:t> of February at your restaurant.</a:t>
            </a:r>
          </a:p>
        </p:txBody>
      </p:sp>
      <p:sp>
        <p:nvSpPr>
          <p:cNvPr id="19" name="Rectangle 18">
            <a:extLst>
              <a:ext uri="{FF2B5EF4-FFF2-40B4-BE49-F238E27FC236}">
                <a16:creationId xmlns:a16="http://schemas.microsoft.com/office/drawing/2014/main" id="{871B540A-9174-423B-B6B2-47EAC221C1E2}"/>
              </a:ext>
            </a:extLst>
          </p:cNvPr>
          <p:cNvSpPr/>
          <p:nvPr/>
        </p:nvSpPr>
        <p:spPr>
          <a:xfrm>
            <a:off x="7388150" y="2037326"/>
            <a:ext cx="4281513" cy="961200"/>
          </a:xfrm>
          <a:prstGeom prst="rect">
            <a:avLst/>
          </a:prstGeom>
          <a:ln>
            <a:solidFill>
              <a:schemeClr val="tx1"/>
            </a:solidFill>
          </a:ln>
        </p:spPr>
        <p:txBody>
          <a:bodyPr wrap="square">
            <a:spAutoFit/>
          </a:bodyPr>
          <a:lstStyle/>
          <a:p>
            <a:pPr>
              <a:lnSpc>
                <a:spcPct val="107000"/>
              </a:lnSpc>
              <a:spcAft>
                <a:spcPts val="800"/>
              </a:spcAft>
            </a:pPr>
            <a:r>
              <a:rPr lang="en-GB" dirty="0">
                <a:latin typeface="Open Sans" panose="020B0606030504020204"/>
                <a:ea typeface="Calibri" panose="020F0502020204030204" pitchFamily="34" charset="0"/>
                <a:cs typeface="Times New Roman" panose="02020603050405020304" pitchFamily="18" charset="0"/>
              </a:rPr>
              <a:t>C. We can certainly help with that. What makes you want to work here?</a:t>
            </a:r>
          </a:p>
        </p:txBody>
      </p:sp>
      <p:sp>
        <p:nvSpPr>
          <p:cNvPr id="20" name="Rectangle 19">
            <a:extLst>
              <a:ext uri="{FF2B5EF4-FFF2-40B4-BE49-F238E27FC236}">
                <a16:creationId xmlns:a16="http://schemas.microsoft.com/office/drawing/2014/main" id="{F4E66B10-E658-4114-94F6-3601FA5B416B}"/>
              </a:ext>
            </a:extLst>
          </p:cNvPr>
          <p:cNvSpPr/>
          <p:nvPr/>
        </p:nvSpPr>
        <p:spPr>
          <a:xfrm>
            <a:off x="511365" y="4209603"/>
            <a:ext cx="5592551" cy="1263359"/>
          </a:xfrm>
          <a:prstGeom prst="rect">
            <a:avLst/>
          </a:prstGeom>
          <a:ln>
            <a:solidFill>
              <a:schemeClr val="tx1"/>
            </a:solidFill>
          </a:ln>
        </p:spPr>
        <p:txBody>
          <a:bodyPr wrap="square">
            <a:spAutoFit/>
          </a:bodyPr>
          <a:lstStyle/>
          <a:p>
            <a:pPr>
              <a:lnSpc>
                <a:spcPct val="107000"/>
              </a:lnSpc>
              <a:spcAft>
                <a:spcPts val="800"/>
              </a:spcAft>
            </a:pPr>
            <a:r>
              <a:rPr lang="en-GB" dirty="0">
                <a:latin typeface="Open Sans" panose="020B0606030504020204"/>
                <a:ea typeface="Calibri" panose="020F0502020204030204" pitchFamily="34" charset="0"/>
                <a:cs typeface="Times New Roman" panose="02020603050405020304" pitchFamily="18" charset="0"/>
              </a:rPr>
              <a:t>G. I have always been interested in hospitality and providing good customer service, so I feel a career working in a restaurant would be perfect. I just need some experience to get me going!</a:t>
            </a:r>
          </a:p>
        </p:txBody>
      </p:sp>
      <p:sp>
        <p:nvSpPr>
          <p:cNvPr id="21" name="Rectangle 20">
            <a:extLst>
              <a:ext uri="{FF2B5EF4-FFF2-40B4-BE49-F238E27FC236}">
                <a16:creationId xmlns:a16="http://schemas.microsoft.com/office/drawing/2014/main" id="{F754385F-D36C-4465-9B1D-C6696CAFF760}"/>
              </a:ext>
            </a:extLst>
          </p:cNvPr>
          <p:cNvSpPr/>
          <p:nvPr/>
        </p:nvSpPr>
        <p:spPr>
          <a:xfrm>
            <a:off x="511365" y="2043363"/>
            <a:ext cx="3346254" cy="959622"/>
          </a:xfrm>
          <a:prstGeom prst="rect">
            <a:avLst/>
          </a:prstGeom>
          <a:ln>
            <a:solidFill>
              <a:schemeClr val="tx1"/>
            </a:solidFill>
          </a:ln>
        </p:spPr>
        <p:txBody>
          <a:bodyPr wrap="square">
            <a:spAutoFit/>
          </a:bodyPr>
          <a:lstStyle/>
          <a:p>
            <a:pPr>
              <a:lnSpc>
                <a:spcPct val="107000"/>
              </a:lnSpc>
              <a:spcAft>
                <a:spcPts val="800"/>
              </a:spcAft>
            </a:pPr>
            <a:r>
              <a:rPr lang="en-GB" dirty="0">
                <a:latin typeface="Open Sans" panose="020B0606030504020204"/>
                <a:ea typeface="Calibri" panose="020F0502020204030204" pitchFamily="34" charset="0"/>
                <a:cs typeface="Times New Roman" panose="02020603050405020304" pitchFamily="18" charset="0"/>
              </a:rPr>
              <a:t>A. Ok, great. Could you come for an interview tomorrow, after school?</a:t>
            </a:r>
          </a:p>
        </p:txBody>
      </p:sp>
      <p:sp>
        <p:nvSpPr>
          <p:cNvPr id="22" name="Rectangle 21">
            <a:extLst>
              <a:ext uri="{FF2B5EF4-FFF2-40B4-BE49-F238E27FC236}">
                <a16:creationId xmlns:a16="http://schemas.microsoft.com/office/drawing/2014/main" id="{82954B77-D877-456C-93BB-40A1AECBCB12}"/>
              </a:ext>
            </a:extLst>
          </p:cNvPr>
          <p:cNvSpPr/>
          <p:nvPr/>
        </p:nvSpPr>
        <p:spPr>
          <a:xfrm>
            <a:off x="9139324" y="3125694"/>
            <a:ext cx="2530340" cy="961200"/>
          </a:xfrm>
          <a:prstGeom prst="rect">
            <a:avLst/>
          </a:prstGeom>
          <a:ln>
            <a:solidFill>
              <a:schemeClr val="tx1"/>
            </a:solidFill>
          </a:ln>
        </p:spPr>
        <p:txBody>
          <a:bodyPr wrap="square">
            <a:spAutoFit/>
          </a:bodyPr>
          <a:lstStyle/>
          <a:p>
            <a:pPr>
              <a:lnSpc>
                <a:spcPct val="107000"/>
              </a:lnSpc>
              <a:spcAft>
                <a:spcPts val="800"/>
              </a:spcAft>
            </a:pPr>
            <a:r>
              <a:rPr lang="en-GB" dirty="0">
                <a:latin typeface="Open Sans" panose="020B0606030504020204"/>
                <a:ea typeface="Calibri" panose="020F0502020204030204" pitchFamily="34" charset="0"/>
                <a:cs typeface="Times New Roman" panose="02020603050405020304" pitchFamily="18" charset="0"/>
              </a:rPr>
              <a:t>F. Yes that would be perfect thank you, I can be there at 4pm?</a:t>
            </a:r>
          </a:p>
        </p:txBody>
      </p:sp>
      <p:sp>
        <p:nvSpPr>
          <p:cNvPr id="23" name="Rectangle 22">
            <a:extLst>
              <a:ext uri="{FF2B5EF4-FFF2-40B4-BE49-F238E27FC236}">
                <a16:creationId xmlns:a16="http://schemas.microsoft.com/office/drawing/2014/main" id="{3499AF85-7A23-4539-AEE0-7724C0DF5BB4}"/>
              </a:ext>
            </a:extLst>
          </p:cNvPr>
          <p:cNvSpPr/>
          <p:nvPr/>
        </p:nvSpPr>
        <p:spPr>
          <a:xfrm>
            <a:off x="511365" y="3130252"/>
            <a:ext cx="2322880" cy="961200"/>
          </a:xfrm>
          <a:prstGeom prst="rect">
            <a:avLst/>
          </a:prstGeom>
          <a:ln>
            <a:solidFill>
              <a:schemeClr val="tx1"/>
            </a:solidFill>
          </a:ln>
        </p:spPr>
        <p:txBody>
          <a:bodyPr wrap="square">
            <a:spAutoFit/>
          </a:bodyPr>
          <a:lstStyle/>
          <a:p>
            <a:pPr>
              <a:lnSpc>
                <a:spcPct val="107000"/>
              </a:lnSpc>
              <a:spcAft>
                <a:spcPts val="800"/>
              </a:spcAft>
            </a:pPr>
            <a:r>
              <a:rPr lang="en-GB" dirty="0">
                <a:latin typeface="Open Sans" panose="020B0606030504020204"/>
                <a:ea typeface="Calibri" panose="020F0502020204030204" pitchFamily="34" charset="0"/>
                <a:cs typeface="Times New Roman" panose="02020603050405020304" pitchFamily="18" charset="0"/>
              </a:rPr>
              <a:t>D. See you then, bye!</a:t>
            </a:r>
          </a:p>
        </p:txBody>
      </p:sp>
    </p:spTree>
    <p:extLst>
      <p:ext uri="{BB962C8B-B14F-4D97-AF65-F5344CB8AC3E}">
        <p14:creationId xmlns:p14="http://schemas.microsoft.com/office/powerpoint/2010/main" val="202343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17" grpId="0" animBg="1"/>
      <p:bldP spid="18" grpId="0" animBg="1"/>
      <p:bldP spid="19" grpId="0" animBg="1"/>
      <p:bldP spid="20" grpId="0" animBg="1"/>
      <p:bldP spid="21" grpId="0" animBg="1"/>
      <p:bldP spid="22" grpId="0" animBg="1"/>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After work experience</a:t>
            </a:r>
          </a:p>
        </p:txBody>
      </p:sp>
      <p:sp>
        <p:nvSpPr>
          <p:cNvPr id="7" name="TextBox 6">
            <a:extLst>
              <a:ext uri="{FF2B5EF4-FFF2-40B4-BE49-F238E27FC236}">
                <a16:creationId xmlns:a16="http://schemas.microsoft.com/office/drawing/2014/main" id="{3E484326-79ED-4576-9696-E307568EB5AD}"/>
              </a:ext>
            </a:extLst>
          </p:cNvPr>
          <p:cNvSpPr txBox="1"/>
          <p:nvPr/>
        </p:nvSpPr>
        <p:spPr>
          <a:xfrm>
            <a:off x="386400" y="1214554"/>
            <a:ext cx="11419200" cy="3085204"/>
          </a:xfrm>
          <a:prstGeom prst="rect">
            <a:avLst/>
          </a:prstGeom>
          <a:noFill/>
        </p:spPr>
        <p:txBody>
          <a:bodyPr wrap="square" rtlCol="0">
            <a:spAutoFit/>
          </a:bodyPr>
          <a:lstStyle/>
          <a:p>
            <a:pPr>
              <a:lnSpc>
                <a:spcPct val="150000"/>
              </a:lnSpc>
            </a:pPr>
            <a:r>
              <a:rPr lang="en-GB" sz="2200" dirty="0">
                <a:latin typeface="Open Sans" panose="020B0606030504020204"/>
              </a:rPr>
              <a:t>Picture this - you’ve finished your placement and are about to leave for the last time. </a:t>
            </a:r>
          </a:p>
          <a:p>
            <a:pPr>
              <a:lnSpc>
                <a:spcPct val="150000"/>
              </a:lnSpc>
            </a:pPr>
            <a:endParaRPr lang="en-GB" sz="2200" dirty="0">
              <a:latin typeface="Open Sans" panose="020B0606030504020204"/>
            </a:endParaRPr>
          </a:p>
          <a:p>
            <a:pPr>
              <a:lnSpc>
                <a:spcPct val="150000"/>
              </a:lnSpc>
            </a:pPr>
            <a:r>
              <a:rPr lang="en-GB" sz="2200" dirty="0">
                <a:latin typeface="Open Sans" panose="020B0606030504020204"/>
              </a:rPr>
              <a:t>Of course, you’ll thank your manager and colleagues for their time and help. But is there anything else you could do to make yourself stand out?</a:t>
            </a:r>
          </a:p>
          <a:p>
            <a:pPr>
              <a:lnSpc>
                <a:spcPct val="150000"/>
              </a:lnSpc>
            </a:pPr>
            <a:endParaRPr lang="en-GB" sz="2200" dirty="0">
              <a:latin typeface="Open Sans" panose="020B0606030504020204"/>
            </a:endParaRPr>
          </a:p>
          <a:p>
            <a:pPr>
              <a:lnSpc>
                <a:spcPct val="150000"/>
              </a:lnSpc>
            </a:pPr>
            <a:r>
              <a:rPr lang="en-GB" sz="2200" dirty="0">
                <a:latin typeface="Open Sans" panose="020B0606030504020204"/>
              </a:rPr>
              <a:t>Yes, there is!</a:t>
            </a:r>
          </a:p>
        </p:txBody>
      </p:sp>
    </p:spTree>
    <p:extLst>
      <p:ext uri="{BB962C8B-B14F-4D97-AF65-F5344CB8AC3E}">
        <p14:creationId xmlns:p14="http://schemas.microsoft.com/office/powerpoint/2010/main" val="3930798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ac3cd1c-3d30-4aa3-9d6c-31b1c1640ef0" xsi:nil="true"/>
    <lcf76f155ced4ddcb4097134ff3c332f xmlns="3947ffd7-e1e2-4c53-9054-b8d6983d9ba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C9B1A320C7D094F85E868D80F30E951" ma:contentTypeVersion="16" ma:contentTypeDescription="Create a new document." ma:contentTypeScope="" ma:versionID="ea065df8f3e20242aa3bb16dee40d558">
  <xsd:schema xmlns:xsd="http://www.w3.org/2001/XMLSchema" xmlns:xs="http://www.w3.org/2001/XMLSchema" xmlns:p="http://schemas.microsoft.com/office/2006/metadata/properties" xmlns:ns2="5ac3cd1c-3d30-4aa3-9d6c-31b1c1640ef0" xmlns:ns3="3947ffd7-e1e2-4c53-9054-b8d6983d9ba6" targetNamespace="http://schemas.microsoft.com/office/2006/metadata/properties" ma:root="true" ma:fieldsID="3e90bf8c11a41495a9b4c08300fb98a2" ns2:_="" ns3:_="">
    <xsd:import namespace="5ac3cd1c-3d30-4aa3-9d6c-31b1c1640ef0"/>
    <xsd:import namespace="3947ffd7-e1e2-4c53-9054-b8d6983d9ba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MediaServiceSearchProperties" minOccurs="0"/>
                <xsd:element ref="ns3:lcf76f155ced4ddcb4097134ff3c332f" minOccurs="0"/>
                <xsd:element ref="ns2: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c3cd1c-3d30-4aa3-9d6c-31b1c1640ef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7ee95269-558d-4beb-8fc8-3aa27569896e}" ma:internalName="TaxCatchAll" ma:showField="CatchAllData" ma:web="5ac3cd1c-3d30-4aa3-9d6c-31b1c1640ef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947ffd7-e1e2-4c53-9054-b8d6983d9ba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71a1524-f3e6-41df-8974-f4dfb8ac6ffd"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4CA680-61F8-42C2-95DA-98D24256806F}">
  <ds:schemaRefs>
    <ds:schemaRef ds:uri="http://schemas.microsoft.com/office/2006/metadata/properties"/>
    <ds:schemaRef ds:uri="http://schemas.microsoft.com/office/infopath/2007/PartnerControls"/>
    <ds:schemaRef ds:uri="5ac3cd1c-3d30-4aa3-9d6c-31b1c1640ef0"/>
    <ds:schemaRef ds:uri="3947ffd7-e1e2-4c53-9054-b8d6983d9ba6"/>
  </ds:schemaRefs>
</ds:datastoreItem>
</file>

<file path=customXml/itemProps2.xml><?xml version="1.0" encoding="utf-8"?>
<ds:datastoreItem xmlns:ds="http://schemas.openxmlformats.org/officeDocument/2006/customXml" ds:itemID="{0ADA43C4-61E3-4998-88CB-BFF74E91C2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c3cd1c-3d30-4aa3-9d6c-31b1c1640ef0"/>
    <ds:schemaRef ds:uri="3947ffd7-e1e2-4c53-9054-b8d6983d9b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106E779-832D-4E29-BCD9-2A4B693F686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1905</TotalTime>
  <Words>3073</Words>
  <Application>Microsoft Office PowerPoint</Application>
  <PresentationFormat>Widescreen</PresentationFormat>
  <Paragraphs>248</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Teacher slide</dc:title>
  <dc:creator>Robyn Smith</dc:creator>
  <cp:lastModifiedBy>Emily Nash</cp:lastModifiedBy>
  <cp:revision>80</cp:revision>
  <dcterms:created xsi:type="dcterms:W3CDTF">2018-10-19T14:26:26Z</dcterms:created>
  <dcterms:modified xsi:type="dcterms:W3CDTF">2026-04-27T09:13:27Z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0x010100BC9B1A320C7D094F85E868D80F30E951</vt:lpwstr>
  </property>
  <property fmtid="{D5CDD505-2E9C-101B-9397-08002B2CF9AE}" pid="3" name="MediaServiceImageTags">
    <vt:lpwstr/>
  </property>
</Properties>
</file>