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98" r:id="rId5"/>
    <p:sldId id="320" r:id="rId6"/>
    <p:sldId id="321" r:id="rId7"/>
    <p:sldId id="301" r:id="rId8"/>
    <p:sldId id="302" r:id="rId9"/>
    <p:sldId id="303" r:id="rId10"/>
    <p:sldId id="323" r:id="rId11"/>
    <p:sldId id="305" r:id="rId12"/>
    <p:sldId id="322"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ily Nash" initials="EN" lastIdx="1" clrIdx="0">
    <p:extLst>
      <p:ext uri="{19B8F6BF-5375-455C-9EA6-DF929625EA0E}">
        <p15:presenceInfo xmlns:p15="http://schemas.microsoft.com/office/powerpoint/2012/main" userId="6117e569c8723fe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4F2"/>
    <a:srgbClr val="FF33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95AC2C-B302-17B8-65F9-898198A9C3D7}" v="1" dt="2026-04-27T09:13:03.0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91" autoAdjust="0"/>
    <p:restoredTop sz="68538" autoAdjust="0"/>
  </p:normalViewPr>
  <p:slideViewPr>
    <p:cSldViewPr snapToGrid="0">
      <p:cViewPr varScale="1">
        <p:scale>
          <a:sx n="107" d="100"/>
          <a:sy n="107" d="100"/>
        </p:scale>
        <p:origin x="190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B08074-1A82-4276-BC9C-9F1654D2C295}"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323D7-8D74-402A-B74C-D1093F83EA20}" type="slidenum">
              <a:rPr lang="en-GB" smtClean="0"/>
              <a:t>‹#›</a:t>
            </a:fld>
            <a:endParaRPr lang="en-GB"/>
          </a:p>
        </p:txBody>
      </p:sp>
    </p:spTree>
    <p:extLst>
      <p:ext uri="{BB962C8B-B14F-4D97-AF65-F5344CB8AC3E}">
        <p14:creationId xmlns:p14="http://schemas.microsoft.com/office/powerpoint/2010/main" val="3703855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0C9BEC-E11D-4BAB-B95E-6E8FA7997FA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776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defRPr/>
            </a:pPr>
            <a:r>
              <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rPr>
              <a:t>Teacher’s notes:</a:t>
            </a: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a:t>
            </a:r>
          </a:p>
          <a:p>
            <a:pPr lvl="0">
              <a:lnSpc>
                <a:spcPct val="150000"/>
              </a:lnSpc>
              <a:defRPr/>
            </a:pPr>
            <a:r>
              <a:rPr lang="en-GB" sz="1200" b="1"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Pairs discussion: </a:t>
            </a: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The purpose of this introductory discussion is to reassure students that they will be able to find work experience with the help of Unifrog and careers guidance at their school or college. You will also be able to gauge student’s understanding of why work experience is valuable to them through the answers to the discussion topic.</a:t>
            </a:r>
          </a:p>
          <a:p>
            <a:pPr lvl="0">
              <a:lnSpc>
                <a:spcPct val="150000"/>
              </a:lnSpc>
              <a:defRPr/>
            </a:pPr>
            <a:endPar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Once pairs have had a chance to discuss, encourage them to share with the rest of the class, or come up and write it on the whiteboard. </a:t>
            </a:r>
          </a:p>
          <a:p>
            <a:pPr lvl="0">
              <a:lnSpc>
                <a:spcPct val="150000"/>
              </a:lnSpc>
              <a:defRPr/>
            </a:pPr>
            <a:endPar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b="1"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Why is work experience important?</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It will allow you to learn about a job, company, or career sector. Confirming your interest in a career or deciding it’s not for you are equally useful.</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It can help you to decide whether you want to choose a particular pathway – a decision that might influence your subject choices!</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Having the experience on your CV will set you apart from other applicants to jobs, apprenticeships, and university courses as someone who is motivated and committed.</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You’ll be able to use the time to develop your competencies, and watch other professionals use competencies in the workplace.</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It will build your confidence in interacting with adults.</a:t>
            </a:r>
          </a:p>
          <a:p>
            <a:pPr marL="628650" lvl="1" indent="-171450">
              <a:lnSpc>
                <a:spcPct val="150000"/>
              </a:lnSpc>
              <a:buFont typeface="Arial" panose="020B0604020202020204" pitchFamily="34" charset="0"/>
              <a:buChar char="•"/>
              <a:defRPr/>
            </a:pP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You’ll be able to reflect on your experience and use it as evidence of your interest in future interviews, cover letters, or personal statements.</a:t>
            </a:r>
          </a:p>
          <a:p>
            <a:pPr lvl="0">
              <a:lnSpc>
                <a:spcPct val="150000"/>
              </a:lnSpc>
              <a:defRPr/>
            </a:pPr>
            <a:endPar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rPr>
              <a:t>Keyword:</a:t>
            </a: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a:t>
            </a:r>
            <a:r>
              <a:rPr lang="en-GB" sz="1200" b="1"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Work experience</a:t>
            </a:r>
            <a:r>
              <a:rPr lang="en-GB" sz="1200" b="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is a short period of time spent in a workplace learning about a job, company, or career area. Most placements are unpaid and usually range from a couple of days to weeks in length. Shadowing professionals in their workplaces will let you see how they use their knowledge, skills, and competencies in their day-to-day tasks. You can use the time to ask questions and understand why things are done in a certain way. In the UK, students will usually do work experience in year 10, 11, or 12 (S4, S5, S6 in Scotland), depending on their school or college’s policy.</a:t>
            </a:r>
            <a:endPar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endParaRPr lang="en-GB" dirty="0"/>
          </a:p>
        </p:txBody>
      </p:sp>
      <p:sp>
        <p:nvSpPr>
          <p:cNvPr id="4" name="Slide Number Placeholder 3"/>
          <p:cNvSpPr>
            <a:spLocks noGrp="1"/>
          </p:cNvSpPr>
          <p:nvPr>
            <p:ph type="sldNum" sz="quarter" idx="5"/>
          </p:nvPr>
        </p:nvSpPr>
        <p:spPr/>
        <p:txBody>
          <a:bodyPr/>
          <a:lstStyle/>
          <a:p>
            <a:fld id="{B70323D7-8D74-402A-B74C-D1093F83EA20}" type="slidenum">
              <a:rPr lang="en-GB" smtClean="0"/>
              <a:t>3</a:t>
            </a:fld>
            <a:endParaRPr lang="en-GB"/>
          </a:p>
        </p:txBody>
      </p:sp>
    </p:spTree>
    <p:extLst>
      <p:ext uri="{BB962C8B-B14F-4D97-AF65-F5344CB8AC3E}">
        <p14:creationId xmlns:p14="http://schemas.microsoft.com/office/powerpoint/2010/main" val="143474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defRPr/>
            </a:pPr>
            <a:r>
              <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rPr>
              <a:t>Teacher’s notes:</a:t>
            </a: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r>
              <a:rPr lang="en-GB" b="1" dirty="0"/>
              <a:t>Class discussion: </a:t>
            </a:r>
            <a:r>
              <a:rPr lang="en-GB" b="0" dirty="0"/>
              <a:t>Students will have a range of answers to the question posed. The purpose of the discussion is that students understand that they should consider their personal interests and career aspirations when choosing a work experience placement. That way, the work experience will give them an idea of whether the job, company, or career area would suit them in future!</a:t>
            </a:r>
          </a:p>
          <a:p>
            <a:endParaRPr lang="en-GB" b="0" dirty="0"/>
          </a:p>
          <a:p>
            <a:r>
              <a:rPr lang="en-GB" b="1" dirty="0"/>
              <a:t>What might you consider when you’re looking for work experience?</a:t>
            </a:r>
          </a:p>
          <a:p>
            <a:endParaRPr lang="en-GB" b="1" dirty="0"/>
          </a:p>
          <a:p>
            <a:pPr marL="628650" lvl="1" indent="-171450">
              <a:buFont typeface="Arial" panose="020B0604020202020204" pitchFamily="34" charset="0"/>
              <a:buChar char="•"/>
            </a:pPr>
            <a:r>
              <a:rPr lang="en-GB" b="0" dirty="0"/>
              <a:t>What are your school or college’s policies on work experience? Ask your teachers if you’re in any doubt about the help offered or the term time set aside for work experience.</a:t>
            </a:r>
          </a:p>
          <a:p>
            <a:pPr marL="628650" lvl="1" indent="-171450">
              <a:buFont typeface="Arial" panose="020B0604020202020204" pitchFamily="34" charset="0"/>
              <a:buChar char="•"/>
            </a:pPr>
            <a:r>
              <a:rPr lang="en-GB" b="0" dirty="0"/>
              <a:t>Whether you’ll be able to use the work experience to get a better understanding of a particular job or career that is actually of interest to you. Researching different industries or career areas ahead of your search can help you get an idea of what you’re interested in experiencing.</a:t>
            </a:r>
          </a:p>
          <a:p>
            <a:pPr marL="628650" lvl="1" indent="-171450">
              <a:buFont typeface="Arial" panose="020B0604020202020204" pitchFamily="34" charset="0"/>
              <a:buChar char="•"/>
            </a:pPr>
            <a:r>
              <a:rPr lang="en-GB" b="0" dirty="0"/>
              <a:t>Will a particular work experience be helpful to you in future applications that you’re planning to make.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a:t>Whether your parents or family friends can help you to find work experience in their workplace (</a:t>
            </a: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 downside of this is that what they do for a job may not be what you are interested in!)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Whether the work experience will be virtual or in person.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How much time you’ll be able to dedicate to work experience. This may vary depending on your school/college work, exams, or term dates.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Whether you’ll be able to use the opportunity to learn about an interest or favourite subject area during the experience.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What kind of skills or competencies you would like to develop or observe during your placement (And remember to record these in your Competencies tool afterwards! Click Student side&gt;Competencies tool&gt;Add example to demonstrate this to students).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Stretching exercise:</a:t>
            </a:r>
            <a:r>
              <a:rPr lang="en-GB" sz="1200" b="0" dirty="0">
                <a:solidFill>
                  <a:prstClr val="black"/>
                </a:solidFill>
                <a:latin typeface="Open Sans" panose="020B0606030504020204" pitchFamily="34" charset="0"/>
                <a:ea typeface="Open Sans" panose="020B0606030504020204" pitchFamily="34" charset="0"/>
                <a:cs typeface="Open Sans" panose="020B0606030504020204" pitchFamily="34" charset="0"/>
              </a:rPr>
              <a:t> A number of students may have completed work experience already. Can they share one thing that they learned? And one thing that they recommend to other students who are just starting to look for work experience? </a:t>
            </a:r>
            <a:endParaRPr lang="en-GB" sz="1200" b="1"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628650" lvl="1" indent="-171450">
              <a:buFont typeface="Arial" panose="020B0604020202020204" pitchFamily="34" charset="0"/>
              <a:buChar char="•"/>
            </a:pPr>
            <a:endParaRPr lang="en-GB" b="0" dirty="0"/>
          </a:p>
        </p:txBody>
      </p:sp>
      <p:sp>
        <p:nvSpPr>
          <p:cNvPr id="4" name="Slide Number Placeholder 3"/>
          <p:cNvSpPr>
            <a:spLocks noGrp="1"/>
          </p:cNvSpPr>
          <p:nvPr>
            <p:ph type="sldNum" sz="quarter" idx="5"/>
          </p:nvPr>
        </p:nvSpPr>
        <p:spPr/>
        <p:txBody>
          <a:bodyPr/>
          <a:lstStyle/>
          <a:p>
            <a:fld id="{B70323D7-8D74-402A-B74C-D1093F83EA20}" type="slidenum">
              <a:rPr lang="en-GB" smtClean="0"/>
              <a:t>4</a:t>
            </a:fld>
            <a:endParaRPr lang="en-GB"/>
          </a:p>
        </p:txBody>
      </p:sp>
    </p:spTree>
    <p:extLst>
      <p:ext uri="{BB962C8B-B14F-4D97-AF65-F5344CB8AC3E}">
        <p14:creationId xmlns:p14="http://schemas.microsoft.com/office/powerpoint/2010/main" val="1792023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150000"/>
              </a:lnSpc>
              <a:defRPr/>
            </a:pPr>
            <a:r>
              <a:rPr lang="en-GB" sz="1200" u="sng" dirty="0">
                <a:solidFill>
                  <a:prstClr val="black"/>
                </a:solidFill>
                <a:latin typeface="Open Sans" panose="020B0606030504020204" pitchFamily="34" charset="0"/>
                <a:ea typeface="Open Sans" panose="020B0606030504020204" pitchFamily="34" charset="0"/>
                <a:cs typeface="Open Sans" panose="020B0606030504020204" pitchFamily="34" charset="0"/>
              </a:rPr>
              <a:t>Teacher’s notes:</a:t>
            </a:r>
            <a:r>
              <a:rPr lang="en-GB" sz="1200" u="none" dirty="0">
                <a:solidFill>
                  <a:prstClr val="black"/>
                </a:solidFill>
                <a:latin typeface="Open Sans" panose="020B0606030504020204" pitchFamily="34" charset="0"/>
                <a:ea typeface="Open Sans" panose="020B0606030504020204" pitchFamily="34" charset="0"/>
                <a:cs typeface="Open Sans" panose="020B0606030504020204" pitchFamily="34" charset="0"/>
              </a:rPr>
              <a:t> Explain to students that yo</a:t>
            </a: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u can use Unifrog to search for all kinds of opportunities. One of our tools is the Apprenticeship tool. While they may not be looking for an apprenticeship just yet, using this tool to search for businesses to approach for work experience will give students an idea of the types of industries that are available their your area.</a:t>
            </a:r>
          </a:p>
          <a:p>
            <a:pPr lvl="0">
              <a:lnSpc>
                <a:spcPct val="150000"/>
              </a:lnSpc>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 following slides will give your class a step-by-step tutorial on how to use the tool for work experience research.</a:t>
            </a:r>
          </a:p>
          <a:p>
            <a:pPr lvl="0">
              <a:lnSpc>
                <a:spcPct val="150000"/>
              </a:lnSpc>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In addition to using the Apprenticeships tool, students can also use the </a:t>
            </a:r>
            <a:r>
              <a:rPr lang="en-GB" sz="1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Unifrog Opportunities tool </a:t>
            </a: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to find work experience relating to subjects that interest them. Demonstrate this to students from your teacher account by clicking Student side&gt;Special opportunities&gt;Next&gt;Select location&gt;Rank subjects by ‘Activities’&gt;Select up to 10 subjects. Work experience will be listed in this tool as an ‘Activity’. </a:t>
            </a:r>
          </a:p>
          <a:p>
            <a:pPr lvl="0">
              <a:lnSpc>
                <a:spcPct val="150000"/>
              </a:lnSpc>
              <a:defRPr/>
            </a:pPr>
            <a:endPar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1200" dirty="0">
                <a:solidFill>
                  <a:prstClr val="black"/>
                </a:solidFill>
                <a:latin typeface="Open Sans" panose="020B0606030504020204" pitchFamily="34" charset="0"/>
                <a:ea typeface="Open Sans" panose="020B0606030504020204" pitchFamily="34" charset="0"/>
                <a:cs typeface="Open Sans" panose="020B0606030504020204" pitchFamily="34" charset="0"/>
              </a:rPr>
              <a:t>Once students have found work experience opportunities from their longlist, they can create a shortlist, read about how to get each work experience placement, and save it in a shortlist for future reference. Track students’ shortlists by clicking Advanced&gt;Sort by&gt;Special opportunities shortlists.</a:t>
            </a:r>
          </a:p>
          <a:p>
            <a:endParaRPr lang="en-GB" dirty="0"/>
          </a:p>
        </p:txBody>
      </p:sp>
      <p:sp>
        <p:nvSpPr>
          <p:cNvPr id="4" name="Slide Number Placeholder 3"/>
          <p:cNvSpPr>
            <a:spLocks noGrp="1"/>
          </p:cNvSpPr>
          <p:nvPr>
            <p:ph type="sldNum" sz="quarter" idx="5"/>
          </p:nvPr>
        </p:nvSpPr>
        <p:spPr/>
        <p:txBody>
          <a:bodyPr/>
          <a:lstStyle/>
          <a:p>
            <a:fld id="{B70323D7-8D74-402A-B74C-D1093F83EA20}" type="slidenum">
              <a:rPr lang="en-GB" smtClean="0"/>
              <a:t>5</a:t>
            </a:fld>
            <a:endParaRPr lang="en-GB"/>
          </a:p>
        </p:txBody>
      </p:sp>
    </p:spTree>
    <p:extLst>
      <p:ext uri="{BB962C8B-B14F-4D97-AF65-F5344CB8AC3E}">
        <p14:creationId xmlns:p14="http://schemas.microsoft.com/office/powerpoint/2010/main" val="1767883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r>
              <a:rPr lang="en-GB" u="none" dirty="0"/>
              <a:t> </a:t>
            </a:r>
          </a:p>
          <a:p>
            <a:r>
              <a:rPr lang="en-GB" b="1" u="none" dirty="0"/>
              <a:t>Unifrog instructions: </a:t>
            </a:r>
            <a:r>
              <a:rPr lang="en-GB" b="0" u="none" dirty="0"/>
              <a:t>Students will be introduced to the Unifrog Apprenticeships tool and how they can use it for work experience research over the next few slides. Demonstrate this page to your class by clicking Student side&gt;Apprenticeships.</a:t>
            </a:r>
          </a:p>
          <a:p>
            <a:endParaRPr lang="en-GB" b="0" u="none" dirty="0"/>
          </a:p>
          <a:p>
            <a:r>
              <a:rPr lang="en-GB" b="0" u="none" dirty="0"/>
              <a:t>Encourage the class to log into their Unifrog accounts and click into the Apprenticeships tool. Students will be able to see a list of industries (or Standards, as they are referred to for apprenticeships). Students can select or search for the industries in the list. Once they have chosen a handful (up to ten!) they can click through to the next page to find out more.</a:t>
            </a:r>
          </a:p>
          <a:p>
            <a:endParaRPr lang="en-GB" b="0" u="none" dirty="0"/>
          </a:p>
          <a:p>
            <a:r>
              <a:rPr lang="en-GB" b="1" u="none" dirty="0"/>
              <a:t>Standards</a:t>
            </a:r>
            <a:r>
              <a:rPr lang="en-GB" b="0" u="none" dirty="0"/>
              <a:t> - </a:t>
            </a:r>
            <a:r>
              <a:rPr lang="en-GB" b="0" i="0" dirty="0">
                <a:solidFill>
                  <a:srgbClr val="606060"/>
                </a:solidFill>
                <a:effectLst/>
                <a:latin typeface="Open Sans" panose="020B0606030504020204" pitchFamily="34" charset="0"/>
              </a:rPr>
              <a:t>Apprenticeships are split into different Standards which define the skills, knowledge and behaviours required in a particular role. These Standards have been developed by expert employer groups known as 'trailblazers’. There are lots of Standards to choose from - from Beauty Therapy to Recruitment, or Chartered Management! Don’t worry too much about the meaning of Standards while you’re using the Apprenticeships tool for work experience research.</a:t>
            </a:r>
            <a:endParaRPr lang="en-GB" b="1" u="sng" dirty="0"/>
          </a:p>
        </p:txBody>
      </p:sp>
      <p:sp>
        <p:nvSpPr>
          <p:cNvPr id="4" name="Slide Number Placeholder 3"/>
          <p:cNvSpPr>
            <a:spLocks noGrp="1"/>
          </p:cNvSpPr>
          <p:nvPr>
            <p:ph type="sldNum" sz="quarter" idx="5"/>
          </p:nvPr>
        </p:nvSpPr>
        <p:spPr/>
        <p:txBody>
          <a:bodyPr/>
          <a:lstStyle/>
          <a:p>
            <a:fld id="{B70323D7-8D74-402A-B74C-D1093F83EA20}" type="slidenum">
              <a:rPr lang="en-GB" smtClean="0"/>
              <a:t>6</a:t>
            </a:fld>
            <a:endParaRPr lang="en-GB"/>
          </a:p>
        </p:txBody>
      </p:sp>
    </p:spTree>
    <p:extLst>
      <p:ext uri="{BB962C8B-B14F-4D97-AF65-F5344CB8AC3E}">
        <p14:creationId xmlns:p14="http://schemas.microsoft.com/office/powerpoint/2010/main" val="1656841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r>
              <a:rPr lang="en-GB"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u="none" dirty="0"/>
              <a:t>Unifrog instructions: </a:t>
            </a:r>
            <a:r>
              <a:rPr lang="en-GB" b="0" u="none" dirty="0"/>
              <a:t>Once students have selected a number of different industries to explore, they will arrive on a page with a map. This map will show them the distance of different apprenticeship opportunities from home. Distance from home will be the most relevant filter on the Apprenticeships tool for students looking for work experience. Students will filter by the distance they are willing to travel for work experience. Demonstrate this process to your class by clicking Student side&gt;Apprenticeships.</a:t>
            </a:r>
          </a:p>
          <a:p>
            <a:endParaRPr lang="en-GB" b="0" u="none" dirty="0"/>
          </a:p>
          <a:p>
            <a:r>
              <a:rPr lang="en-GB" b="0" u="none" dirty="0"/>
              <a:t>On the next page, students will be able to rank their results by ‘Distance from home’. This will already be starting to give them an idea of the number of opportunities in their area across different industries.</a:t>
            </a:r>
            <a:endParaRPr lang="en-GB" b="0" u="sng" dirty="0"/>
          </a:p>
          <a:p>
            <a:endParaRPr lang="en-GB" b="1"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7</a:t>
            </a:fld>
            <a:endParaRPr lang="en-GB"/>
          </a:p>
        </p:txBody>
      </p:sp>
    </p:spTree>
    <p:extLst>
      <p:ext uri="{BB962C8B-B14F-4D97-AF65-F5344CB8AC3E}">
        <p14:creationId xmlns:p14="http://schemas.microsoft.com/office/powerpoint/2010/main" val="237465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endParaRPr lang="en-GB" u="none" dirty="0"/>
          </a:p>
          <a:p>
            <a:r>
              <a:rPr lang="en-GB" b="1" u="none" dirty="0"/>
              <a:t>Unifrog instructions: </a:t>
            </a:r>
            <a:r>
              <a:rPr lang="en-GB" b="0" u="none" dirty="0"/>
              <a:t>Now that students have a longlist of opportunities ranked by distance from home, they can select the ones that catch their eye! Once they have chosen these, they will be able to click through to a shortlist page. This page will give students lots of information about the employer.</a:t>
            </a:r>
          </a:p>
          <a:p>
            <a:endParaRPr lang="en-GB" b="0" u="none" dirty="0"/>
          </a:p>
          <a:p>
            <a:r>
              <a:rPr lang="en-GB" b="0" u="none" dirty="0"/>
              <a:t>Encourage students to look at the map and see how far companies are from their home. Are there any similar companies in the same industry that are closer to home?</a:t>
            </a:r>
          </a:p>
          <a:p>
            <a:r>
              <a:rPr lang="en-GB" b="0" u="none" dirty="0"/>
              <a:t>Students will also be able to read about the kinds of skills and competencies needed to work at a particular company. Are these skills ones that they would like to learn about during work experience? </a:t>
            </a:r>
          </a:p>
          <a:p>
            <a:endParaRPr lang="en-GB" b="0" u="none" dirty="0"/>
          </a:p>
          <a:p>
            <a:endParaRPr lang="en-GB" u="sng" dirty="0"/>
          </a:p>
        </p:txBody>
      </p:sp>
      <p:sp>
        <p:nvSpPr>
          <p:cNvPr id="4" name="Slide Number Placeholder 3"/>
          <p:cNvSpPr>
            <a:spLocks noGrp="1"/>
          </p:cNvSpPr>
          <p:nvPr>
            <p:ph type="sldNum" sz="quarter" idx="5"/>
          </p:nvPr>
        </p:nvSpPr>
        <p:spPr/>
        <p:txBody>
          <a:bodyPr/>
          <a:lstStyle/>
          <a:p>
            <a:fld id="{B70323D7-8D74-402A-B74C-D1093F83EA20}" type="slidenum">
              <a:rPr lang="en-GB" smtClean="0"/>
              <a:t>8</a:t>
            </a:fld>
            <a:endParaRPr lang="en-GB"/>
          </a:p>
        </p:txBody>
      </p:sp>
    </p:spTree>
    <p:extLst>
      <p:ext uri="{BB962C8B-B14F-4D97-AF65-F5344CB8AC3E}">
        <p14:creationId xmlns:p14="http://schemas.microsoft.com/office/powerpoint/2010/main" val="3009339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r>
              <a:rPr lang="en-GB" u="none" dirty="0"/>
              <a:t> Students are now familiar with the Apprenticeships tool. The purpose of this activity is for students to practise using the tool to figure out their industries of interest and identify possible work experience opportunities.</a:t>
            </a:r>
          </a:p>
          <a:p>
            <a:endParaRPr lang="en-GB" u="none" dirty="0"/>
          </a:p>
          <a:p>
            <a:r>
              <a:rPr lang="en-GB" b="1" u="none" dirty="0"/>
              <a:t>Setup:</a:t>
            </a:r>
            <a:r>
              <a:rPr lang="en-GB" b="0" u="none" dirty="0"/>
              <a:t> Ask students to open a Word document. They will use this to record the name of each employer that catches their interest, the contact details, and the reason they find them interesting. </a:t>
            </a:r>
          </a:p>
          <a:p>
            <a:endParaRPr lang="en-GB"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u="none" dirty="0"/>
              <a:t>Once students have finished the activity, ask them to save their document and upload it to their Unifrog Locker </a:t>
            </a:r>
            <a:r>
              <a:rPr lang="en-GB" sz="1800" dirty="0">
                <a:effectLst/>
                <a:latin typeface="Open Sans" panose="020B0606030504020204" pitchFamily="34" charset="0"/>
                <a:ea typeface="Arial" panose="020B0604020202020204" pitchFamily="34" charset="0"/>
              </a:rPr>
              <a:t>(Locker&gt;Upload new item&gt;Open file picker).</a:t>
            </a:r>
            <a:r>
              <a:rPr lang="en-GB" b="0" u="none" dirty="0"/>
              <a:t> </a:t>
            </a:r>
            <a:r>
              <a:rPr lang="en-GB" sz="1800" b="0" dirty="0">
                <a:effectLst/>
                <a:latin typeface="Open Sans" panose="020B0606030504020204" pitchFamily="34" charset="0"/>
                <a:ea typeface="Arial" panose="020B0604020202020204" pitchFamily="34" charset="0"/>
              </a:rPr>
              <a:t>Check students’ Locker uploads </a:t>
            </a:r>
            <a:r>
              <a:rPr lang="en-GB" sz="1800" dirty="0">
                <a:effectLst/>
                <a:latin typeface="Open Sans" panose="020B0606030504020204" pitchFamily="34" charset="0"/>
                <a:ea typeface="Arial" panose="020B0604020202020204" pitchFamily="34" charset="0"/>
              </a:rPr>
              <a:t>after they’ve completed the lesson (Manage&gt;School leaving year&gt;Locker).</a:t>
            </a:r>
            <a:endParaRPr lang="en-GB" sz="1800" dirty="0">
              <a:effectLst/>
              <a:latin typeface="Arial" panose="020B0604020202020204" pitchFamily="34" charset="0"/>
              <a:ea typeface="Arial" panose="020B0604020202020204" pitchFamily="34" charset="0"/>
            </a:endParaRPr>
          </a:p>
          <a:p>
            <a:endParaRPr lang="en-GB" b="1" u="sng" dirty="0"/>
          </a:p>
          <a:p>
            <a:r>
              <a:rPr lang="en-GB" b="1" u="none" dirty="0"/>
              <a:t>Stretching exercise:</a:t>
            </a:r>
            <a:r>
              <a:rPr lang="en-GB" b="0" u="none" dirty="0"/>
              <a:t> Students may be comfortable using the Apprenticeships tool and making a list of a number of possible work experience options. Ask them to share the reasons those employers or companies appeal to them. How will that work experience be helpful in finding out about a workplace, industry, or subject they’re interested in?</a:t>
            </a:r>
          </a:p>
          <a:p>
            <a:endParaRPr lang="en-GB" b="0" u="none" dirty="0"/>
          </a:p>
          <a:p>
            <a:r>
              <a:rPr lang="en-GB" b="1" u="none" dirty="0"/>
              <a:t>Supporting exercise:</a:t>
            </a:r>
            <a:r>
              <a:rPr lang="en-GB" b="0" u="none" dirty="0"/>
              <a:t> Demonstrate using the Apprenticeships tool to find work experience options a number of times. One at a time, ask students to direct you through the steps according to what they are interested in. This will allow other students to see how choices are made at each step.</a:t>
            </a:r>
          </a:p>
          <a:p>
            <a:endParaRPr lang="en-GB" b="0" u="none" dirty="0"/>
          </a:p>
          <a:p>
            <a:r>
              <a:rPr lang="en-GB" b="0" u="none" dirty="0"/>
              <a:t>Once students start contacting employers and arranging work experience, encourage them to fill out Work Experience Journals with their thoughts before, during, and after their placements. Find the Work Experience Journal from your Unifrog teacher account by clicking Resources Library&gt;Filter by Logistics: Work experience&gt;Work Experience Journal.</a:t>
            </a:r>
            <a:endParaRPr lang="en-GB" b="1" u="none" dirty="0"/>
          </a:p>
        </p:txBody>
      </p:sp>
      <p:sp>
        <p:nvSpPr>
          <p:cNvPr id="4" name="Slide Number Placeholder 3"/>
          <p:cNvSpPr>
            <a:spLocks noGrp="1"/>
          </p:cNvSpPr>
          <p:nvPr>
            <p:ph type="sldNum" sz="quarter" idx="5"/>
          </p:nvPr>
        </p:nvSpPr>
        <p:spPr/>
        <p:txBody>
          <a:bodyPr/>
          <a:lstStyle/>
          <a:p>
            <a:fld id="{B70323D7-8D74-402A-B74C-D1093F83EA20}" type="slidenum">
              <a:rPr lang="en-GB" smtClean="0"/>
              <a:t>9</a:t>
            </a:fld>
            <a:endParaRPr lang="en-GB"/>
          </a:p>
        </p:txBody>
      </p:sp>
    </p:spTree>
    <p:extLst>
      <p:ext uri="{BB962C8B-B14F-4D97-AF65-F5344CB8AC3E}">
        <p14:creationId xmlns:p14="http://schemas.microsoft.com/office/powerpoint/2010/main" val="4875103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Teacher’s notes:</a:t>
            </a:r>
          </a:p>
          <a:p>
            <a:pPr marL="0" marR="0" lvl="0" indent="0" algn="l" rtl="0">
              <a:lnSpc>
                <a:spcPct val="100000"/>
              </a:lnSpc>
              <a:spcBef>
                <a:spcPts val="0"/>
              </a:spcBef>
              <a:spcAft>
                <a:spcPts val="0"/>
              </a:spcAft>
              <a:buClr>
                <a:schemeClr val="dk1"/>
              </a:buClr>
              <a:buSzPts val="1200"/>
              <a:buFont typeface="Calibri"/>
              <a:buNone/>
            </a:pPr>
            <a:r>
              <a:rPr lang="en-US" b="1" u="none" dirty="0"/>
              <a:t>Plenary activity: </a:t>
            </a:r>
            <a:r>
              <a:rPr lang="en-US" b="0" u="none" dirty="0"/>
              <a:t>Ask students to write a tweet or message explaining why work experience is important. The must keep their summary under 280 characters though! </a:t>
            </a:r>
          </a:p>
          <a:p>
            <a:pPr marL="0" marR="0" lvl="0" indent="0" algn="l" rtl="0">
              <a:lnSpc>
                <a:spcPct val="100000"/>
              </a:lnSpc>
              <a:spcBef>
                <a:spcPts val="0"/>
              </a:spcBef>
              <a:spcAft>
                <a:spcPts val="0"/>
              </a:spcAft>
              <a:buClr>
                <a:schemeClr val="dk1"/>
              </a:buClr>
              <a:buSzPts val="1200"/>
              <a:buFont typeface="Calibri"/>
              <a:buNone/>
            </a:pPr>
            <a:endParaRPr lang="en-US" b="0" u="none" dirty="0"/>
          </a:p>
          <a:p>
            <a:pPr marL="0" marR="0" lvl="0" indent="0" algn="l" rtl="0">
              <a:lnSpc>
                <a:spcPct val="100000"/>
              </a:lnSpc>
              <a:spcBef>
                <a:spcPts val="0"/>
              </a:spcBef>
              <a:spcAft>
                <a:spcPts val="0"/>
              </a:spcAft>
              <a:buClr>
                <a:schemeClr val="dk1"/>
              </a:buClr>
              <a:buSzPts val="1200"/>
              <a:buFont typeface="Calibri"/>
              <a:buNone/>
            </a:pPr>
            <a:r>
              <a:rPr lang="en-US" b="0" u="none" dirty="0"/>
              <a:t>The purpose of the brief exercise is to remind students of the discussion around choosing work experience</a:t>
            </a:r>
            <a:r>
              <a:rPr lang="en-GB" b="0" u="none" dirty="0"/>
              <a:t> earlier in the lesson.</a:t>
            </a:r>
          </a:p>
          <a:p>
            <a:pPr marL="0" marR="0" lvl="0" indent="0" algn="l" rtl="0">
              <a:lnSpc>
                <a:spcPct val="100000"/>
              </a:lnSpc>
              <a:spcBef>
                <a:spcPts val="0"/>
              </a:spcBef>
              <a:spcAft>
                <a:spcPts val="0"/>
              </a:spcAft>
              <a:buClr>
                <a:schemeClr val="dk1"/>
              </a:buClr>
              <a:buSzPts val="1200"/>
              <a:buFont typeface="Calibri"/>
              <a:buNone/>
            </a:pPr>
            <a:endParaRPr lang="en-GB" b="0" u="none" dirty="0"/>
          </a:p>
          <a:p>
            <a:pPr marL="0" marR="0" lvl="0" indent="0" algn="l" rtl="0">
              <a:lnSpc>
                <a:spcPct val="100000"/>
              </a:lnSpc>
              <a:spcBef>
                <a:spcPts val="0"/>
              </a:spcBef>
              <a:spcAft>
                <a:spcPts val="0"/>
              </a:spcAft>
              <a:buClr>
                <a:schemeClr val="dk1"/>
              </a:buClr>
              <a:buSzPts val="1200"/>
              <a:buFont typeface="Calibri"/>
              <a:buNone/>
            </a:pPr>
            <a:r>
              <a:rPr lang="en-GB" b="1" u="none" dirty="0"/>
              <a:t>Homework:</a:t>
            </a:r>
            <a:r>
              <a:rPr lang="en-GB" b="0" u="none" dirty="0"/>
              <a:t> If students are keen to learn more, encourage them to read ‘A guide to work experience’ in the Know-how library (Student side&gt;</a:t>
            </a:r>
            <a:r>
              <a:rPr lang="en-GB" sz="1200" dirty="0">
                <a:latin typeface="Open Sans" panose="020B0606030504020204"/>
                <a:cs typeface="Arial" pitchFamily="34" charset="0"/>
              </a:rPr>
              <a:t>Know-how library&gt;Search ‘A guide to work experience’)</a:t>
            </a:r>
            <a:endParaRPr lang="en-GB" b="1" dirty="0"/>
          </a:p>
          <a:p>
            <a:endParaRPr lang="en-GB" dirty="0"/>
          </a:p>
        </p:txBody>
      </p:sp>
      <p:sp>
        <p:nvSpPr>
          <p:cNvPr id="4" name="Slide Number Placeholder 3"/>
          <p:cNvSpPr>
            <a:spLocks noGrp="1"/>
          </p:cNvSpPr>
          <p:nvPr>
            <p:ph type="sldNum" sz="quarter" idx="5"/>
          </p:nvPr>
        </p:nvSpPr>
        <p:spPr/>
        <p:txBody>
          <a:bodyPr/>
          <a:lstStyle/>
          <a:p>
            <a:fld id="{B70323D7-8D74-402A-B74C-D1093F83EA20}" type="slidenum">
              <a:rPr lang="en-GB" smtClean="0"/>
              <a:t>10</a:t>
            </a:fld>
            <a:endParaRPr lang="en-GB"/>
          </a:p>
        </p:txBody>
      </p:sp>
    </p:spTree>
    <p:extLst>
      <p:ext uri="{BB962C8B-B14F-4D97-AF65-F5344CB8AC3E}">
        <p14:creationId xmlns:p14="http://schemas.microsoft.com/office/powerpoint/2010/main" val="1600831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17582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223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68304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04898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652651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83858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48360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1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63095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72883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30596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298580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2357BF6-7D89-4079-8F91-FB58423D18EB}"/>
              </a:ext>
            </a:extLst>
          </p:cNvPr>
          <p:cNvSpPr txBox="1"/>
          <p:nvPr/>
        </p:nvSpPr>
        <p:spPr>
          <a:xfrm>
            <a:off x="1631576" y="3155576"/>
            <a:ext cx="8928848" cy="2677656"/>
          </a:xfrm>
          <a:prstGeom prst="rect">
            <a:avLst/>
          </a:prstGeom>
          <a:noFill/>
        </p:spPr>
        <p:txBody>
          <a:bodyPr wrap="square" rtlCol="0">
            <a:spAutoFit/>
          </a:bodyPr>
          <a:lstStyle/>
          <a:p>
            <a:r>
              <a:rPr lang="en-GB" sz="5600" dirty="0">
                <a:solidFill>
                  <a:schemeClr val="bg1"/>
                </a:solidFill>
                <a:latin typeface="Open Sans" panose="020B0606030504020204"/>
              </a:rPr>
              <a:t>Work experience:</a:t>
            </a:r>
          </a:p>
          <a:p>
            <a:r>
              <a:rPr lang="en-GB" sz="5600" dirty="0">
                <a:solidFill>
                  <a:schemeClr val="bg1"/>
                </a:solidFill>
                <a:latin typeface="Open Sans" panose="020B0606030504020204"/>
              </a:rPr>
              <a:t>Researching possible placements</a:t>
            </a:r>
          </a:p>
        </p:txBody>
      </p:sp>
    </p:spTree>
    <p:extLst>
      <p:ext uri="{BB962C8B-B14F-4D97-AF65-F5344CB8AC3E}">
        <p14:creationId xmlns:p14="http://schemas.microsoft.com/office/powerpoint/2010/main" val="1611386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4953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Work experience (5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037073"/>
            <a:ext cx="11419200" cy="3593035"/>
          </a:xfrm>
          <a:prstGeom prst="rect">
            <a:avLst/>
          </a:prstGeom>
          <a:noFill/>
        </p:spPr>
        <p:txBody>
          <a:bodyPr wrap="square" rtlCol="0">
            <a:spAutoFit/>
          </a:bodyPr>
          <a:lstStyle/>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It can difficult to know where to start looking for work experience and find a workplace that you’re interested in. This session is here to help though!</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Why is work experience important?</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With the person next to you, think of </a:t>
            </a:r>
            <a:r>
              <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three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reasons why work experience is important!</a:t>
            </a:r>
          </a:p>
        </p:txBody>
      </p:sp>
    </p:spTree>
    <p:extLst>
      <p:ext uri="{BB962C8B-B14F-4D97-AF65-F5344CB8AC3E}">
        <p14:creationId xmlns:p14="http://schemas.microsoft.com/office/powerpoint/2010/main" val="186178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Choosing your work experience placement (5 mins)</a:t>
            </a:r>
          </a:p>
        </p:txBody>
      </p:sp>
      <p:sp>
        <p:nvSpPr>
          <p:cNvPr id="4" name="TextBox 3">
            <a:extLst>
              <a:ext uri="{FF2B5EF4-FFF2-40B4-BE49-F238E27FC236}">
                <a16:creationId xmlns:a16="http://schemas.microsoft.com/office/drawing/2014/main" id="{8F6A4A0C-224C-4E6D-A89B-B5060464178C}"/>
              </a:ext>
            </a:extLst>
          </p:cNvPr>
          <p:cNvSpPr txBox="1"/>
          <p:nvPr/>
        </p:nvSpPr>
        <p:spPr>
          <a:xfrm>
            <a:off x="386400" y="1037073"/>
            <a:ext cx="11419200" cy="3593035"/>
          </a:xfrm>
          <a:prstGeom prst="rect">
            <a:avLst/>
          </a:prstGeom>
          <a:noFill/>
        </p:spPr>
        <p:txBody>
          <a:bodyPr wrap="square" rtlCol="0">
            <a:spAutoFit/>
          </a:bodyPr>
          <a:lstStyle/>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Your placement will give you the chance to explore a workplace of interest to you. That way, you’ll find out whether you it could suit you in the future!</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What might you consider when you start looking for work experience?</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Researching the work experience options in your area is great way to figure out what you are interested in learning about.</a:t>
            </a:r>
          </a:p>
        </p:txBody>
      </p:sp>
    </p:spTree>
    <p:extLst>
      <p:ext uri="{BB962C8B-B14F-4D97-AF65-F5344CB8AC3E}">
        <p14:creationId xmlns:p14="http://schemas.microsoft.com/office/powerpoint/2010/main" val="304040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Did you know…? (5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108229"/>
            <a:ext cx="11743765" cy="4608698"/>
          </a:xfrm>
          <a:prstGeom prst="rect">
            <a:avLst/>
          </a:prstGeom>
          <a:noFill/>
        </p:spPr>
        <p:txBody>
          <a:bodyPr wrap="square" rtlCol="0">
            <a:spAutoFit/>
          </a:bodyPr>
          <a:lstStyle/>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 Unifrog Apprenticeships tool isn’t just for looking for apprenticeships!</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 tool can help you to:</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800100" lvl="1" indent="-342900">
              <a:lnSpc>
                <a:spcPct val="150000"/>
              </a:lnSpc>
              <a:buFont typeface="Arial" panose="020B0604020202020204" pitchFamily="34" charset="0"/>
              <a:buChar char="•"/>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Search for businesses to approach for work experience</a:t>
            </a:r>
          </a:p>
          <a:p>
            <a:pPr marL="800100" lvl="1" indent="-342900">
              <a:lnSpc>
                <a:spcPct val="150000"/>
              </a:lnSpc>
              <a:buFont typeface="Arial" panose="020B0604020202020204" pitchFamily="34" charset="0"/>
              <a:buChar char="•"/>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Get an idea of the types of industries that are available in your area</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The Apprenticeship tool also shows you businesses that you’re interested in on a map, so you can see how far they are from home!</a:t>
            </a:r>
          </a:p>
        </p:txBody>
      </p:sp>
    </p:spTree>
    <p:extLst>
      <p:ext uri="{BB962C8B-B14F-4D97-AF65-F5344CB8AC3E}">
        <p14:creationId xmlns:p14="http://schemas.microsoft.com/office/powerpoint/2010/main" val="3054125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Apprenticeships Tool (10 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165314"/>
            <a:ext cx="7043100" cy="1053878"/>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Start by logging into your Unifrog account. Find the Apprenticeships tool on your homepage.</a:t>
            </a:r>
          </a:p>
        </p:txBody>
      </p:sp>
      <p:pic>
        <p:nvPicPr>
          <p:cNvPr id="3" name="Picture 2">
            <a:extLst>
              <a:ext uri="{FF2B5EF4-FFF2-40B4-BE49-F238E27FC236}">
                <a16:creationId xmlns:a16="http://schemas.microsoft.com/office/drawing/2014/main" id="{75EA2C9B-8E45-48C6-8203-8B94356B31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87865" y="1038314"/>
            <a:ext cx="2780135" cy="1412273"/>
          </a:xfrm>
          <a:prstGeom prst="rect">
            <a:avLst/>
          </a:prstGeom>
        </p:spPr>
      </p:pic>
      <p:sp>
        <p:nvSpPr>
          <p:cNvPr id="9" name="TextBox 8">
            <a:extLst>
              <a:ext uri="{FF2B5EF4-FFF2-40B4-BE49-F238E27FC236}">
                <a16:creationId xmlns:a16="http://schemas.microsoft.com/office/drawing/2014/main" id="{9444AB7C-32F6-4FB2-B352-1C02CAAEE9E6}"/>
              </a:ext>
            </a:extLst>
          </p:cNvPr>
          <p:cNvSpPr txBox="1"/>
          <p:nvPr/>
        </p:nvSpPr>
        <p:spPr>
          <a:xfrm>
            <a:off x="386400" y="3115314"/>
            <a:ext cx="7043100" cy="2577372"/>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Once you have opened the tool, you’ll be able to search across the many different industries listed.</a:t>
            </a:r>
          </a:p>
          <a:p>
            <a:pPr>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You can select up to ten of these at a time to explore!</a:t>
            </a:r>
          </a:p>
        </p:txBody>
      </p:sp>
      <p:pic>
        <p:nvPicPr>
          <p:cNvPr id="11" name="Picture 10">
            <a:extLst>
              <a:ext uri="{FF2B5EF4-FFF2-40B4-BE49-F238E27FC236}">
                <a16:creationId xmlns:a16="http://schemas.microsoft.com/office/drawing/2014/main" id="{EFA7519F-0107-4CC0-B186-5B88CFC33A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87865" y="2546013"/>
            <a:ext cx="3707235" cy="3337173"/>
          </a:xfrm>
          <a:prstGeom prst="rect">
            <a:avLst/>
          </a:prstGeom>
          <a:ln>
            <a:solidFill>
              <a:schemeClr val="bg2"/>
            </a:solidFill>
          </a:ln>
        </p:spPr>
      </p:pic>
    </p:spTree>
    <p:extLst>
      <p:ext uri="{BB962C8B-B14F-4D97-AF65-F5344CB8AC3E}">
        <p14:creationId xmlns:p14="http://schemas.microsoft.com/office/powerpoint/2010/main" val="100911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Apprenticeships Tool</a:t>
            </a:r>
          </a:p>
        </p:txBody>
      </p:sp>
      <p:sp>
        <p:nvSpPr>
          <p:cNvPr id="8" name="TextBox 7">
            <a:extLst>
              <a:ext uri="{FF2B5EF4-FFF2-40B4-BE49-F238E27FC236}">
                <a16:creationId xmlns:a16="http://schemas.microsoft.com/office/drawing/2014/main" id="{997A918D-FD87-4A8B-8C09-1B49B9E678EF}"/>
              </a:ext>
            </a:extLst>
          </p:cNvPr>
          <p:cNvSpPr txBox="1"/>
          <p:nvPr/>
        </p:nvSpPr>
        <p:spPr>
          <a:xfrm>
            <a:off x="332525" y="1079548"/>
            <a:ext cx="7145534" cy="2577372"/>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Distance from home is the most important factor when you’re searching on the Apprenticeships tool.</a:t>
            </a:r>
          </a:p>
          <a:p>
            <a:pPr>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Filter your results by the distance you’re willing to travel for work experience using the map.</a:t>
            </a:r>
          </a:p>
        </p:txBody>
      </p:sp>
      <p:sp>
        <p:nvSpPr>
          <p:cNvPr id="9" name="TextBox 8">
            <a:extLst>
              <a:ext uri="{FF2B5EF4-FFF2-40B4-BE49-F238E27FC236}">
                <a16:creationId xmlns:a16="http://schemas.microsoft.com/office/drawing/2014/main" id="{71909E86-9F94-4274-A47A-3B0A2F589044}"/>
              </a:ext>
            </a:extLst>
          </p:cNvPr>
          <p:cNvSpPr txBox="1"/>
          <p:nvPr/>
        </p:nvSpPr>
        <p:spPr>
          <a:xfrm>
            <a:off x="332525" y="4081619"/>
            <a:ext cx="6708465" cy="1561710"/>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Once you click through to the next page, you’ll be able to rank your longlist of results by ‘Distance from home’. </a:t>
            </a:r>
          </a:p>
        </p:txBody>
      </p:sp>
      <p:pic>
        <p:nvPicPr>
          <p:cNvPr id="3" name="Picture 2">
            <a:extLst>
              <a:ext uri="{FF2B5EF4-FFF2-40B4-BE49-F238E27FC236}">
                <a16:creationId xmlns:a16="http://schemas.microsoft.com/office/drawing/2014/main" id="{8755614D-D9E9-4372-98E8-F813EF9B3DBC}"/>
              </a:ext>
            </a:extLst>
          </p:cNvPr>
          <p:cNvPicPr>
            <a:picLocks noChangeAspect="1"/>
          </p:cNvPicPr>
          <p:nvPr/>
        </p:nvPicPr>
        <p:blipFill rotWithShape="1">
          <a:blip r:embed="rId4">
            <a:extLst>
              <a:ext uri="{28A0092B-C50C-407E-A947-70E740481C1C}">
                <a14:useLocalDpi xmlns:a14="http://schemas.microsoft.com/office/drawing/2010/main" val="0"/>
              </a:ext>
            </a:extLst>
          </a:blip>
          <a:srcRect l="17866" t="25072"/>
          <a:stretch/>
        </p:blipFill>
        <p:spPr>
          <a:xfrm>
            <a:off x="7226300" y="494431"/>
            <a:ext cx="4267200" cy="3771171"/>
          </a:xfrm>
          <a:prstGeom prst="rect">
            <a:avLst/>
          </a:prstGeom>
          <a:ln>
            <a:solidFill>
              <a:schemeClr val="bg2"/>
            </a:solidFill>
          </a:ln>
        </p:spPr>
      </p:pic>
      <p:pic>
        <p:nvPicPr>
          <p:cNvPr id="12" name="Picture 11">
            <a:extLst>
              <a:ext uri="{FF2B5EF4-FFF2-40B4-BE49-F238E27FC236}">
                <a16:creationId xmlns:a16="http://schemas.microsoft.com/office/drawing/2014/main" id="{E9B4CA98-3DF4-4F11-B916-3CED73690756}"/>
              </a:ext>
            </a:extLst>
          </p:cNvPr>
          <p:cNvPicPr>
            <a:picLocks noChangeAspect="1"/>
          </p:cNvPicPr>
          <p:nvPr/>
        </p:nvPicPr>
        <p:blipFill rotWithShape="1">
          <a:blip r:embed="rId5">
            <a:extLst>
              <a:ext uri="{28A0092B-C50C-407E-A947-70E740481C1C}">
                <a14:useLocalDpi xmlns:a14="http://schemas.microsoft.com/office/drawing/2010/main" val="0"/>
              </a:ext>
            </a:extLst>
          </a:blip>
          <a:srcRect t="5987"/>
          <a:stretch/>
        </p:blipFill>
        <p:spPr>
          <a:xfrm>
            <a:off x="7040990" y="4652543"/>
            <a:ext cx="4882069" cy="990786"/>
          </a:xfrm>
          <a:prstGeom prst="rect">
            <a:avLst/>
          </a:prstGeom>
          <a:ln>
            <a:solidFill>
              <a:schemeClr val="bg2"/>
            </a:solidFill>
          </a:ln>
        </p:spPr>
      </p:pic>
    </p:spTree>
    <p:extLst>
      <p:ext uri="{BB962C8B-B14F-4D97-AF65-F5344CB8AC3E}">
        <p14:creationId xmlns:p14="http://schemas.microsoft.com/office/powerpoint/2010/main" val="1066607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Apprenticeships Tool</a:t>
            </a:r>
          </a:p>
        </p:txBody>
      </p:sp>
      <p:pic>
        <p:nvPicPr>
          <p:cNvPr id="10" name="Picture 9">
            <a:extLst>
              <a:ext uri="{FF2B5EF4-FFF2-40B4-BE49-F238E27FC236}">
                <a16:creationId xmlns:a16="http://schemas.microsoft.com/office/drawing/2014/main" id="{9219F1AE-1AC5-47A7-A031-9D38E3B56D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30862" y="1198684"/>
            <a:ext cx="4057051" cy="923329"/>
          </a:xfrm>
          <a:prstGeom prst="rect">
            <a:avLst/>
          </a:prstGeom>
          <a:ln>
            <a:solidFill>
              <a:schemeClr val="bg2"/>
            </a:solidFill>
          </a:ln>
        </p:spPr>
      </p:pic>
      <p:sp>
        <p:nvSpPr>
          <p:cNvPr id="11" name="TextBox 10">
            <a:extLst>
              <a:ext uri="{FF2B5EF4-FFF2-40B4-BE49-F238E27FC236}">
                <a16:creationId xmlns:a16="http://schemas.microsoft.com/office/drawing/2014/main" id="{528F13E3-9D5C-4D48-A4CE-8222A3942479}"/>
              </a:ext>
            </a:extLst>
          </p:cNvPr>
          <p:cNvSpPr txBox="1"/>
          <p:nvPr/>
        </p:nvSpPr>
        <p:spPr>
          <a:xfrm>
            <a:off x="308553" y="1196365"/>
            <a:ext cx="7237664" cy="1053878"/>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Select the opportunities from your longlist that interest you the most.</a:t>
            </a:r>
          </a:p>
        </p:txBody>
      </p:sp>
      <p:sp>
        <p:nvSpPr>
          <p:cNvPr id="12" name="TextBox 11">
            <a:extLst>
              <a:ext uri="{FF2B5EF4-FFF2-40B4-BE49-F238E27FC236}">
                <a16:creationId xmlns:a16="http://schemas.microsoft.com/office/drawing/2014/main" id="{93DA4E96-ED09-4F6B-967F-60C09C3D130D}"/>
              </a:ext>
            </a:extLst>
          </p:cNvPr>
          <p:cNvSpPr txBox="1"/>
          <p:nvPr/>
        </p:nvSpPr>
        <p:spPr>
          <a:xfrm>
            <a:off x="308553" y="2604359"/>
            <a:ext cx="6968723" cy="3085204"/>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You’ll be taken through to a shortlist of your favourites. </a:t>
            </a:r>
          </a:p>
          <a:p>
            <a:pPr>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This page will give you information about the employer, the skills involved, and the job location on a map.</a:t>
            </a:r>
          </a:p>
        </p:txBody>
      </p:sp>
      <p:pic>
        <p:nvPicPr>
          <p:cNvPr id="3" name="Picture 2">
            <a:extLst>
              <a:ext uri="{FF2B5EF4-FFF2-40B4-BE49-F238E27FC236}">
                <a16:creationId xmlns:a16="http://schemas.microsoft.com/office/drawing/2014/main" id="{3C1065D5-296D-46DA-B8C4-F5F48DCF45B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77276" y="2431527"/>
            <a:ext cx="4645783" cy="3419296"/>
          </a:xfrm>
          <a:prstGeom prst="rect">
            <a:avLst/>
          </a:prstGeom>
          <a:ln>
            <a:solidFill>
              <a:schemeClr val="bg2"/>
            </a:solidFill>
          </a:ln>
        </p:spPr>
      </p:pic>
    </p:spTree>
    <p:extLst>
      <p:ext uri="{BB962C8B-B14F-4D97-AF65-F5344CB8AC3E}">
        <p14:creationId xmlns:p14="http://schemas.microsoft.com/office/powerpoint/2010/main" val="3088030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Researching possible placements </a:t>
            </a:r>
            <a:r>
              <a:rPr lang="en-GB" sz="3200" b="1">
                <a:latin typeface="Open Sans" panose="020B0606030504020204"/>
              </a:rPr>
              <a:t>(10 </a:t>
            </a:r>
            <a:r>
              <a:rPr lang="en-GB" sz="3200" b="1" dirty="0">
                <a:latin typeface="Open Sans" panose="020B0606030504020204"/>
              </a:rPr>
              <a:t>mins)</a:t>
            </a:r>
          </a:p>
        </p:txBody>
      </p:sp>
      <p:sp>
        <p:nvSpPr>
          <p:cNvPr id="7" name="TextBox 6">
            <a:extLst>
              <a:ext uri="{FF2B5EF4-FFF2-40B4-BE49-F238E27FC236}">
                <a16:creationId xmlns:a16="http://schemas.microsoft.com/office/drawing/2014/main" id="{3E484326-79ED-4576-9696-E307568EB5AD}"/>
              </a:ext>
            </a:extLst>
          </p:cNvPr>
          <p:cNvSpPr txBox="1"/>
          <p:nvPr/>
        </p:nvSpPr>
        <p:spPr>
          <a:xfrm>
            <a:off x="386400" y="1124651"/>
            <a:ext cx="11419200" cy="4608698"/>
          </a:xfrm>
          <a:prstGeom prst="rect">
            <a:avLst/>
          </a:prstGeom>
          <a:noFill/>
        </p:spPr>
        <p:txBody>
          <a:bodyPr wrap="square" rtlCol="0">
            <a:spAutoFit/>
          </a:bodyPr>
          <a:lstStyle/>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Well done for finding your way around the Apprenticeships tool! You’re all ready to start using it to find work experience that suits you.</a:t>
            </a:r>
          </a:p>
          <a:p>
            <a:pPr>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marL="800100" lvl="1"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Use the Apprenticeships tool to find employers or companies that you’d like to approach for work experience.</a:t>
            </a:r>
          </a:p>
          <a:p>
            <a:pPr marL="800100" lvl="1"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Make a note of the </a:t>
            </a:r>
            <a:r>
              <a:rPr lang="en-GB" sz="2200">
                <a:latin typeface="Open Sans" panose="020B0606030504020204" pitchFamily="34" charset="0"/>
                <a:ea typeface="Open Sans" panose="020B0606030504020204" pitchFamily="34" charset="0"/>
                <a:cs typeface="Open Sans" panose="020B0606030504020204" pitchFamily="34" charset="0"/>
              </a:rPr>
              <a:t>company names </a:t>
            </a:r>
            <a:r>
              <a:rPr lang="en-GB" sz="2200" dirty="0">
                <a:latin typeface="Open Sans" panose="020B0606030504020204" pitchFamily="34" charset="0"/>
                <a:ea typeface="Open Sans" panose="020B0606030504020204" pitchFamily="34" charset="0"/>
                <a:cs typeface="Open Sans" panose="020B0606030504020204" pitchFamily="34" charset="0"/>
              </a:rPr>
              <a:t>and </a:t>
            </a:r>
            <a:r>
              <a:rPr lang="en-GB" sz="2200">
                <a:latin typeface="Open Sans" panose="020B0606030504020204" pitchFamily="34" charset="0"/>
                <a:ea typeface="Open Sans" panose="020B0606030504020204" pitchFamily="34" charset="0"/>
                <a:cs typeface="Open Sans" panose="020B0606030504020204" pitchFamily="34" charset="0"/>
              </a:rPr>
              <a:t>the reasons </a:t>
            </a:r>
            <a:r>
              <a:rPr lang="en-GB" sz="2200" dirty="0">
                <a:latin typeface="Open Sans" panose="020B0606030504020204" pitchFamily="34" charset="0"/>
                <a:ea typeface="Open Sans" panose="020B0606030504020204" pitchFamily="34" charset="0"/>
                <a:cs typeface="Open Sans" panose="020B0606030504020204" pitchFamily="34" charset="0"/>
              </a:rPr>
              <a:t>they catch your interest.</a:t>
            </a:r>
          </a:p>
          <a:p>
            <a:pPr lvl="1">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You can then do further research to find out a contact name and exact address before you approach the company for work experience. Remember to save to your Locker!</a:t>
            </a:r>
          </a:p>
        </p:txBody>
      </p:sp>
    </p:spTree>
    <p:extLst>
      <p:ext uri="{BB962C8B-B14F-4D97-AF65-F5344CB8AC3E}">
        <p14:creationId xmlns:p14="http://schemas.microsoft.com/office/powerpoint/2010/main" val="393079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Today’s tweet (5 mins)</a:t>
            </a:r>
          </a:p>
        </p:txBody>
      </p:sp>
      <p:sp>
        <p:nvSpPr>
          <p:cNvPr id="4" name="TextBox 3">
            <a:extLst>
              <a:ext uri="{FF2B5EF4-FFF2-40B4-BE49-F238E27FC236}">
                <a16:creationId xmlns:a16="http://schemas.microsoft.com/office/drawing/2014/main" id="{5A50B6AD-BF22-4808-8208-DBDA31AFCC3B}"/>
              </a:ext>
            </a:extLst>
          </p:cNvPr>
          <p:cNvSpPr txBox="1"/>
          <p:nvPr/>
        </p:nvSpPr>
        <p:spPr>
          <a:xfrm>
            <a:off x="386400" y="1214554"/>
            <a:ext cx="6844394" cy="4599721"/>
          </a:xfrm>
          <a:prstGeom prst="rect">
            <a:avLst/>
          </a:prstGeom>
          <a:noFill/>
        </p:spPr>
        <p:txBody>
          <a:bodyPr wrap="square" rtlCol="0">
            <a:spAutoFit/>
          </a:bodyPr>
          <a:lstStyle/>
          <a:p>
            <a:pPr>
              <a:lnSpc>
                <a:spcPct val="150000"/>
              </a:lnSpc>
            </a:pPr>
            <a:r>
              <a:rPr lang="en-GB" sz="2200" dirty="0">
                <a:latin typeface="Open Sans" panose="020B0606030504020204"/>
              </a:rPr>
              <a:t>Using all the information today, write a tweet to explain why work experience is important.</a:t>
            </a:r>
          </a:p>
          <a:p>
            <a:pPr>
              <a:lnSpc>
                <a:spcPct val="150000"/>
              </a:lnSpc>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Keep it under 280 characters. </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Think about what you have understood from today’s lesson.</a:t>
            </a:r>
          </a:p>
          <a:p>
            <a:pPr marL="342900" indent="-342900">
              <a:lnSpc>
                <a:spcPct val="150000"/>
              </a:lnSpc>
              <a:buFont typeface="Arial" panose="020B0604020202020204" pitchFamily="34" charset="0"/>
              <a:buChar char="•"/>
            </a:pPr>
            <a:r>
              <a:rPr lang="en-GB" sz="2200" dirty="0">
                <a:latin typeface="Open Sans" panose="020B0606030504020204" pitchFamily="34" charset="0"/>
                <a:ea typeface="Open Sans" panose="020B0606030504020204" pitchFamily="34" charset="0"/>
                <a:cs typeface="Open Sans" panose="020B0606030504020204" pitchFamily="34" charset="0"/>
              </a:rPr>
              <a:t>Add in 3 hashtags that you would use for this lesson. </a:t>
            </a:r>
          </a:p>
          <a:p>
            <a:pPr>
              <a:lnSpc>
                <a:spcPct val="150000"/>
              </a:lnSpc>
            </a:pPr>
            <a:endParaRPr lang="en-GB" sz="2200" dirty="0">
              <a:latin typeface="Open Sans" panose="020B0606030504020204"/>
            </a:endParaRPr>
          </a:p>
        </p:txBody>
      </p:sp>
      <p:pic>
        <p:nvPicPr>
          <p:cNvPr id="5" name="Picture 4">
            <a:extLst>
              <a:ext uri="{FF2B5EF4-FFF2-40B4-BE49-F238E27FC236}">
                <a16:creationId xmlns:a16="http://schemas.microsoft.com/office/drawing/2014/main" id="{FD7CB2CD-3B6C-4BA5-9A6D-BCC33D203718}"/>
              </a:ext>
            </a:extLst>
          </p:cNvPr>
          <p:cNvPicPr>
            <a:picLocks noChangeAspect="1"/>
          </p:cNvPicPr>
          <p:nvPr/>
        </p:nvPicPr>
        <p:blipFill>
          <a:blip r:embed="rId4"/>
          <a:stretch>
            <a:fillRect/>
          </a:stretch>
        </p:blipFill>
        <p:spPr>
          <a:xfrm>
            <a:off x="7484764" y="1794704"/>
            <a:ext cx="3895999" cy="3268591"/>
          </a:xfrm>
          <a:prstGeom prst="rect">
            <a:avLst/>
          </a:prstGeom>
        </p:spPr>
      </p:pic>
    </p:spTree>
    <p:extLst>
      <p:ext uri="{BB962C8B-B14F-4D97-AF65-F5344CB8AC3E}">
        <p14:creationId xmlns:p14="http://schemas.microsoft.com/office/powerpoint/2010/main" val="4084392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C9B1A320C7D094F85E868D80F30E951" ma:contentTypeVersion="16" ma:contentTypeDescription="Create a new document." ma:contentTypeScope="" ma:versionID="ea065df8f3e20242aa3bb16dee40d558">
  <xsd:schema xmlns:xsd="http://www.w3.org/2001/XMLSchema" xmlns:xs="http://www.w3.org/2001/XMLSchema" xmlns:p="http://schemas.microsoft.com/office/2006/metadata/properties" xmlns:ns2="5ac3cd1c-3d30-4aa3-9d6c-31b1c1640ef0" xmlns:ns3="3947ffd7-e1e2-4c53-9054-b8d6983d9ba6" targetNamespace="http://schemas.microsoft.com/office/2006/metadata/properties" ma:root="true" ma:fieldsID="3e90bf8c11a41495a9b4c08300fb98a2" ns2:_="" ns3:_="">
    <xsd:import namespace="5ac3cd1c-3d30-4aa3-9d6c-31b1c1640ef0"/>
    <xsd:import namespace="3947ffd7-e1e2-4c53-9054-b8d6983d9ba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MediaServiceSearchPropertie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c3cd1c-3d30-4aa3-9d6c-31b1c1640ef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ee95269-558d-4beb-8fc8-3aa27569896e}" ma:internalName="TaxCatchAll" ma:showField="CatchAllData" ma:web="5ac3cd1c-3d30-4aa3-9d6c-31b1c1640e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47ffd7-e1e2-4c53-9054-b8d6983d9ba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71a1524-f3e6-41df-8974-f4dfb8ac6ff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ac3cd1c-3d30-4aa3-9d6c-31b1c1640ef0" xsi:nil="true"/>
    <lcf76f155ced4ddcb4097134ff3c332f xmlns="3947ffd7-e1e2-4c53-9054-b8d6983d9ba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D62EEE2-BC60-4889-85B2-204124A616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c3cd1c-3d30-4aa3-9d6c-31b1c1640ef0"/>
    <ds:schemaRef ds:uri="3947ffd7-e1e2-4c53-9054-b8d6983d9b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6A64EA-AF30-4A91-B7C1-4CB36AB6A0C7}">
  <ds:schemaRefs>
    <ds:schemaRef ds:uri="http://schemas.microsoft.com/sharepoint/v3/contenttype/forms"/>
  </ds:schemaRefs>
</ds:datastoreItem>
</file>

<file path=customXml/itemProps3.xml><?xml version="1.0" encoding="utf-8"?>
<ds:datastoreItem xmlns:ds="http://schemas.openxmlformats.org/officeDocument/2006/customXml" ds:itemID="{A6CE62DB-2561-48F0-9B3A-184B204E7582}">
  <ds:schemaRefs>
    <ds:schemaRef ds:uri="http://schemas.microsoft.com/office/2006/metadata/properties"/>
    <ds:schemaRef ds:uri="http://schemas.microsoft.com/office/infopath/2007/PartnerControls"/>
    <ds:schemaRef ds:uri="5ac3cd1c-3d30-4aa3-9d6c-31b1c1640ef0"/>
    <ds:schemaRef ds:uri="3947ffd7-e1e2-4c53-9054-b8d6983d9ba6"/>
  </ds:schemaRefs>
</ds:datastoreItem>
</file>

<file path=docProps/app.xml><?xml version="1.0" encoding="utf-8"?>
<Properties xmlns="http://schemas.openxmlformats.org/officeDocument/2006/extended-properties" xmlns:vt="http://schemas.openxmlformats.org/officeDocument/2006/docPropsVTypes">
  <TotalTime>1855</TotalTime>
  <Words>2995</Words>
  <Application>Microsoft Office PowerPoint</Application>
  <PresentationFormat>Widescreen</PresentationFormat>
  <Paragraphs>201</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slide</dc:title>
  <dc:creator>Robyn Smith</dc:creator>
  <cp:lastModifiedBy>Emily Nash</cp:lastModifiedBy>
  <cp:revision>68</cp:revision>
  <dcterms:created xsi:type="dcterms:W3CDTF">2018-10-19T14:26:26Z</dcterms:created>
  <dcterms:modified xsi:type="dcterms:W3CDTF">2026-04-27T09:13:08Z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0x010100BC9B1A320C7D094F85E868D80F30E951</vt:lpwstr>
  </property>
  <property fmtid="{D5CDD505-2E9C-101B-9397-08002B2CF9AE}" pid="3" name="MediaServiceImageTags">
    <vt:lpwstr/>
  </property>
</Properties>
</file>