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98" r:id="rId5"/>
    <p:sldId id="299" r:id="rId6"/>
    <p:sldId id="301" r:id="rId7"/>
    <p:sldId id="302" r:id="rId8"/>
    <p:sldId id="303" r:id="rId9"/>
    <p:sldId id="304" r:id="rId10"/>
    <p:sldId id="30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44F2"/>
    <a:srgbClr val="FF33CC"/>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3363085-C2B2-E471-B654-CF198AD9A509}" v="1" dt="2026-04-27T09:12:38.3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71" autoAdjust="0"/>
    <p:restoredTop sz="75139" autoAdjust="0"/>
  </p:normalViewPr>
  <p:slideViewPr>
    <p:cSldViewPr snapToGrid="0">
      <p:cViewPr varScale="1">
        <p:scale>
          <a:sx n="45" d="100"/>
          <a:sy n="45" d="100"/>
        </p:scale>
        <p:origin x="66"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EB08074-1A82-4276-BC9C-9F1654D2C295}" type="datetimeFigureOut">
              <a:rPr lang="en-GB" smtClean="0"/>
              <a:t>27/04/2026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70323D7-8D74-402A-B74C-D1093F83EA20}" type="slidenum">
              <a:rPr lang="en-GB" smtClean="0"/>
              <a:t>‹#›</a:t>
            </a:fld>
            <a:endParaRPr lang="en-GB"/>
          </a:p>
        </p:txBody>
      </p:sp>
    </p:spTree>
    <p:extLst>
      <p:ext uri="{BB962C8B-B14F-4D97-AF65-F5344CB8AC3E}">
        <p14:creationId xmlns:p14="http://schemas.microsoft.com/office/powerpoint/2010/main" val="37038559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0C9BEC-E11D-4BAB-B95E-6E8FA7997FA6}"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6477684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D50BB-9938-4958-ACF3-3DD2ABEF2C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516EB9-FCA2-4438-98EB-59BE04AC3C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B2E6272-A3CC-4AB9-9DA2-ECC998FE54B1}"/>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F88AE44-FE61-4949-B1D7-A22F6E76B6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4CB759-A80B-402B-9592-4DC3995DFE1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1758250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FB2F1-A7BE-443C-90A4-300D3C2168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374585-CCD9-44C0-A8BA-517E69A86B0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65184-EFAC-4E7C-97CA-FC4B7645B95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B5153A81-B338-4EF9-ACBC-A371BA56F6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D2925E-548A-4E9E-A5A7-EA7C190A1CF8}"/>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502238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05DE64-4CD1-4A85-BECD-A1E696A98E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CD0C31-E0B3-40D4-A55A-290A153039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9F7440-525A-4874-96D9-33C40953FD77}"/>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0C492D6-A6D8-4B81-8A5B-9ED63941FB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60AAB-3EDE-407E-A6D6-B7ADB29AD7A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683046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AC33A-2654-4D07-8A0D-3AD1FFCB6F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E02DC0-D5BD-4CC7-B833-BA3BFEAE8FD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975888-B93F-49F5-8A69-2C00511DC9AE}"/>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A7BE509-A786-48DC-80FA-1E4C2B9047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6E1B51-C837-4A22-AB12-21055F3B13AC}"/>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4048988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F338-3078-4A19-8CA0-6B0B198A7A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F470FE-8982-4EAD-B101-C8FF16FC1A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BC20C1-5F2B-4528-B4B1-9BB42FB0876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9102CABF-69AD-4BD8-9C18-072D2B195C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790493-36B0-437C-B153-F2A2F518655F}"/>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652651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FBFF-7BBC-41C5-8661-45E62004E6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9CE8B72-5509-40C1-8606-6947F1D9096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45C56CA-B1E9-4D5F-8868-CCFDACDF457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49D1AD-EA99-4EF3-86D7-70C6C4A6F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FFB91B4A-ABE3-4699-A315-B167F00B2B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B2D8AD-27CD-4010-B9D8-6F0F43406EC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838587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F9F7-E92E-4E1A-8DC4-48F5C1F20A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AEF68B-713B-4003-A138-4D24B46AA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69BFC5-1A68-49EA-89A3-08D24A4DE0E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A97A59A-FDB8-44C7-8974-161CFC1713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CDA72C-1FDF-4D3C-A016-7D19679C2D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EA5626F-4DA9-416A-A68F-43036AE8BCA3}"/>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8" name="Footer Placeholder 7">
            <a:extLst>
              <a:ext uri="{FF2B5EF4-FFF2-40B4-BE49-F238E27FC236}">
                <a16:creationId xmlns:a16="http://schemas.microsoft.com/office/drawing/2014/main" id="{6211EC45-70C7-410E-A0DC-F2EE40E2A80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E26EFEA-73C3-40B8-98BF-A1F39CB75D00}"/>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483604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1A396-8030-411E-B560-3725009274F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6A65C3D-E601-42E7-A71B-32B852BF516D}"/>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4" name="Footer Placeholder 3">
            <a:extLst>
              <a:ext uri="{FF2B5EF4-FFF2-40B4-BE49-F238E27FC236}">
                <a16:creationId xmlns:a16="http://schemas.microsoft.com/office/drawing/2014/main" id="{4DA3299D-F48C-4182-9944-50CF9B8773D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DD54F88-0784-4E29-B071-93D330224142}"/>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50175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41578B-DFDA-49E9-84CE-5FF8DDFB4EF4}"/>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3" name="Footer Placeholder 2">
            <a:extLst>
              <a:ext uri="{FF2B5EF4-FFF2-40B4-BE49-F238E27FC236}">
                <a16:creationId xmlns:a16="http://schemas.microsoft.com/office/drawing/2014/main" id="{8146302E-26F7-417E-A9EB-1C837301813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8A8D2BA-2385-47F1-8E89-D816CBEB37DE}"/>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63095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121A-C2DC-40FB-A647-4AD8566EBC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9C4B9E0-A19A-4870-BA1D-3298D950C8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33C0EB8-FC1F-471A-97D7-BB2D60B1C3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5223B42-A846-43BD-9AAD-2E24A88EDDE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24C45026-FE01-483C-9BDF-62CB7AE8E6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881998-B493-4BC6-B8DD-EF346FDA6FD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7288307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27322-13AA-4250-BE18-3575A73873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0C46482-68B4-4ACC-8F7D-379C48F7C6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ECCC9E-715A-4C22-B3EF-F0A8DD2B44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8B1558-510D-4EFA-8C56-24A52B08D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BCD9A235-6CBB-4649-B31D-C424D923FC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D08BC1-1919-452C-B007-0A8930D7665B}"/>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30596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0CAD87-838B-431F-BB35-C0BE08769C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A0FF46-F789-4FCE-892E-85B26741F4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B1C365-4681-469A-AF8F-558DFE0627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69E746A-2CA8-4751-BEDA-F934CDBD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E250C18-BC05-4284-9EE1-60C7C942DD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63989-3DD5-4214-8B0C-41B3BA205069}" type="slidenum">
              <a:rPr lang="en-GB" smtClean="0"/>
              <a:t>‹#›</a:t>
            </a:fld>
            <a:endParaRPr lang="en-GB"/>
          </a:p>
        </p:txBody>
      </p:sp>
    </p:spTree>
    <p:extLst>
      <p:ext uri="{BB962C8B-B14F-4D97-AF65-F5344CB8AC3E}">
        <p14:creationId xmlns:p14="http://schemas.microsoft.com/office/powerpoint/2010/main" val="2985800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D2357BF6-7D89-4079-8F91-FB58423D18EB}"/>
              </a:ext>
            </a:extLst>
          </p:cNvPr>
          <p:cNvSpPr txBox="1"/>
          <p:nvPr/>
        </p:nvSpPr>
        <p:spPr>
          <a:xfrm>
            <a:off x="1631576" y="3155576"/>
            <a:ext cx="8928848" cy="2677656"/>
          </a:xfrm>
          <a:prstGeom prst="rect">
            <a:avLst/>
          </a:prstGeom>
          <a:noFill/>
        </p:spPr>
        <p:txBody>
          <a:bodyPr wrap="square" rtlCol="0">
            <a:spAutoFit/>
          </a:bodyPr>
          <a:lstStyle/>
          <a:p>
            <a:r>
              <a:rPr lang="en-GB" sz="5600" dirty="0">
                <a:solidFill>
                  <a:schemeClr val="bg1"/>
                </a:solidFill>
                <a:latin typeface="Open Sans" panose="020B0606030504020204"/>
              </a:rPr>
              <a:t>Work Experience:</a:t>
            </a:r>
          </a:p>
          <a:p>
            <a:r>
              <a:rPr lang="en-GB" sz="5600" dirty="0">
                <a:solidFill>
                  <a:schemeClr val="bg1"/>
                </a:solidFill>
                <a:latin typeface="Open Sans" panose="020B0606030504020204"/>
              </a:rPr>
              <a:t>How to Behave in the Workplace</a:t>
            </a:r>
          </a:p>
        </p:txBody>
      </p:sp>
    </p:spTree>
    <p:extLst>
      <p:ext uri="{BB962C8B-B14F-4D97-AF65-F5344CB8AC3E}">
        <p14:creationId xmlns:p14="http://schemas.microsoft.com/office/powerpoint/2010/main" val="1611386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Your behaviour at work</a:t>
            </a:r>
          </a:p>
        </p:txBody>
      </p:sp>
      <p:sp>
        <p:nvSpPr>
          <p:cNvPr id="7" name="TextBox 6">
            <a:extLst>
              <a:ext uri="{FF2B5EF4-FFF2-40B4-BE49-F238E27FC236}">
                <a16:creationId xmlns:a16="http://schemas.microsoft.com/office/drawing/2014/main" id="{3E484326-79ED-4576-9696-E307568EB5AD}"/>
              </a:ext>
            </a:extLst>
          </p:cNvPr>
          <p:cNvSpPr txBox="1"/>
          <p:nvPr/>
        </p:nvSpPr>
        <p:spPr>
          <a:xfrm>
            <a:off x="224117" y="1214554"/>
            <a:ext cx="11743765" cy="3911264"/>
          </a:xfrm>
          <a:prstGeom prst="rect">
            <a:avLst/>
          </a:prstGeom>
          <a:noFill/>
        </p:spPr>
        <p:txBody>
          <a:bodyPr wrap="square" rtlCol="0">
            <a:spAutoFit/>
          </a:bodyPr>
          <a:lstStyle/>
          <a:p>
            <a:pPr lvl="0" algn="ctr">
              <a:lnSpc>
                <a:spcPct val="150000"/>
              </a:lnSpc>
              <a:defRPr/>
            </a:pPr>
            <a:r>
              <a:rPr lang="en-GB" sz="2400" dirty="0">
                <a:solidFill>
                  <a:prstClr val="black"/>
                </a:solidFill>
                <a:latin typeface="Open Sans" panose="020B0606030504020204" pitchFamily="34" charset="0"/>
                <a:ea typeface="Open Sans" panose="020B0606030504020204" pitchFamily="34" charset="0"/>
                <a:cs typeface="Open Sans" panose="020B0606030504020204" pitchFamily="34" charset="0"/>
              </a:rPr>
              <a:t>Being in a work environment is different to hanging out with your friends.</a:t>
            </a:r>
          </a:p>
          <a:p>
            <a:pPr lvl="0" algn="ctr">
              <a:lnSpc>
                <a:spcPct val="150000"/>
              </a:lnSpc>
              <a:defRPr/>
            </a:pPr>
            <a:endParaRPr lang="en-GB" sz="24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gn="ctr">
              <a:lnSpc>
                <a:spcPct val="150000"/>
              </a:lnSpc>
              <a:defRPr/>
            </a:pPr>
            <a:r>
              <a:rPr lang="en-GB" sz="2400" dirty="0">
                <a:solidFill>
                  <a:prstClr val="black"/>
                </a:solidFill>
                <a:latin typeface="Open Sans" panose="020B0606030504020204" pitchFamily="34" charset="0"/>
                <a:ea typeface="Open Sans" panose="020B0606030504020204" pitchFamily="34" charset="0"/>
                <a:cs typeface="Open Sans" panose="020B0606030504020204" pitchFamily="34" charset="0"/>
              </a:rPr>
              <a:t>Everyone at work has a purpose and a job to get done, and should behave in a way that doesn’t negatively affect their own or their colleagues’ performance. </a:t>
            </a:r>
          </a:p>
          <a:p>
            <a:pPr lvl="0" algn="ctr">
              <a:lnSpc>
                <a:spcPct val="150000"/>
              </a:lnSpc>
              <a:defRPr/>
            </a:pPr>
            <a:endParaRPr lang="en-GB" sz="24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lvl="0" algn="ctr">
              <a:lnSpc>
                <a:spcPct val="150000"/>
              </a:lnSpc>
              <a:defRPr/>
            </a:pPr>
            <a:r>
              <a:rPr lang="en-GB" sz="2400" dirty="0">
                <a:solidFill>
                  <a:prstClr val="black"/>
                </a:solidFill>
                <a:latin typeface="Open Sans" panose="020B0606030504020204" pitchFamily="34" charset="0"/>
                <a:ea typeface="Open Sans" panose="020B0606030504020204" pitchFamily="34" charset="0"/>
                <a:cs typeface="Open Sans" panose="020B0606030504020204" pitchFamily="34" charset="0"/>
              </a:rPr>
              <a:t>We’ve put together 8 simple rules to go by, to ensure you are a star employee at your work experience placement!</a:t>
            </a:r>
          </a:p>
        </p:txBody>
      </p:sp>
    </p:spTree>
    <p:extLst>
      <p:ext uri="{BB962C8B-B14F-4D97-AF65-F5344CB8AC3E}">
        <p14:creationId xmlns:p14="http://schemas.microsoft.com/office/powerpoint/2010/main" val="3754207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Your behaviour at work</a:t>
            </a:r>
          </a:p>
        </p:txBody>
      </p:sp>
      <p:sp>
        <p:nvSpPr>
          <p:cNvPr id="7" name="TextBox 6">
            <a:extLst>
              <a:ext uri="{FF2B5EF4-FFF2-40B4-BE49-F238E27FC236}">
                <a16:creationId xmlns:a16="http://schemas.microsoft.com/office/drawing/2014/main" id="{3E484326-79ED-4576-9696-E307568EB5AD}"/>
              </a:ext>
            </a:extLst>
          </p:cNvPr>
          <p:cNvSpPr txBox="1"/>
          <p:nvPr/>
        </p:nvSpPr>
        <p:spPr>
          <a:xfrm>
            <a:off x="224117" y="1214554"/>
            <a:ext cx="11743765" cy="4013856"/>
          </a:xfrm>
          <a:prstGeom prst="rect">
            <a:avLst/>
          </a:prstGeom>
          <a:noFill/>
        </p:spPr>
        <p:txBody>
          <a:bodyPr wrap="square" rtlCol="0">
            <a:spAutoFit/>
          </a:bodyPr>
          <a:lstStyle/>
          <a:p>
            <a:pPr marL="457200" lvl="0" indent="-457200">
              <a:lnSpc>
                <a:spcPct val="150000"/>
              </a:lnSpc>
              <a:spcAft>
                <a:spcPts val="0"/>
              </a:spcAft>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Remember your manners; say please and thank you, and always be respectful.</a:t>
            </a:r>
          </a:p>
          <a:p>
            <a:pPr marL="457200" lvl="0" indent="-457200">
              <a:lnSpc>
                <a:spcPct val="150000"/>
              </a:lnSpc>
              <a:spcAft>
                <a:spcPts val="0"/>
              </a:spcAft>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Everyone matters; be gracious to everyone. The receptionist is as important as the head of the team.</a:t>
            </a:r>
          </a:p>
          <a:p>
            <a:pPr marL="457200" lvl="0" indent="-457200">
              <a:lnSpc>
                <a:spcPct val="150000"/>
              </a:lnSpc>
              <a:spcAft>
                <a:spcPts val="800"/>
              </a:spcAft>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Be smartly dressed and turn up on time!</a:t>
            </a:r>
            <a:endParaRPr lang="en-GB" sz="24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457200" lvl="0" indent="-457200">
              <a:lnSpc>
                <a:spcPct val="150000"/>
              </a:lnSpc>
              <a:spcAft>
                <a:spcPts val="800"/>
              </a:spcAft>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Listen. Lots of workplaces will have specific rules that must be followed for yours and your colleagues’ safety.</a:t>
            </a:r>
          </a:p>
        </p:txBody>
      </p:sp>
    </p:spTree>
    <p:extLst>
      <p:ext uri="{BB962C8B-B14F-4D97-AF65-F5344CB8AC3E}">
        <p14:creationId xmlns:p14="http://schemas.microsoft.com/office/powerpoint/2010/main" val="3054125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Your behaviour at work</a:t>
            </a:r>
          </a:p>
        </p:txBody>
      </p:sp>
      <p:sp>
        <p:nvSpPr>
          <p:cNvPr id="7" name="TextBox 6">
            <a:extLst>
              <a:ext uri="{FF2B5EF4-FFF2-40B4-BE49-F238E27FC236}">
                <a16:creationId xmlns:a16="http://schemas.microsoft.com/office/drawing/2014/main" id="{3E484326-79ED-4576-9696-E307568EB5AD}"/>
              </a:ext>
            </a:extLst>
          </p:cNvPr>
          <p:cNvSpPr txBox="1"/>
          <p:nvPr/>
        </p:nvSpPr>
        <p:spPr>
          <a:xfrm>
            <a:off x="224117" y="1044434"/>
            <a:ext cx="11743765" cy="5019259"/>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Ask questions: If there’s something in particular you want to know or learn, ask! There’s no such thing as a silly question and your work experience employer is there to show and tell you all about their industry.</a:t>
            </a:r>
          </a:p>
          <a:p>
            <a:pPr marL="285750" lvl="0" indent="-285750">
              <a:lnSpc>
                <a:spcPct val="150000"/>
              </a:lnSpc>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Act responsibly and be tidy in your work</a:t>
            </a:r>
          </a:p>
          <a:p>
            <a:pPr marL="285750" lvl="0" indent="-285750">
              <a:lnSpc>
                <a:spcPct val="150000"/>
              </a:lnSpc>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Follow the health and safety rules of the organisation and report anything that is unsafe.</a:t>
            </a:r>
          </a:p>
          <a:p>
            <a:pPr marL="285750" lvl="0" indent="-285750">
              <a:lnSpc>
                <a:spcPct val="150000"/>
              </a:lnSpc>
              <a:buFont typeface="Arial" panose="020B0604020202020204" pitchFamily="34" charset="0"/>
              <a:buChar char="•"/>
            </a:pPr>
            <a:r>
              <a:rPr lang="en-GB" sz="2400" dirty="0">
                <a:latin typeface="Open Sans" panose="020B0606030504020204" pitchFamily="34" charset="0"/>
                <a:ea typeface="Open Sans" panose="020B0606030504020204" pitchFamily="34" charset="0"/>
                <a:cs typeface="Open Sans" panose="020B0606030504020204" pitchFamily="34" charset="0"/>
              </a:rPr>
              <a:t>If you are going to be late or need to be off because of illness, you must telephone your work experience employer immediately and explain the situation to them.</a:t>
            </a:r>
          </a:p>
        </p:txBody>
      </p:sp>
    </p:spTree>
    <p:extLst>
      <p:ext uri="{BB962C8B-B14F-4D97-AF65-F5344CB8AC3E}">
        <p14:creationId xmlns:p14="http://schemas.microsoft.com/office/powerpoint/2010/main" val="1009111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Other things to remember</a:t>
            </a:r>
          </a:p>
        </p:txBody>
      </p:sp>
      <p:sp>
        <p:nvSpPr>
          <p:cNvPr id="7" name="TextBox 6">
            <a:extLst>
              <a:ext uri="{FF2B5EF4-FFF2-40B4-BE49-F238E27FC236}">
                <a16:creationId xmlns:a16="http://schemas.microsoft.com/office/drawing/2014/main" id="{3E484326-79ED-4576-9696-E307568EB5AD}"/>
              </a:ext>
            </a:extLst>
          </p:cNvPr>
          <p:cNvSpPr txBox="1"/>
          <p:nvPr/>
        </p:nvSpPr>
        <p:spPr>
          <a:xfrm>
            <a:off x="224117" y="1214554"/>
            <a:ext cx="11743765" cy="4467057"/>
          </a:xfrm>
          <a:prstGeom prst="rect">
            <a:avLst/>
          </a:prstGeom>
          <a:noFill/>
        </p:spPr>
        <p:txBody>
          <a:bodyPr wrap="square" rtlCol="0">
            <a:spAutoFit/>
          </a:bodyPr>
          <a:lstStyle/>
          <a:p>
            <a:pPr lvl="0">
              <a:lnSpc>
                <a:spcPct val="150000"/>
              </a:lnSpc>
              <a:spcAft>
                <a:spcPts val="0"/>
              </a:spcAft>
            </a:pPr>
            <a:r>
              <a:rPr lang="en-GB" sz="2400" dirty="0">
                <a:latin typeface="Open Sans" panose="020B0606030504020204" pitchFamily="34" charset="0"/>
                <a:ea typeface="Open Sans" panose="020B0606030504020204" pitchFamily="34" charset="0"/>
                <a:cs typeface="Open Sans" panose="020B0606030504020204" pitchFamily="34" charset="0"/>
              </a:rPr>
              <a:t>There may be important and confidential information shared between colleagues while you are on your work experience placement. It’s very important that you don’t share this information outside of work. </a:t>
            </a:r>
          </a:p>
          <a:p>
            <a:pPr lvl="0">
              <a:lnSpc>
                <a:spcPct val="150000"/>
              </a:lnSpc>
              <a:spcAft>
                <a:spcPts val="0"/>
              </a:spcAft>
            </a:pPr>
            <a:endParaRPr lang="en-GB" sz="2400" dirty="0">
              <a:latin typeface="Open Sans" panose="020B0606030504020204" pitchFamily="34" charset="0"/>
              <a:ea typeface="Open Sans" panose="020B0606030504020204" pitchFamily="34" charset="0"/>
              <a:cs typeface="Open Sans" panose="020B0606030504020204" pitchFamily="34" charset="0"/>
            </a:endParaRPr>
          </a:p>
          <a:p>
            <a:pPr lvl="0">
              <a:lnSpc>
                <a:spcPct val="150000"/>
              </a:lnSpc>
              <a:spcAft>
                <a:spcPts val="0"/>
              </a:spcAft>
            </a:pPr>
            <a:r>
              <a:rPr lang="en-GB" sz="2400" dirty="0">
                <a:latin typeface="Open Sans" panose="020B0606030504020204" pitchFamily="34" charset="0"/>
                <a:ea typeface="Open Sans" panose="020B0606030504020204" pitchFamily="34" charset="0"/>
                <a:cs typeface="Open Sans" panose="020B0606030504020204" pitchFamily="34" charset="0"/>
              </a:rPr>
              <a:t>Your work experience employer may also have rules about social media; when you are allowed to go on social media (usually just breaks and at lunchtime) and whether or not you are allowed to post on social media about your work experience placement. If you aren’t sure, just ask!</a:t>
            </a:r>
          </a:p>
        </p:txBody>
      </p:sp>
    </p:spTree>
    <p:extLst>
      <p:ext uri="{BB962C8B-B14F-4D97-AF65-F5344CB8AC3E}">
        <p14:creationId xmlns:p14="http://schemas.microsoft.com/office/powerpoint/2010/main" val="10666071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03DC7F0-F733-4AA8-B5E1-895F12DEDE81}"/>
              </a:ext>
            </a:extLst>
          </p:cNvPr>
          <p:cNvSpPr txBox="1"/>
          <p:nvPr/>
        </p:nvSpPr>
        <p:spPr>
          <a:xfrm>
            <a:off x="179294" y="430306"/>
            <a:ext cx="11743765" cy="584775"/>
          </a:xfrm>
          <a:prstGeom prst="rect">
            <a:avLst/>
          </a:prstGeom>
          <a:noFill/>
        </p:spPr>
        <p:txBody>
          <a:bodyPr wrap="square" rtlCol="0">
            <a:spAutoFit/>
          </a:bodyPr>
          <a:lstStyle/>
          <a:p>
            <a:r>
              <a:rPr lang="en-GB" sz="3200" b="1" dirty="0">
                <a:latin typeface="Open Sans" panose="020B0606030504020204"/>
              </a:rPr>
              <a:t>Your employer’s behaviour</a:t>
            </a:r>
          </a:p>
        </p:txBody>
      </p:sp>
      <p:sp>
        <p:nvSpPr>
          <p:cNvPr id="7" name="TextBox 6">
            <a:extLst>
              <a:ext uri="{FF2B5EF4-FFF2-40B4-BE49-F238E27FC236}">
                <a16:creationId xmlns:a16="http://schemas.microsoft.com/office/drawing/2014/main" id="{3E484326-79ED-4576-9696-E307568EB5AD}"/>
              </a:ext>
            </a:extLst>
          </p:cNvPr>
          <p:cNvSpPr txBox="1"/>
          <p:nvPr/>
        </p:nvSpPr>
        <p:spPr>
          <a:xfrm>
            <a:off x="224117" y="1023169"/>
            <a:ext cx="11743765" cy="5116529"/>
          </a:xfrm>
          <a:prstGeom prst="rect">
            <a:avLst/>
          </a:prstGeom>
          <a:noFill/>
        </p:spPr>
        <p:txBody>
          <a:bodyPr wrap="square" rtlCol="0">
            <a:spAutoFit/>
          </a:bodyPr>
          <a:lstStyle/>
          <a:p>
            <a:pPr lvl="0">
              <a:lnSpc>
                <a:spcPct val="150000"/>
              </a:lnSpc>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Just as you should behave appropriately in the workplace, so should your work experience employer. Here are their responsibilities as an employer:</a:t>
            </a:r>
          </a:p>
          <a:p>
            <a:pPr lvl="0">
              <a:lnSpc>
                <a:spcPct val="150000"/>
              </a:lnSpc>
              <a:defRPr/>
            </a:pP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285750" indent="-285750">
              <a:lnSpc>
                <a:spcPct val="150000"/>
              </a:lnSpc>
              <a:buFontTx/>
              <a:buChar char="-"/>
            </a:pPr>
            <a:r>
              <a:rPr lang="en-GB" sz="2200" dirty="0">
                <a:latin typeface="Open Sans" panose="020B0606030504020204" pitchFamily="34" charset="0"/>
                <a:ea typeface="Open Sans" panose="020B0606030504020204" pitchFamily="34" charset="0"/>
                <a:cs typeface="Open Sans" panose="020B0606030504020204" pitchFamily="34" charset="0"/>
              </a:rPr>
              <a:t>Provide you with all of the information you need to get on with your placement. For example, health and safety information, and where the staff room/toilets are.</a:t>
            </a:r>
          </a:p>
          <a:p>
            <a:pPr marL="285750" indent="-285750">
              <a:lnSpc>
                <a:spcPct val="150000"/>
              </a:lnSpc>
              <a:buFontTx/>
              <a:buChar char="-"/>
            </a:pPr>
            <a:r>
              <a:rPr lang="en-GB" sz="2200" dirty="0">
                <a:latin typeface="Open Sans" panose="020B0606030504020204" pitchFamily="34" charset="0"/>
                <a:ea typeface="Open Sans" panose="020B0606030504020204" pitchFamily="34" charset="0"/>
                <a:cs typeface="Open Sans" panose="020B0606030504020204" pitchFamily="34" charset="0"/>
              </a:rPr>
              <a:t>Answer your questions as best they can</a:t>
            </a:r>
          </a:p>
          <a:p>
            <a:pPr marL="285750" indent="-285750">
              <a:lnSpc>
                <a:spcPct val="150000"/>
              </a:lnSpc>
              <a:buFontTx/>
              <a:buChar char="-"/>
            </a:pPr>
            <a:r>
              <a:rPr lang="en-GB" sz="2200" dirty="0">
                <a:latin typeface="Open Sans" panose="020B0606030504020204" pitchFamily="34" charset="0"/>
                <a:ea typeface="Open Sans" panose="020B0606030504020204" pitchFamily="34" charset="0"/>
                <a:cs typeface="Open Sans" panose="020B0606030504020204" pitchFamily="34" charset="0"/>
              </a:rPr>
              <a:t>Act appropriately and set a good example of how you should behave.</a:t>
            </a:r>
          </a:p>
          <a:p>
            <a:pPr marL="285750" indent="-285750">
              <a:lnSpc>
                <a:spcPct val="150000"/>
              </a:lnSpc>
              <a:buFontTx/>
              <a:buChar char="-"/>
            </a:pPr>
            <a:endParaRPr lang="en-GB" sz="2200" dirty="0">
              <a:latin typeface="Open Sans" panose="020B0606030504020204" pitchFamily="34" charset="0"/>
              <a:ea typeface="Open Sans" panose="020B0606030504020204" pitchFamily="34" charset="0"/>
              <a:cs typeface="Open Sans" panose="020B0606030504020204" pitchFamily="34" charset="0"/>
            </a:endParaRPr>
          </a:p>
          <a:p>
            <a:pPr>
              <a:lnSpc>
                <a:spcPct val="150000"/>
              </a:lnSpc>
            </a:pPr>
            <a:r>
              <a:rPr lang="en-GB" sz="2200" dirty="0">
                <a:latin typeface="Open Sans" panose="020B0606030504020204" pitchFamily="34" charset="0"/>
                <a:ea typeface="Open Sans" panose="020B0606030504020204" pitchFamily="34" charset="0"/>
                <a:cs typeface="Open Sans" panose="020B0606030504020204" pitchFamily="34" charset="0"/>
              </a:rPr>
              <a:t>If you experience a problem with your placement or are made to feel uncomfortable, tell your school work experience co-ordinator and your parents/guardians immediately.</a:t>
            </a:r>
          </a:p>
        </p:txBody>
      </p:sp>
    </p:spTree>
    <p:extLst>
      <p:ext uri="{BB962C8B-B14F-4D97-AF65-F5344CB8AC3E}">
        <p14:creationId xmlns:p14="http://schemas.microsoft.com/office/powerpoint/2010/main" val="2315626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495310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ac3cd1c-3d30-4aa3-9d6c-31b1c1640ef0" xsi:nil="true"/>
    <lcf76f155ced4ddcb4097134ff3c332f xmlns="3947ffd7-e1e2-4c53-9054-b8d6983d9ba6">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C9B1A320C7D094F85E868D80F30E951" ma:contentTypeVersion="16" ma:contentTypeDescription="Create a new document." ma:contentTypeScope="" ma:versionID="ea065df8f3e20242aa3bb16dee40d558">
  <xsd:schema xmlns:xsd="http://www.w3.org/2001/XMLSchema" xmlns:xs="http://www.w3.org/2001/XMLSchema" xmlns:p="http://schemas.microsoft.com/office/2006/metadata/properties" xmlns:ns2="5ac3cd1c-3d30-4aa3-9d6c-31b1c1640ef0" xmlns:ns3="3947ffd7-e1e2-4c53-9054-b8d6983d9ba6" targetNamespace="http://schemas.microsoft.com/office/2006/metadata/properties" ma:root="true" ma:fieldsID="3e90bf8c11a41495a9b4c08300fb98a2" ns2:_="" ns3:_="">
    <xsd:import namespace="5ac3cd1c-3d30-4aa3-9d6c-31b1c1640ef0"/>
    <xsd:import namespace="3947ffd7-e1e2-4c53-9054-b8d6983d9ba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MediaServiceSearchProperties" minOccurs="0"/>
                <xsd:element ref="ns3:lcf76f155ced4ddcb4097134ff3c332f" minOccurs="0"/>
                <xsd:element ref="ns2: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c3cd1c-3d30-4aa3-9d6c-31b1c1640ef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ee95269-558d-4beb-8fc8-3aa27569896e}" ma:internalName="TaxCatchAll" ma:showField="CatchAllData" ma:web="5ac3cd1c-3d30-4aa3-9d6c-31b1c1640ef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947ffd7-e1e2-4c53-9054-b8d6983d9ba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71a1524-f3e6-41df-8974-f4dfb8ac6ffd"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24F2147-00D1-4C38-89FD-2D8ECDF74E31}">
  <ds:schemaRefs>
    <ds:schemaRef ds:uri="http://schemas.microsoft.com/office/2006/metadata/properties"/>
    <ds:schemaRef ds:uri="http://schemas.microsoft.com/office/infopath/2007/PartnerControls"/>
    <ds:schemaRef ds:uri="5ac3cd1c-3d30-4aa3-9d6c-31b1c1640ef0"/>
    <ds:schemaRef ds:uri="3947ffd7-e1e2-4c53-9054-b8d6983d9ba6"/>
  </ds:schemaRefs>
</ds:datastoreItem>
</file>

<file path=customXml/itemProps2.xml><?xml version="1.0" encoding="utf-8"?>
<ds:datastoreItem xmlns:ds="http://schemas.openxmlformats.org/officeDocument/2006/customXml" ds:itemID="{2848A636-2895-4733-BB74-7AC4ABC3ED5B}">
  <ds:schemaRefs>
    <ds:schemaRef ds:uri="http://schemas.microsoft.com/sharepoint/v3/contenttype/forms"/>
  </ds:schemaRefs>
</ds:datastoreItem>
</file>

<file path=customXml/itemProps3.xml><?xml version="1.0" encoding="utf-8"?>
<ds:datastoreItem xmlns:ds="http://schemas.openxmlformats.org/officeDocument/2006/customXml" ds:itemID="{93812A9D-C722-42F7-B9F5-027EA4A1288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c3cd1c-3d30-4aa3-9d6c-31b1c1640ef0"/>
    <ds:schemaRef ds:uri="3947ffd7-e1e2-4c53-9054-b8d6983d9b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1429</TotalTime>
  <Words>499</Words>
  <Application>Microsoft Office PowerPoint</Application>
  <PresentationFormat>Widescreen</PresentationFormat>
  <Paragraphs>40</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Teacher slide</dc:title>
  <dc:creator>Robyn Smith</dc:creator>
  <cp:lastModifiedBy>Robyn Smith</cp:lastModifiedBy>
  <cp:revision>25</cp:revision>
  <dcterms:created xsi:type="dcterms:W3CDTF">2018-10-19T14:26:26Z</dcterms:created>
  <dcterms:modified xsi:type="dcterms:W3CDTF">2026-04-27T09:12:47Z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0x010100BC9B1A320C7D094F85E868D80F30E951</vt:lpwstr>
  </property>
</Properties>
</file>