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6"/>
  </p:notesMasterIdLst>
  <p:sldIdLst>
    <p:sldId id="256" r:id="rId6"/>
    <p:sldId id="679" r:id="rId7"/>
    <p:sldId id="680" r:id="rId8"/>
    <p:sldId id="667" r:id="rId9"/>
    <p:sldId id="694" r:id="rId10"/>
    <p:sldId id="657" r:id="rId11"/>
    <p:sldId id="668" r:id="rId12"/>
    <p:sldId id="675" r:id="rId13"/>
    <p:sldId id="676" r:id="rId14"/>
    <p:sldId id="692" r:id="rId15"/>
    <p:sldId id="691" r:id="rId16"/>
    <p:sldId id="652" r:id="rId17"/>
    <p:sldId id="683" r:id="rId18"/>
    <p:sldId id="685" r:id="rId19"/>
    <p:sldId id="684" r:id="rId20"/>
    <p:sldId id="686" r:id="rId21"/>
    <p:sldId id="695" r:id="rId22"/>
    <p:sldId id="693" r:id="rId23"/>
    <p:sldId id="621" r:id="rId24"/>
    <p:sldId id="4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34" clrIdx="0">
    <p:extLst>
      <p:ext uri="{19B8F6BF-5375-455C-9EA6-DF929625EA0E}">
        <p15:presenceInfo xmlns:p15="http://schemas.microsoft.com/office/powerpoint/2012/main" userId="df39f375605b57fc" providerId="Windows Live"/>
      </p:ext>
    </p:extLst>
  </p:cmAuthor>
  <p:cmAuthor id="2" name="Kate Garlick" initials="KG" lastIdx="48" clrIdx="1">
    <p:extLst>
      <p:ext uri="{19B8F6BF-5375-455C-9EA6-DF929625EA0E}">
        <p15:presenceInfo xmlns:p15="http://schemas.microsoft.com/office/powerpoint/2012/main" userId="247d839a940f1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9494"/>
    <a:srgbClr val="CD58F6"/>
    <a:srgbClr val="F4DBFD"/>
    <a:srgbClr val="FFF9E7"/>
    <a:srgbClr val="C9F0EF"/>
    <a:srgbClr val="FFEBF2"/>
    <a:srgbClr val="FFF2CC"/>
    <a:srgbClr val="CDF3E6"/>
    <a:srgbClr val="FFD04B"/>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0E1F1-AE0E-529F-5348-87ACDD172A35}" v="1" dt="2026-04-27T09:14:25.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69855" autoAdjust="0"/>
  </p:normalViewPr>
  <p:slideViewPr>
    <p:cSldViewPr snapToGrid="0">
      <p:cViewPr>
        <p:scale>
          <a:sx n="50" d="100"/>
          <a:sy n="50" d="100"/>
        </p:scale>
        <p:origin x="1280" y="-10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r>
              <a:rPr lang="en-GB" u="none" dirty="0"/>
              <a:t>Answers on the next slide.</a:t>
            </a:r>
          </a:p>
        </p:txBody>
      </p:sp>
      <p:sp>
        <p:nvSpPr>
          <p:cNvPr id="4" name="Slide Number Placeholder 3"/>
          <p:cNvSpPr>
            <a:spLocks noGrp="1"/>
          </p:cNvSpPr>
          <p:nvPr>
            <p:ph type="sldNum" sz="quarter" idx="5"/>
          </p:nvPr>
        </p:nvSpPr>
        <p:spPr/>
        <p:txBody>
          <a:bodyPr/>
          <a:lstStyle/>
          <a:p>
            <a:fld id="{EF8460CA-E4DF-44B0-820C-F2AC221EA031}" type="slidenum">
              <a:rPr lang="en-GB" smtClean="0"/>
              <a:t>3</a:t>
            </a:fld>
            <a:endParaRPr lang="en-GB"/>
          </a:p>
        </p:txBody>
      </p:sp>
    </p:spTree>
    <p:extLst>
      <p:ext uri="{BB962C8B-B14F-4D97-AF65-F5344CB8AC3E}">
        <p14:creationId xmlns:p14="http://schemas.microsoft.com/office/powerpoint/2010/main" val="363167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none" dirty="0"/>
          </a:p>
          <a:p>
            <a:r>
              <a:rPr lang="en-GB" u="none" dirty="0"/>
              <a:t>Sarah’s colleague is breaking customer confidentiality and leading Sarah into breaking the rules of the workplace.</a:t>
            </a:r>
          </a:p>
          <a:p>
            <a:endParaRPr lang="en-GB" u="none" dirty="0"/>
          </a:p>
          <a:p>
            <a:r>
              <a:rPr lang="en-GB" u="none" dirty="0"/>
              <a:t>A good leader would be thankful and impressed with Sarah’s honesty. A good leader would discreetly address the issue without putting Sarah in a difficult situation. </a:t>
            </a:r>
          </a:p>
          <a:p>
            <a:endParaRPr lang="en-GB" u="none" dirty="0"/>
          </a:p>
        </p:txBody>
      </p:sp>
      <p:sp>
        <p:nvSpPr>
          <p:cNvPr id="4" name="Slide Number Placeholder 3"/>
          <p:cNvSpPr>
            <a:spLocks noGrp="1"/>
          </p:cNvSpPr>
          <p:nvPr>
            <p:ph type="sldNum" sz="quarter" idx="5"/>
          </p:nvPr>
        </p:nvSpPr>
        <p:spPr/>
        <p:txBody>
          <a:bodyPr/>
          <a:lstStyle/>
          <a:p>
            <a:fld id="{EF8460CA-E4DF-44B0-820C-F2AC221EA031}" type="slidenum">
              <a:rPr lang="en-GB" smtClean="0"/>
              <a:t>12</a:t>
            </a:fld>
            <a:endParaRPr lang="en-GB"/>
          </a:p>
        </p:txBody>
      </p:sp>
    </p:spTree>
    <p:extLst>
      <p:ext uri="{BB962C8B-B14F-4D97-AF65-F5344CB8AC3E}">
        <p14:creationId xmlns:p14="http://schemas.microsoft.com/office/powerpoint/2010/main" val="367895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Update the date you’d like student to submit their work experience journal. </a:t>
            </a:r>
          </a:p>
        </p:txBody>
      </p:sp>
      <p:sp>
        <p:nvSpPr>
          <p:cNvPr id="4" name="Slide Number Placeholder 3"/>
          <p:cNvSpPr>
            <a:spLocks noGrp="1"/>
          </p:cNvSpPr>
          <p:nvPr>
            <p:ph type="sldNum" sz="quarter" idx="5"/>
          </p:nvPr>
        </p:nvSpPr>
        <p:spPr/>
        <p:txBody>
          <a:bodyPr/>
          <a:lstStyle/>
          <a:p>
            <a:fld id="{EF8460CA-E4DF-44B0-820C-F2AC221EA031}" type="slidenum">
              <a:rPr lang="en-GB" smtClean="0"/>
              <a:t>13</a:t>
            </a:fld>
            <a:endParaRPr lang="en-GB"/>
          </a:p>
        </p:txBody>
      </p:sp>
    </p:spTree>
    <p:extLst>
      <p:ext uri="{BB962C8B-B14F-4D97-AF65-F5344CB8AC3E}">
        <p14:creationId xmlns:p14="http://schemas.microsoft.com/office/powerpoint/2010/main" val="67730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Possible answers:</a:t>
            </a:r>
          </a:p>
          <a:p>
            <a:pPr marL="228600" indent="-228600">
              <a:buAutoNum type="arabicPeriod"/>
            </a:pPr>
            <a:r>
              <a:rPr lang="en-GB" dirty="0"/>
              <a:t>Research: Ahmed could have done some research before starting his work experience to be more prepared.</a:t>
            </a:r>
          </a:p>
          <a:p>
            <a:pPr marL="228600" indent="-228600">
              <a:buAutoNum type="arabicPeriod"/>
            </a:pPr>
            <a:r>
              <a:rPr lang="en-GB" dirty="0"/>
              <a:t>Arrive on time: Ahmed could have not turned up late to his placement.</a:t>
            </a:r>
          </a:p>
          <a:p>
            <a:pPr marL="228600" indent="-228600">
              <a:buAutoNum type="arabicPeriod"/>
            </a:pPr>
            <a:r>
              <a:rPr lang="en-GB" dirty="0"/>
              <a:t>Follow the rules: Ahmed could have followed the rules about not using his phone at work or within the store.</a:t>
            </a:r>
          </a:p>
          <a:p>
            <a:pPr marL="228600" indent="-228600">
              <a:buAutoNum type="arabicPeriod"/>
            </a:pPr>
            <a:r>
              <a:rPr lang="en-GB" dirty="0"/>
              <a:t>Ask questions: Ahmed could have asked questions and listened to the answers.</a:t>
            </a:r>
          </a:p>
          <a:p>
            <a:pPr marL="228600" indent="-228600">
              <a:buAutoNum type="arabicPeriod"/>
            </a:pPr>
            <a:r>
              <a:rPr lang="en-GB" dirty="0"/>
              <a:t>Complete his work experience journal: Ahmed could have completed his work experience journal to reflect on what he learned and assess why it wasn’t the best opportunity for him.</a:t>
            </a:r>
          </a:p>
          <a:p>
            <a:pPr marL="3886200" lvl="8" indent="-228600">
              <a:buAutoNum type="arabicPeriod"/>
            </a:pPr>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14</a:t>
            </a:fld>
            <a:endParaRPr lang="en-GB"/>
          </a:p>
        </p:txBody>
      </p:sp>
    </p:spTree>
    <p:extLst>
      <p:ext uri="{BB962C8B-B14F-4D97-AF65-F5344CB8AC3E}">
        <p14:creationId xmlns:p14="http://schemas.microsoft.com/office/powerpoint/2010/main" val="265250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Stretching question</a:t>
            </a:r>
            <a:r>
              <a:rPr lang="en-GB" dirty="0"/>
              <a:t>: </a:t>
            </a:r>
            <a:r>
              <a:rPr lang="en-GB" sz="1200" b="0" dirty="0">
                <a:solidFill>
                  <a:srgbClr val="1F1F1F"/>
                </a:solidFill>
                <a:effectLst/>
                <a:latin typeface="Open Sans" panose="020B0606030504020204" pitchFamily="34" charset="0"/>
                <a:ea typeface="Calibri" panose="020F0502020204030204" pitchFamily="34" charset="0"/>
              </a:rPr>
              <a:t>Write at least one thing Ahmed has missed out on by not engaging with his work experience.</a:t>
            </a:r>
            <a:endParaRPr lang="en-GB" dirty="0"/>
          </a:p>
          <a:p>
            <a:pPr marL="171450" indent="-171450">
              <a:buFont typeface="Arial" panose="020B0604020202020204" pitchFamily="34" charset="0"/>
              <a:buChar char="•"/>
            </a:pPr>
            <a:r>
              <a:rPr lang="en-GB" dirty="0"/>
              <a:t>Good references – this would be useful if he wanted to apply for car mechanic training or apprenticeships in the future.</a:t>
            </a:r>
          </a:p>
          <a:p>
            <a:pPr marL="171450" indent="-171450">
              <a:buFont typeface="Arial" panose="020B0604020202020204" pitchFamily="34" charset="0"/>
              <a:buChar char="•"/>
            </a:pPr>
            <a:r>
              <a:rPr lang="en-GB" dirty="0"/>
              <a:t>Opportunities to develop transferrable skills – this would be useful if he needed to attend an interview or complete an application form for car mechanic training or apprenticeships in the future.</a:t>
            </a:r>
          </a:p>
          <a:p>
            <a:pPr marL="171450" indent="-171450">
              <a:buFont typeface="Arial" panose="020B0604020202020204" pitchFamily="34" charset="0"/>
              <a:buChar char="•"/>
            </a:pPr>
            <a:r>
              <a:rPr lang="en-GB" dirty="0"/>
              <a:t>Opportunity to reflect and list clear reasons why this type of work environment isn’t suitable for him – this would be useful for his own benefit, but also to answer interview questions such as ‘why is working as a car mechanic suitable for you?’ in the future. He could say things like ‘based on my experience working at Post Office, I identified that it didn’t suit me because of XYZ. Instead, I know I need to work in an environment that is more hands-on and practical.’</a:t>
            </a:r>
          </a:p>
        </p:txBody>
      </p:sp>
      <p:sp>
        <p:nvSpPr>
          <p:cNvPr id="4" name="Slide Number Placeholder 3"/>
          <p:cNvSpPr>
            <a:spLocks noGrp="1"/>
          </p:cNvSpPr>
          <p:nvPr>
            <p:ph type="sldNum" sz="quarter" idx="5"/>
          </p:nvPr>
        </p:nvSpPr>
        <p:spPr/>
        <p:txBody>
          <a:bodyPr/>
          <a:lstStyle/>
          <a:p>
            <a:fld id="{EF8460CA-E4DF-44B0-820C-F2AC221EA031}" type="slidenum">
              <a:rPr lang="en-GB" smtClean="0"/>
              <a:t>15</a:t>
            </a:fld>
            <a:endParaRPr lang="en-GB"/>
          </a:p>
        </p:txBody>
      </p:sp>
    </p:spTree>
    <p:extLst>
      <p:ext uri="{BB962C8B-B14F-4D97-AF65-F5344CB8AC3E}">
        <p14:creationId xmlns:p14="http://schemas.microsoft.com/office/powerpoint/2010/main" val="86188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Possible answers:</a:t>
            </a:r>
          </a:p>
          <a:p>
            <a:pPr marL="228600" indent="-228600">
              <a:buAutoNum type="arabicPeriod"/>
            </a:pPr>
            <a:r>
              <a:rPr lang="en-GB" dirty="0"/>
              <a:t>Research: Polly researched the school the week before starting her work experience. Polly did this even though she was already familiar with the school as she wanted to learn anything that had changed.</a:t>
            </a:r>
          </a:p>
          <a:p>
            <a:pPr marL="228600" indent="-228600">
              <a:buAutoNum type="arabicPeriod"/>
            </a:pPr>
            <a:r>
              <a:rPr lang="en-GB" dirty="0"/>
              <a:t>Arrive on time: Polly arrived early and allowed herself time in case of delays. This made a good impression on her supervisor.</a:t>
            </a:r>
          </a:p>
          <a:p>
            <a:pPr marL="228600" indent="-228600">
              <a:buAutoNum type="arabicPeriod"/>
            </a:pPr>
            <a:r>
              <a:rPr lang="en-GB" dirty="0"/>
              <a:t>Follow the rules: Polly followed the rules in relation to using her phone during the classroom; she kept it in her bag and didn’t get it out during classes.</a:t>
            </a:r>
          </a:p>
          <a:p>
            <a:pPr marL="228600" indent="-228600">
              <a:buAutoNum type="arabicPeriod"/>
            </a:pPr>
            <a:r>
              <a:rPr lang="en-GB" dirty="0"/>
              <a:t>Listen: Polly makes sure to listen and take notes in her daily catch-ups. This allows her to learn more.</a:t>
            </a:r>
          </a:p>
          <a:p>
            <a:pPr marL="228600" indent="-228600">
              <a:buAutoNum type="arabicPeriod"/>
            </a:pPr>
            <a:r>
              <a:rPr lang="en-GB" dirty="0"/>
              <a:t>Ask questions: Polly is confident to ask her supervisor if they can allocate some time to completing her journal.</a:t>
            </a:r>
          </a:p>
          <a:p>
            <a:pPr marL="228600" indent="-228600">
              <a:buAutoNum type="arabicPeriod"/>
            </a:pPr>
            <a:r>
              <a:rPr lang="en-GB" dirty="0"/>
              <a:t>Complete her work experience journal: Polly completes her journal and records the skills she’s gained on </a:t>
            </a:r>
            <a:r>
              <a:rPr lang="en-GB" dirty="0" err="1"/>
              <a:t>Unifrog</a:t>
            </a:r>
            <a:r>
              <a:rPr lang="en-GB" dirty="0"/>
              <a:t>.</a:t>
            </a:r>
          </a:p>
        </p:txBody>
      </p:sp>
      <p:sp>
        <p:nvSpPr>
          <p:cNvPr id="4" name="Slide Number Placeholder 3"/>
          <p:cNvSpPr>
            <a:spLocks noGrp="1"/>
          </p:cNvSpPr>
          <p:nvPr>
            <p:ph type="sldNum" sz="quarter" idx="5"/>
          </p:nvPr>
        </p:nvSpPr>
        <p:spPr/>
        <p:txBody>
          <a:bodyPr/>
          <a:lstStyle/>
          <a:p>
            <a:fld id="{EF8460CA-E4DF-44B0-820C-F2AC221EA031}" type="slidenum">
              <a:rPr lang="en-GB" smtClean="0"/>
              <a:t>16</a:t>
            </a:fld>
            <a:endParaRPr lang="en-GB"/>
          </a:p>
        </p:txBody>
      </p:sp>
    </p:spTree>
    <p:extLst>
      <p:ext uri="{BB962C8B-B14F-4D97-AF65-F5344CB8AC3E}">
        <p14:creationId xmlns:p14="http://schemas.microsoft.com/office/powerpoint/2010/main" val="3887584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Polly was able to develop her skill set which will improve her application for teaching.</a:t>
            </a:r>
          </a:p>
          <a:p>
            <a:endParaRPr lang="en-GB" dirty="0"/>
          </a:p>
          <a:p>
            <a:r>
              <a:rPr lang="en-GB" dirty="0"/>
              <a:t>Polly increased her confidence about the future. She can use this experience to evidence why she knows this career could be suitable for her during teaching training applications.</a:t>
            </a:r>
          </a:p>
          <a:p>
            <a:endParaRPr lang="en-GB" dirty="0"/>
          </a:p>
          <a:p>
            <a:r>
              <a:rPr lang="en-GB" dirty="0"/>
              <a:t>Polly was offered an additional opportunity because her work experience provider was so impressed with her. This will develop her skills further and look impressive on her CV or future applications.</a:t>
            </a:r>
          </a:p>
        </p:txBody>
      </p:sp>
      <p:sp>
        <p:nvSpPr>
          <p:cNvPr id="4" name="Slide Number Placeholder 3"/>
          <p:cNvSpPr>
            <a:spLocks noGrp="1"/>
          </p:cNvSpPr>
          <p:nvPr>
            <p:ph type="sldNum" sz="quarter" idx="5"/>
          </p:nvPr>
        </p:nvSpPr>
        <p:spPr/>
        <p:txBody>
          <a:bodyPr/>
          <a:lstStyle/>
          <a:p>
            <a:fld id="{EF8460CA-E4DF-44B0-820C-F2AC221EA031}" type="slidenum">
              <a:rPr lang="en-GB" smtClean="0"/>
              <a:t>17</a:t>
            </a:fld>
            <a:endParaRPr lang="en-GB"/>
          </a:p>
        </p:txBody>
      </p:sp>
    </p:spTree>
    <p:extLst>
      <p:ext uri="{BB962C8B-B14F-4D97-AF65-F5344CB8AC3E}">
        <p14:creationId xmlns:p14="http://schemas.microsoft.com/office/powerpoint/2010/main" val="226923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mn-lt"/>
              </a:rPr>
              <a:t>Teacher’s notes:</a:t>
            </a:r>
          </a:p>
          <a:p>
            <a:endParaRPr lang="en-US"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latin typeface="+mn-lt"/>
                <a:cs typeface="Arial" pitchFamily="34" charset="0"/>
              </a:rPr>
              <a:t>Students could visit the company website of their work experience provider.</a:t>
            </a:r>
          </a:p>
          <a:p>
            <a:endParaRPr lang="en-US" u="sng" dirty="0">
              <a:latin typeface="+mn-lt"/>
            </a:endParaRPr>
          </a:p>
          <a:p>
            <a:pPr marL="0" marR="0" lvl="0" indent="0" algn="l" defTabSz="914400" rtl="0" eaLnBrk="1" fontAlgn="auto" latinLnBrk="0" hangingPunct="1">
              <a:lnSpc>
                <a:spcPct val="150000"/>
              </a:lnSpc>
              <a:spcBef>
                <a:spcPts val="0"/>
              </a:spcBef>
              <a:spcAft>
                <a:spcPts val="3000"/>
              </a:spcAft>
              <a:buClrTx/>
              <a:buSzTx/>
              <a:buFont typeface="Arial" panose="020B0604020202020204" pitchFamily="34" charset="0"/>
              <a:buNone/>
              <a:tabLst/>
              <a:defRPr/>
            </a:pPr>
            <a:r>
              <a:rPr lang="en-GB" sz="1200" dirty="0">
                <a:solidFill>
                  <a:prstClr val="black"/>
                </a:solidFill>
                <a:latin typeface="Open Sans" panose="020B0606030504020204"/>
              </a:rPr>
              <a:t>Students could use the </a:t>
            </a:r>
            <a:r>
              <a:rPr lang="en-GB" sz="1200" b="1" dirty="0">
                <a:solidFill>
                  <a:prstClr val="black"/>
                </a:solidFill>
                <a:latin typeface="Open Sans" panose="020B0606030504020204"/>
              </a:rPr>
              <a:t>Careers library</a:t>
            </a:r>
            <a:r>
              <a:rPr lang="en-GB" sz="1200" dirty="0">
                <a:solidFill>
                  <a:prstClr val="black"/>
                </a:solidFill>
                <a:latin typeface="Open Sans" panose="020B0606030504020204"/>
              </a:rPr>
              <a:t> to research job roles that they’ll encounter.</a:t>
            </a:r>
          </a:p>
          <a:p>
            <a:endParaRPr lang="en-US" u="none" dirty="0">
              <a:latin typeface="+mn-lt"/>
            </a:endParaRPr>
          </a:p>
          <a:p>
            <a:r>
              <a:rPr lang="en-GB" sz="1200" dirty="0">
                <a:latin typeface="+mn-lt"/>
              </a:rPr>
              <a:t>Students can find Know-how library guides by logging into their </a:t>
            </a:r>
            <a:r>
              <a:rPr lang="en-GB" sz="1200" dirty="0" err="1">
                <a:latin typeface="+mn-lt"/>
              </a:rPr>
              <a:t>Unifrog</a:t>
            </a:r>
            <a:r>
              <a:rPr lang="en-GB" sz="1200" dirty="0">
                <a:latin typeface="+mn-lt"/>
              </a:rPr>
              <a:t> accounts and scrolling down to ‘Exploring pathways’ on the Home page until they find the Know-how library. Once they click ‘Go to tool’ they can search by keyword, e.g.</a:t>
            </a:r>
            <a:r>
              <a:rPr lang="en-US" sz="1200" u="none" dirty="0">
                <a:latin typeface="+mn-lt"/>
              </a:rPr>
              <a:t> ‘work experience’ or ‘placement’.</a:t>
            </a:r>
          </a:p>
          <a:p>
            <a:pPr marL="0" indent="0" algn="l">
              <a:buFont typeface="Arial" panose="020B0604020202020204" pitchFamily="34" charset="0"/>
              <a:buNone/>
            </a:pPr>
            <a:endParaRPr lang="en-GB" b="0" i="0" dirty="0">
              <a:solidFill>
                <a:srgbClr val="A03030"/>
              </a:solidFill>
              <a:effectLst/>
              <a:latin typeface="+mn-lt"/>
            </a:endParaRPr>
          </a:p>
          <a:p>
            <a:r>
              <a:rPr lang="en-GB" u="none" dirty="0">
                <a:latin typeface="+mn-lt"/>
              </a:rPr>
              <a:t>Students’ favourited guides will be shown in the Know-how library banner every time they click on the page (Student side&gt;Know-how library). They will also be able to see a full list of their favourite profiles by going to the top of their webpage and clicking Favourites&gt;Library tools&gt;Know-how.</a:t>
            </a:r>
          </a:p>
          <a:p>
            <a:endParaRPr lang="en-GB" u="none" dirty="0">
              <a:latin typeface="+mn-lt"/>
            </a:endParaRPr>
          </a:p>
          <a:p>
            <a:r>
              <a:rPr lang="en-GB" u="none" dirty="0">
                <a:latin typeface="+mn-lt"/>
              </a:rPr>
              <a:t>You can track guides favourited by students by clicking </a:t>
            </a:r>
            <a:r>
              <a:rPr lang="en-GB" sz="1200" dirty="0">
                <a:latin typeface="+mn-lt"/>
                <a:cs typeface="Arial" pitchFamily="34" charset="0"/>
              </a:rPr>
              <a:t>Advanced view&gt;Sort by&gt;Library profiles in Favourites.</a:t>
            </a:r>
          </a:p>
          <a:p>
            <a:endParaRPr lang="en-GB" sz="1200" u="none" dirty="0">
              <a:latin typeface="+mn-lt"/>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47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sz="1800" dirty="0">
              <a:effectLst/>
              <a:latin typeface="Open Sans" panose="020B0606030504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the work experience journal by setting it as an interaction. </a:t>
            </a:r>
            <a:r>
              <a:rPr lang="en-GB" sz="1200" dirty="0">
                <a:latin typeface="Open Sans" panose="020B0606030504020204" pitchFamily="34" charset="0"/>
                <a:ea typeface="Open Sans" panose="020B0606030504020204" pitchFamily="34" charset="0"/>
                <a:cs typeface="Open Sans" panose="020B0606030504020204" pitchFamily="34" charset="0"/>
              </a:rPr>
              <a:t>Click Advanced view&gt;Sort by school leaving year&gt;[filter for specific students]&gt;+interaction.  Attach the work experience journal to this interaction.</a:t>
            </a:r>
            <a:endParaRPr lang="en-GB" dirty="0"/>
          </a:p>
          <a:p>
            <a:endParaRPr lang="en-GB" dirty="0"/>
          </a:p>
          <a:p>
            <a:r>
              <a:rPr lang="en-GB" b="1" u="sng" dirty="0"/>
              <a:t>If you use the Unifrog placements tool</a:t>
            </a:r>
            <a:r>
              <a:rPr lang="en-GB" dirty="0"/>
              <a:t>, remind students when they need to have completed their ‘Student initial form’. Students could complete it in the lesson if you have time. Demo how to access the tool by going to Unifrog &gt; Student side &gt; Placements tool.</a:t>
            </a:r>
          </a:p>
          <a:p>
            <a:endParaRPr lang="en-GB" dirty="0"/>
          </a:p>
          <a:p>
            <a:r>
              <a:rPr lang="en-GB" b="1" dirty="0"/>
              <a:t>If you </a:t>
            </a:r>
            <a:r>
              <a:rPr lang="en-GB" b="1" u="sng" dirty="0"/>
              <a:t>don’t</a:t>
            </a:r>
            <a:r>
              <a:rPr lang="en-GB" b="1" dirty="0"/>
              <a:t> use the Unifrog placements tool, </a:t>
            </a:r>
            <a:r>
              <a:rPr lang="en-GB" dirty="0"/>
              <a:t>delete the ‘top tip’ and ‘Placements’ screenshots if your school does not use the Unifrog Placements tool. Talk to your Unifrog Account Manager if you’re interested in subscribing to the Unifrog Placements tool to help manage your work experience administration.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18</a:t>
            </a:fld>
            <a:endParaRPr lang="en-GB"/>
          </a:p>
        </p:txBody>
      </p:sp>
    </p:spTree>
    <p:extLst>
      <p:ext uri="{BB962C8B-B14F-4D97-AF65-F5344CB8AC3E}">
        <p14:creationId xmlns:p14="http://schemas.microsoft.com/office/powerpoint/2010/main" val="371218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Teacher’s notes:</a:t>
            </a:r>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19</a:t>
            </a:fld>
            <a:endParaRPr lang="en-GB"/>
          </a:p>
        </p:txBody>
      </p:sp>
    </p:spTree>
    <p:extLst>
      <p:ext uri="{BB962C8B-B14F-4D97-AF65-F5344CB8AC3E}">
        <p14:creationId xmlns:p14="http://schemas.microsoft.com/office/powerpoint/2010/main" val="143488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4</a:t>
            </a:fld>
            <a:endParaRPr lang="en-GB"/>
          </a:p>
        </p:txBody>
      </p:sp>
    </p:spTree>
    <p:extLst>
      <p:ext uri="{BB962C8B-B14F-4D97-AF65-F5344CB8AC3E}">
        <p14:creationId xmlns:p14="http://schemas.microsoft.com/office/powerpoint/2010/main" val="414853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sz="1800" dirty="0">
              <a:effectLst/>
              <a:latin typeface="Open Sans" panose="020B0606030504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the work experience journal by setting it as an interaction. </a:t>
            </a:r>
            <a:r>
              <a:rPr lang="en-GB" sz="1200" dirty="0">
                <a:latin typeface="Open Sans" panose="020B0606030504020204" pitchFamily="34" charset="0"/>
                <a:ea typeface="Open Sans" panose="020B0606030504020204" pitchFamily="34" charset="0"/>
                <a:cs typeface="Open Sans" panose="020B0606030504020204" pitchFamily="34" charset="0"/>
              </a:rPr>
              <a:t>Click Advanced view&gt;Sort by school leaving year&gt;[filter for specific students]&gt;+interaction.  Attach the work experience journal to this interaction.</a:t>
            </a:r>
            <a:endParaRPr lang="en-GB" dirty="0"/>
          </a:p>
          <a:p>
            <a:endParaRPr lang="en-GB" dirty="0"/>
          </a:p>
          <a:p>
            <a:r>
              <a:rPr lang="en-GB" b="1" u="sng" dirty="0"/>
              <a:t>If you use the Unifrog placements tool</a:t>
            </a:r>
            <a:r>
              <a:rPr lang="en-GB" dirty="0"/>
              <a:t>, remind students when they need to have completed their ‘Student initial form’. Students could complete it in the lesson if you have time. Demo how to access the tool by going to Unifrog &gt; Student side &gt; Placements tool.</a:t>
            </a:r>
          </a:p>
          <a:p>
            <a:endParaRPr lang="en-GB" dirty="0"/>
          </a:p>
          <a:p>
            <a:r>
              <a:rPr lang="en-GB" b="1" dirty="0"/>
              <a:t>If you </a:t>
            </a:r>
            <a:r>
              <a:rPr lang="en-GB" b="1" u="sng" dirty="0"/>
              <a:t>don’t</a:t>
            </a:r>
            <a:r>
              <a:rPr lang="en-GB" b="1" dirty="0"/>
              <a:t> use the Unifrog placements tool, </a:t>
            </a:r>
            <a:r>
              <a:rPr lang="en-GB" dirty="0"/>
              <a:t>delete the ‘top tip’ and ‘Placements’ screenshots if your school does not use the Unifrog Placements tool. Talk to your Unifrog Account Manager if you’re interested in subscribing to the Unifrog Placements tool to help manage your work experience administration.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5</a:t>
            </a:fld>
            <a:endParaRPr lang="en-GB"/>
          </a:p>
        </p:txBody>
      </p:sp>
    </p:spTree>
    <p:extLst>
      <p:ext uri="{BB962C8B-B14F-4D97-AF65-F5344CB8AC3E}">
        <p14:creationId xmlns:p14="http://schemas.microsoft.com/office/powerpoint/2010/main" val="240757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sz="1800" dirty="0">
              <a:effectLst/>
              <a:latin typeface="Open Sans" panose="020B0606030504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the work experience journal by setting it as an interaction. </a:t>
            </a:r>
            <a:r>
              <a:rPr lang="en-GB" sz="1200" dirty="0">
                <a:latin typeface="Open Sans" panose="020B0606030504020204" pitchFamily="34" charset="0"/>
                <a:ea typeface="Open Sans" panose="020B0606030504020204" pitchFamily="34" charset="0"/>
                <a:cs typeface="Open Sans" panose="020B0606030504020204" pitchFamily="34" charset="0"/>
              </a:rPr>
              <a:t>Click Advanced view&gt;Sort by school leaving year&gt;[filter for specific students]&gt;+interaction.  Attach the work experience journal to this interaction.</a:t>
            </a:r>
            <a:endParaRPr lang="en-GB" dirty="0"/>
          </a:p>
          <a:p>
            <a:endParaRPr lang="en-GB" dirty="0"/>
          </a:p>
          <a:p>
            <a:r>
              <a:rPr lang="en-GB" b="1" u="sng" dirty="0"/>
              <a:t>If you use the Unifrog placements tool</a:t>
            </a:r>
            <a:r>
              <a:rPr lang="en-GB" dirty="0"/>
              <a:t>, remind students when they need to have completed their ‘Student initial form’. Students could complete it in the lesson if you have time. Demo how to access the tool by going to Unifrog &gt; Student side &gt; Placements tool.</a:t>
            </a:r>
          </a:p>
          <a:p>
            <a:endParaRPr lang="en-GB" dirty="0"/>
          </a:p>
          <a:p>
            <a:r>
              <a:rPr lang="en-GB" b="1" dirty="0"/>
              <a:t>If you </a:t>
            </a:r>
            <a:r>
              <a:rPr lang="en-GB" b="1" u="sng" dirty="0"/>
              <a:t>don’t</a:t>
            </a:r>
            <a:r>
              <a:rPr lang="en-GB" b="1" dirty="0"/>
              <a:t> use the Unifrog placements tool, </a:t>
            </a:r>
            <a:r>
              <a:rPr lang="en-GB" dirty="0"/>
              <a:t>delete the ‘top tip’ and ‘Placements’ screenshots if your school does not use the Unifrog Placements tool. Talk to your Unifrog Account Manager if you’re interested in subscribing to the Unifrog Placements tool to help manage your work experience administration.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6</a:t>
            </a:fld>
            <a:endParaRPr lang="en-GB"/>
          </a:p>
        </p:txBody>
      </p:sp>
    </p:spTree>
    <p:extLst>
      <p:ext uri="{BB962C8B-B14F-4D97-AF65-F5344CB8AC3E}">
        <p14:creationId xmlns:p14="http://schemas.microsoft.com/office/powerpoint/2010/main" val="404563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r>
              <a:rPr lang="en-GB" u="none" dirty="0"/>
              <a:t>Answers on next slide.</a:t>
            </a:r>
          </a:p>
        </p:txBody>
      </p:sp>
      <p:sp>
        <p:nvSpPr>
          <p:cNvPr id="4" name="Slide Number Placeholder 3"/>
          <p:cNvSpPr>
            <a:spLocks noGrp="1"/>
          </p:cNvSpPr>
          <p:nvPr>
            <p:ph type="sldNum" sz="quarter" idx="5"/>
          </p:nvPr>
        </p:nvSpPr>
        <p:spPr/>
        <p:txBody>
          <a:bodyPr/>
          <a:lstStyle/>
          <a:p>
            <a:fld id="{EF8460CA-E4DF-44B0-820C-F2AC221EA031}" type="slidenum">
              <a:rPr lang="en-GB" smtClean="0"/>
              <a:t>7</a:t>
            </a:fld>
            <a:endParaRPr lang="en-GB"/>
          </a:p>
        </p:txBody>
      </p:sp>
    </p:spTree>
    <p:extLst>
      <p:ext uri="{BB962C8B-B14F-4D97-AF65-F5344CB8AC3E}">
        <p14:creationId xmlns:p14="http://schemas.microsoft.com/office/powerpoint/2010/main" val="14778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Tim should contact his placement and his school to explain. He will be marked as sick. You should always call and not send a text message. It’s not ok to not turn up to work experience without telling anyone.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8</a:t>
            </a:fld>
            <a:endParaRPr lang="en-GB"/>
          </a:p>
        </p:txBody>
      </p:sp>
    </p:spTree>
    <p:extLst>
      <p:ext uri="{BB962C8B-B14F-4D97-AF65-F5344CB8AC3E}">
        <p14:creationId xmlns:p14="http://schemas.microsoft.com/office/powerpoint/2010/main" val="47523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p:txBody>
      </p:sp>
      <p:sp>
        <p:nvSpPr>
          <p:cNvPr id="4" name="Slide Number Placeholder 3"/>
          <p:cNvSpPr>
            <a:spLocks noGrp="1"/>
          </p:cNvSpPr>
          <p:nvPr>
            <p:ph type="sldNum" sz="quarter" idx="5"/>
          </p:nvPr>
        </p:nvSpPr>
        <p:spPr/>
        <p:txBody>
          <a:bodyPr/>
          <a:lstStyle/>
          <a:p>
            <a:fld id="{EF8460CA-E4DF-44B0-820C-F2AC221EA031}" type="slidenum">
              <a:rPr lang="en-GB" smtClean="0"/>
              <a:t>9</a:t>
            </a:fld>
            <a:endParaRPr lang="en-GB"/>
          </a:p>
        </p:txBody>
      </p:sp>
    </p:spTree>
    <p:extLst>
      <p:ext uri="{BB962C8B-B14F-4D97-AF65-F5344CB8AC3E}">
        <p14:creationId xmlns:p14="http://schemas.microsoft.com/office/powerpoint/2010/main" val="412553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Sarah should not look up the information as it breaks the confidentiality rules of her placement. However, Sarah should not put herself in a risky position by threatening the colleague who is breaking the rules. Saying no thank you and reporting the behaviour at a quiet time is the safest option.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10</a:t>
            </a:fld>
            <a:endParaRPr lang="en-GB"/>
          </a:p>
        </p:txBody>
      </p:sp>
    </p:spTree>
    <p:extLst>
      <p:ext uri="{BB962C8B-B14F-4D97-AF65-F5344CB8AC3E}">
        <p14:creationId xmlns:p14="http://schemas.microsoft.com/office/powerpoint/2010/main" val="377948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Suggested answers are on the next slide.</a:t>
            </a: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11</a:t>
            </a:fld>
            <a:endParaRPr lang="en-GB"/>
          </a:p>
        </p:txBody>
      </p:sp>
    </p:spTree>
    <p:extLst>
      <p:ext uri="{BB962C8B-B14F-4D97-AF65-F5344CB8AC3E}">
        <p14:creationId xmlns:p14="http://schemas.microsoft.com/office/powerpoint/2010/main" val="20538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C19E-6003-405A-A598-FF69F03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039A-6193-463B-84BB-4B932160A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F0C71-6325-4293-8E43-F245DD14860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DAD74499-BDB3-4097-9E62-53DB86DFD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4D520-AFEA-4F8F-A8D8-21CE23D44BA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6420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E77-9662-4B2F-BB26-D327B04F4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95FED-715B-449F-8F23-800E5F9D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CFEA6-2B01-43E8-BEA3-8CA92CC57A8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8167B90-6C8E-41BB-A405-EB195BC99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C8EBF-98A6-4AAF-BB2D-C6408CEB017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448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69C-4D08-4C2E-B0D3-8DD3C98C5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E806F-B0E8-43A1-BCBB-CF13C123D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B579C-6B3D-4C32-92D0-A60D1B4C2E87}"/>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B978726E-216C-4E7F-8DD6-50DCFAEA8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1157A-9CF1-442D-BACC-54E3584D356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0185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0652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9529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18220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4714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53139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95366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4037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54227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580-CA97-400A-A099-5758B2FAC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05BA8-6186-41FC-B7CA-12BFFE193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DE8AC-7766-490A-814B-9B54DC7C7381}"/>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84502B55-69DA-4EE6-B296-BE8BE95DD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99F90-60AC-4EF6-9798-2FA63A75F1A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3569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5641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9248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94740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0E27-D6E4-476C-B385-7DF3F5EFB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DDEB3-7D4E-453C-A4B5-31B9C20AB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13186-15C0-4895-9A18-46ADB818F15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278B5C9D-0541-4333-98F3-8B6CBE8FB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50F9-9ACC-4837-86DA-45BB00C70182}"/>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59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AB5-2BC4-43FE-AF66-8982C4E21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829DF-3D04-45CD-8C47-1D73EEA3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42241-96D8-4399-B141-6F733D902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A9D8E-B321-492D-80B7-AED55AF91AE9}"/>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E1242442-29D8-44C3-BBEA-91656455A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C593-8AA7-4F8A-A417-C9946CD2E7F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8569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1B1E-6BBE-4DDB-87B2-5368156161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E0D30-FD4E-4FB4-B20D-7DDFB245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8113F-87E3-4249-8E41-60C88AFE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3820DD-3351-4F43-A3B4-AD2FC4721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09F19-6CB8-4BD4-A725-F7117C1F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F6F97D-A223-447A-9B51-A90B45316A0B}"/>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8" name="Footer Placeholder 7">
            <a:extLst>
              <a:ext uri="{FF2B5EF4-FFF2-40B4-BE49-F238E27FC236}">
                <a16:creationId xmlns:a16="http://schemas.microsoft.com/office/drawing/2014/main" id="{930C5A07-CEAF-4AF9-800A-E54067D52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4E3E23-3195-4908-A4DC-AFFCD58D0C1F}"/>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9006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00F4-3C3A-47D2-87F8-4E8E79B2D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4CC89-262D-4509-9237-1E4F9A633374}"/>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4" name="Footer Placeholder 3">
            <a:extLst>
              <a:ext uri="{FF2B5EF4-FFF2-40B4-BE49-F238E27FC236}">
                <a16:creationId xmlns:a16="http://schemas.microsoft.com/office/drawing/2014/main" id="{0C1720AD-565B-4D21-A9E0-E1642CE79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B617B-4BF7-49EF-A6CD-490C96DC6E9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352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C35D8-4E25-4D5A-9A97-20AD8FBDD8C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3" name="Footer Placeholder 2">
            <a:extLst>
              <a:ext uri="{FF2B5EF4-FFF2-40B4-BE49-F238E27FC236}">
                <a16:creationId xmlns:a16="http://schemas.microsoft.com/office/drawing/2014/main" id="{C480AB88-934B-4593-B002-3C507AE00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11A704-7605-4359-8098-A0DFDC3690B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4276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C7-7734-4BFE-8CAF-BBC7E246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DB6-0AB3-4B2F-ADE8-BF012E3FC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45F5B-371E-4323-8F1F-1751172B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0E439-C476-43C9-A7AC-6E19033B5963}"/>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79358B25-7C04-4CA9-9A02-A76C5EBE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70FC-30BA-474A-B13F-75C3119611E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8613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9DC-DEBE-48F6-818F-05F0B253E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78859-2157-498A-9C12-17577B37D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234D3-2AB1-48D3-9D93-E5A75AF1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4E824-9B50-46D4-8C1C-A741C47444DE}"/>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0E453A0C-269F-4226-BB6F-7560E32DC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35B6-7314-41A7-942F-DA17E5956DF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7649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8657C-C0C7-4C76-A1EF-73AA7FBF8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E9F91-0AB0-4C6D-999A-096BAC69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4D9E0-3275-4C74-8987-5647EE505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E7983C8-4286-49E6-9DBA-EE1CF6571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BA1CF-D007-4906-B844-961379D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6B58-C15E-4093-B915-2F68D88E18C0}" type="slidenum">
              <a:rPr lang="en-GB" smtClean="0"/>
              <a:t>‹#›</a:t>
            </a:fld>
            <a:endParaRPr lang="en-GB"/>
          </a:p>
        </p:txBody>
      </p:sp>
    </p:spTree>
    <p:extLst>
      <p:ext uri="{BB962C8B-B14F-4D97-AF65-F5344CB8AC3E}">
        <p14:creationId xmlns:p14="http://schemas.microsoft.com/office/powerpoint/2010/main" val="182630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4074742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0.sv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23.sv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23.svg"/><Relationship Id="rId9"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hyperlink" Target="https://en.wikipedia.org/wiki/First_aid" TargetMode="External"/><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gif"/></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hyperlink" Target="https://en.wikipedia.org/wiki/First_aid" TargetMode="External"/><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79"/>
            <a:ext cx="10668000" cy="3538025"/>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Preparing to go on work experience</a:t>
            </a:r>
          </a:p>
        </p:txBody>
      </p:sp>
    </p:spTree>
    <p:extLst>
      <p:ext uri="{BB962C8B-B14F-4D97-AF65-F5344CB8AC3E}">
        <p14:creationId xmlns:p14="http://schemas.microsoft.com/office/powerpoint/2010/main" val="184109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protocol: what should you do?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9" name="TextBox 8">
            <a:extLst>
              <a:ext uri="{FF2B5EF4-FFF2-40B4-BE49-F238E27FC236}">
                <a16:creationId xmlns:a16="http://schemas.microsoft.com/office/drawing/2014/main" id="{734A6EC3-7365-E1A6-A610-E35BA6178615}"/>
              </a:ext>
            </a:extLst>
          </p:cNvPr>
          <p:cNvSpPr txBox="1"/>
          <p:nvPr/>
        </p:nvSpPr>
        <p:spPr>
          <a:xfrm>
            <a:off x="345676" y="1101435"/>
            <a:ext cx="11618526" cy="438197"/>
          </a:xfrm>
          <a:prstGeom prst="rect">
            <a:avLst/>
          </a:prstGeom>
          <a:solidFill>
            <a:srgbClr val="C9F0EF"/>
          </a:solidFill>
        </p:spPr>
        <p:txBody>
          <a:bodyPr wrap="square" rtlCol="0">
            <a:spAutoFit/>
          </a:bodyPr>
          <a:lstStyle/>
          <a:p>
            <a:pPr marR="207010">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Read the scenario and answer what you think the student should do:</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9CF8F7-D8B0-21B5-CE3D-F956F0E396A5}"/>
              </a:ext>
            </a:extLst>
          </p:cNvPr>
          <p:cNvSpPr txBox="1"/>
          <p:nvPr/>
        </p:nvSpPr>
        <p:spPr>
          <a:xfrm>
            <a:off x="334196" y="1638005"/>
            <a:ext cx="3991061" cy="4292585"/>
          </a:xfrm>
          <a:prstGeom prst="rect">
            <a:avLst/>
          </a:prstGeom>
          <a:solidFill>
            <a:srgbClr val="FFEBF2"/>
          </a:solidFill>
          <a:ln w="3175">
            <a:noFill/>
          </a:ln>
        </p:spPr>
        <p:txBody>
          <a:bodyPr wrap="square">
            <a:spAutoFit/>
          </a:bodyPr>
          <a:lstStyle/>
          <a:p>
            <a:pPr>
              <a:lnSpc>
                <a:spcPct val="125000"/>
              </a:lnSpc>
            </a:pPr>
            <a:r>
              <a:rPr lang="en-GB" sz="2200" b="1" i="1" kern="100" dirty="0">
                <a:solidFill>
                  <a:srgbClr val="000000"/>
                </a:solidFill>
                <a:latin typeface="Open Sans" panose="020B0606030504020204" pitchFamily="34" charset="0"/>
                <a:ea typeface="Open Sans" panose="020B0606030504020204" pitchFamily="34" charset="0"/>
                <a:cs typeface="Open Sans" panose="020B0606030504020204" pitchFamily="34" charset="0"/>
              </a:rPr>
              <a:t>Scenario 2</a:t>
            </a:r>
            <a:endParaRPr lang="en-GB" sz="2200" b="1"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R="207010" lvl="0">
              <a:lnSpc>
                <a:spcPct val="125000"/>
              </a:lnSpc>
              <a:spcAft>
                <a:spcPts val="800"/>
              </a:spcAft>
            </a:pPr>
            <a:r>
              <a:rPr lang="en-GB" sz="2200" i="1" kern="100" dirty="0">
                <a:effectLst/>
                <a:latin typeface="Open Sans" panose="020B0606030504020204" pitchFamily="34" charset="0"/>
                <a:ea typeface="Calibri" panose="020F0502020204030204" pitchFamily="34" charset="0"/>
                <a:cs typeface="Times New Roman" panose="02020603050405020304" pitchFamily="18" charset="0"/>
              </a:rPr>
              <a:t>Sarah is on day three of her placement at a bank. One of her colleagues shows Sarah that she can access people’s private information and asks if Sarah would like to search for someone she knows; she can see how much money they have in their account!</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45AA2E6-5ADD-19D6-0715-2597006F6816}"/>
              </a:ext>
            </a:extLst>
          </p:cNvPr>
          <p:cNvSpPr txBox="1"/>
          <p:nvPr/>
        </p:nvSpPr>
        <p:spPr>
          <a:xfrm>
            <a:off x="4437153" y="1591009"/>
            <a:ext cx="4223014" cy="482568"/>
          </a:xfrm>
          <a:prstGeom prst="rect">
            <a:avLst/>
          </a:prstGeom>
          <a:noFill/>
        </p:spPr>
        <p:txBody>
          <a:bodyPr wrap="square">
            <a:spAutoFit/>
          </a:bodyP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should </a:t>
            </a:r>
            <a:r>
              <a:rPr lang="en-GB" sz="2200" b="1" dirty="0">
                <a:latin typeface="Open Sans" panose="020B0606030504020204" pitchFamily="34" charset="0"/>
                <a:ea typeface="Open Sans" panose="020B0606030504020204" pitchFamily="34" charset="0"/>
                <a:cs typeface="Open Sans" panose="020B0606030504020204" pitchFamily="34" charset="0"/>
              </a:rPr>
              <a:t>Sarah</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do?</a:t>
            </a:r>
          </a:p>
        </p:txBody>
      </p:sp>
      <p:sp>
        <p:nvSpPr>
          <p:cNvPr id="13" name="TextBox 12">
            <a:extLst>
              <a:ext uri="{FF2B5EF4-FFF2-40B4-BE49-F238E27FC236}">
                <a16:creationId xmlns:a16="http://schemas.microsoft.com/office/drawing/2014/main" id="{5B30CF86-4C65-0A7B-7C6B-186994703C59}"/>
              </a:ext>
            </a:extLst>
          </p:cNvPr>
          <p:cNvSpPr txBox="1"/>
          <p:nvPr/>
        </p:nvSpPr>
        <p:spPr>
          <a:xfrm>
            <a:off x="4480559" y="2174570"/>
            <a:ext cx="7548727" cy="800476"/>
          </a:xfrm>
          <a:prstGeom prst="rect">
            <a:avLst/>
          </a:prstGeom>
          <a:solidFill>
            <a:srgbClr val="CDF3E6"/>
          </a:solidFill>
        </p:spPr>
        <p:txBody>
          <a:bodyPr wrap="square" rtlCol="0">
            <a:spAutoFit/>
          </a:bodyPr>
          <a:lstStyle/>
          <a:p>
            <a:pPr marR="207010" lvl="0">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b)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Say no thank you and report it to the manager and her school.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60EDFCC-AF0D-718A-B4A6-6144505E93E6}"/>
              </a:ext>
            </a:extLst>
          </p:cNvPr>
          <p:cNvSpPr txBox="1"/>
          <p:nvPr/>
        </p:nvSpPr>
        <p:spPr>
          <a:xfrm>
            <a:off x="4437153" y="3009238"/>
            <a:ext cx="4223014" cy="482568"/>
          </a:xfrm>
          <a:prstGeom prst="rect">
            <a:avLst/>
          </a:prstGeom>
          <a:noFill/>
        </p:spPr>
        <p:txBody>
          <a:bodyPr wrap="square">
            <a:spAutoFit/>
          </a:bodyP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a:t>
            </a:r>
          </a:p>
        </p:txBody>
      </p:sp>
      <p:sp>
        <p:nvSpPr>
          <p:cNvPr id="15" name="TextBox 14">
            <a:extLst>
              <a:ext uri="{FF2B5EF4-FFF2-40B4-BE49-F238E27FC236}">
                <a16:creationId xmlns:a16="http://schemas.microsoft.com/office/drawing/2014/main" id="{A3C7BAC5-7A0E-13B8-4E32-B03D60CEFC13}"/>
              </a:ext>
            </a:extLst>
          </p:cNvPr>
          <p:cNvSpPr txBox="1"/>
          <p:nvPr/>
        </p:nvSpPr>
        <p:spPr>
          <a:xfrm>
            <a:off x="4480559" y="4253901"/>
            <a:ext cx="7548727" cy="483850"/>
          </a:xfrm>
          <a:prstGeom prst="rect">
            <a:avLst/>
          </a:prstGeom>
          <a:solidFill>
            <a:srgbClr val="FFF2CC"/>
          </a:solidFill>
        </p:spPr>
        <p:txBody>
          <a:bodyPr wrap="square" rtlCol="0">
            <a:spAutoFit/>
          </a:bodyPr>
          <a:lstStyle/>
          <a:p>
            <a:pPr marR="207010">
              <a:lnSpc>
                <a:spcPct val="125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How is Sarah’s colleague being a bad role model?</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1204D51-5515-8049-9A82-730D8BF53F02}"/>
              </a:ext>
            </a:extLst>
          </p:cNvPr>
          <p:cNvSpPr txBox="1"/>
          <p:nvPr/>
        </p:nvSpPr>
        <p:spPr>
          <a:xfrm>
            <a:off x="4480559" y="4919648"/>
            <a:ext cx="7548727" cy="907043"/>
          </a:xfrm>
          <a:prstGeom prst="rect">
            <a:avLst/>
          </a:prstGeom>
          <a:solidFill>
            <a:srgbClr val="FFF2CC"/>
          </a:solidFill>
        </p:spPr>
        <p:txBody>
          <a:bodyPr wrap="square" rtlCol="0">
            <a:spAutoFit/>
          </a:bodyPr>
          <a:lstStyle/>
          <a:p>
            <a:pPr marR="207010">
              <a:lnSpc>
                <a:spcPct val="125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What do you think a good leader would do if Sarah was honest and told them about what happened?</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D7417BA-7C6D-CB7E-5AA3-23BC99DA6589}"/>
              </a:ext>
            </a:extLst>
          </p:cNvPr>
          <p:cNvSpPr txBox="1"/>
          <p:nvPr/>
        </p:nvSpPr>
        <p:spPr>
          <a:xfrm>
            <a:off x="4480559" y="3560601"/>
            <a:ext cx="7548727" cy="483850"/>
          </a:xfrm>
          <a:prstGeom prst="rect">
            <a:avLst/>
          </a:prstGeom>
          <a:solidFill>
            <a:srgbClr val="FFF2CC"/>
          </a:solidFill>
        </p:spPr>
        <p:txBody>
          <a:bodyPr wrap="square" rtlCol="0">
            <a:spAutoFit/>
          </a:bodyPr>
          <a:lstStyle/>
          <a:p>
            <a:pPr marR="207010">
              <a:lnSpc>
                <a:spcPct val="125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Why shouldn’t Sarah confront her colleague?</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2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protocol: what should you do?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8" name="TextBox 7">
            <a:extLst>
              <a:ext uri="{FF2B5EF4-FFF2-40B4-BE49-F238E27FC236}">
                <a16:creationId xmlns:a16="http://schemas.microsoft.com/office/drawing/2014/main" id="{3D1ABC2B-8495-8416-3BD3-4B3592A37B02}"/>
              </a:ext>
            </a:extLst>
          </p:cNvPr>
          <p:cNvSpPr txBox="1"/>
          <p:nvPr/>
        </p:nvSpPr>
        <p:spPr>
          <a:xfrm>
            <a:off x="349356" y="2610203"/>
            <a:ext cx="11492168" cy="483850"/>
          </a:xfrm>
          <a:prstGeom prst="rect">
            <a:avLst/>
          </a:prstGeom>
          <a:solidFill>
            <a:srgbClr val="FFF2CC"/>
          </a:solidFill>
        </p:spPr>
        <p:txBody>
          <a:bodyPr wrap="square" rtlCol="0">
            <a:spAutoFit/>
          </a:bodyPr>
          <a:lstStyle/>
          <a:p>
            <a:pPr marR="207010">
              <a:lnSpc>
                <a:spcPct val="125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How is Sarah’s colleague being a bad role model?</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091E061-FFA2-B164-F305-2E3402650F2E}"/>
              </a:ext>
            </a:extLst>
          </p:cNvPr>
          <p:cNvSpPr txBox="1"/>
          <p:nvPr/>
        </p:nvSpPr>
        <p:spPr>
          <a:xfrm>
            <a:off x="330042" y="4139685"/>
            <a:ext cx="11491048" cy="907043"/>
          </a:xfrm>
          <a:prstGeom prst="rect">
            <a:avLst/>
          </a:prstGeom>
          <a:solidFill>
            <a:srgbClr val="FFF2CC"/>
          </a:solidFill>
        </p:spPr>
        <p:txBody>
          <a:bodyPr wrap="square" rtlCol="0">
            <a:spAutoFit/>
          </a:bodyPr>
          <a:lstStyle/>
          <a:p>
            <a:pPr marR="207010">
              <a:lnSpc>
                <a:spcPct val="125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What do you think a good leader would do if Sarah was honest and told them about what happened?</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C7582ED-9AB9-7DC5-DACA-45E891B4DBB4}"/>
              </a:ext>
            </a:extLst>
          </p:cNvPr>
          <p:cNvSpPr txBox="1"/>
          <p:nvPr/>
        </p:nvSpPr>
        <p:spPr>
          <a:xfrm>
            <a:off x="349356" y="1538226"/>
            <a:ext cx="11493288" cy="831831"/>
          </a:xfrm>
          <a:prstGeom prst="rect">
            <a:avLst/>
          </a:prstGeom>
          <a:solidFill>
            <a:srgbClr val="FFF9E7"/>
          </a:solidFill>
        </p:spPr>
        <p:txBody>
          <a:bodyPr wrap="square" rtlCol="0">
            <a:spAutoFit/>
          </a:bodyPr>
          <a:lstStyle/>
          <a:p>
            <a:pPr>
              <a:lnSpc>
                <a:spcPct val="125000"/>
              </a:lnSpc>
            </a:pPr>
            <a:r>
              <a:rPr lang="en-GB" sz="2000" dirty="0">
                <a:latin typeface="Open Sans" panose="020B0606030504020204" pitchFamily="34" charset="0"/>
                <a:ea typeface="Open Sans" panose="020B0606030504020204" pitchFamily="34" charset="0"/>
                <a:cs typeface="Open Sans" panose="020B0606030504020204" pitchFamily="34" charset="0"/>
              </a:rPr>
              <a:t>Sarah should not put herself in a risky position by threatening the colleague who is breaking the rules. Saying no thank you and reporting the behaviour at a quiet time is the safest option.</a:t>
            </a:r>
          </a:p>
        </p:txBody>
      </p:sp>
      <p:sp>
        <p:nvSpPr>
          <p:cNvPr id="12" name="TextBox 11">
            <a:extLst>
              <a:ext uri="{FF2B5EF4-FFF2-40B4-BE49-F238E27FC236}">
                <a16:creationId xmlns:a16="http://schemas.microsoft.com/office/drawing/2014/main" id="{85D391A0-E6FF-45B0-9D03-3C3FA6B80EEA}"/>
              </a:ext>
            </a:extLst>
          </p:cNvPr>
          <p:cNvSpPr txBox="1"/>
          <p:nvPr/>
        </p:nvSpPr>
        <p:spPr>
          <a:xfrm>
            <a:off x="331942" y="5051734"/>
            <a:ext cx="11489148" cy="831831"/>
          </a:xfrm>
          <a:prstGeom prst="rect">
            <a:avLst/>
          </a:prstGeom>
          <a:solidFill>
            <a:srgbClr val="FFF9E7"/>
          </a:solidFill>
        </p:spPr>
        <p:txBody>
          <a:bodyPr wrap="square" rtlCol="0">
            <a:spAutoFit/>
          </a:bodyPr>
          <a:lstStyle/>
          <a:p>
            <a:pPr>
              <a:lnSpc>
                <a:spcPct val="125000"/>
              </a:lnSpc>
            </a:pPr>
            <a:r>
              <a:rPr lang="en-GB" sz="2000" dirty="0">
                <a:latin typeface="Open Sans" panose="020B0606030504020204" pitchFamily="34" charset="0"/>
                <a:ea typeface="Open Sans" panose="020B0606030504020204" pitchFamily="34" charset="0"/>
                <a:cs typeface="Open Sans" panose="020B0606030504020204" pitchFamily="34" charset="0"/>
              </a:rPr>
              <a:t>A good leader would be thankful and impressed with Sarah’s honesty. A good leader would discreetly address the issue without putting Sarah in a difficult situation. </a:t>
            </a:r>
          </a:p>
        </p:txBody>
      </p:sp>
      <p:sp>
        <p:nvSpPr>
          <p:cNvPr id="13" name="TextBox 12">
            <a:extLst>
              <a:ext uri="{FF2B5EF4-FFF2-40B4-BE49-F238E27FC236}">
                <a16:creationId xmlns:a16="http://schemas.microsoft.com/office/drawing/2014/main" id="{69589264-0843-5407-1F56-0E741A33B6D9}"/>
              </a:ext>
            </a:extLst>
          </p:cNvPr>
          <p:cNvSpPr txBox="1"/>
          <p:nvPr/>
        </p:nvSpPr>
        <p:spPr>
          <a:xfrm>
            <a:off x="338756" y="1099627"/>
            <a:ext cx="11503888" cy="483850"/>
          </a:xfrm>
          <a:prstGeom prst="rect">
            <a:avLst/>
          </a:prstGeom>
          <a:solidFill>
            <a:srgbClr val="FFF2CC"/>
          </a:solidFill>
        </p:spPr>
        <p:txBody>
          <a:bodyPr wrap="square" rtlCol="0">
            <a:spAutoFit/>
          </a:bodyPr>
          <a:lstStyle/>
          <a:p>
            <a:pPr marR="207010">
              <a:lnSpc>
                <a:spcPct val="125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Why shouldn’t Sarah confront her colleague?</a:t>
            </a:r>
            <a:endParaRPr lang="en-GB"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E391C9F-A41C-6BC3-BC25-AFE364A6E59D}"/>
              </a:ext>
            </a:extLst>
          </p:cNvPr>
          <p:cNvSpPr txBox="1"/>
          <p:nvPr/>
        </p:nvSpPr>
        <p:spPr>
          <a:xfrm>
            <a:off x="350476" y="3088946"/>
            <a:ext cx="11491048" cy="831831"/>
          </a:xfrm>
          <a:prstGeom prst="rect">
            <a:avLst/>
          </a:prstGeom>
          <a:solidFill>
            <a:srgbClr val="FFF9E7"/>
          </a:solidFill>
        </p:spPr>
        <p:txBody>
          <a:bodyPr wrap="square" rtlCol="0">
            <a:spAutoFit/>
          </a:bodyPr>
          <a:lstStyle/>
          <a:p>
            <a:pPr>
              <a:lnSpc>
                <a:spcPct val="125000"/>
              </a:lnSpc>
            </a:pPr>
            <a:r>
              <a:rPr lang="en-GB" sz="2000" dirty="0">
                <a:latin typeface="Open Sans" panose="020B0606030504020204" pitchFamily="34" charset="0"/>
                <a:ea typeface="Open Sans" panose="020B0606030504020204" pitchFamily="34" charset="0"/>
                <a:cs typeface="Open Sans" panose="020B0606030504020204" pitchFamily="34" charset="0"/>
              </a:rPr>
              <a:t>Sarah’s colleague is breaking customer confidentiality and leading Sarah into breaking the rules of the workplace.</a:t>
            </a:r>
          </a:p>
        </p:txBody>
      </p:sp>
    </p:spTree>
    <p:extLst>
      <p:ext uri="{BB962C8B-B14F-4D97-AF65-F5344CB8AC3E}">
        <p14:creationId xmlns:p14="http://schemas.microsoft.com/office/powerpoint/2010/main" val="429217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Making the most of your work experience (5 mins)</a:t>
            </a:r>
          </a:p>
        </p:txBody>
      </p:sp>
      <p:sp>
        <p:nvSpPr>
          <p:cNvPr id="6" name="TextBox 5">
            <a:extLst>
              <a:ext uri="{FF2B5EF4-FFF2-40B4-BE49-F238E27FC236}">
                <a16:creationId xmlns:a16="http://schemas.microsoft.com/office/drawing/2014/main" id="{6EDD2B93-1EB3-2CAA-35F0-BE3C5E12CE6D}"/>
              </a:ext>
            </a:extLst>
          </p:cNvPr>
          <p:cNvSpPr txBox="1"/>
          <p:nvPr/>
        </p:nvSpPr>
        <p:spPr>
          <a:xfrm>
            <a:off x="335043" y="1022577"/>
            <a:ext cx="11618526" cy="438197"/>
          </a:xfrm>
          <a:prstGeom prst="rect">
            <a:avLst/>
          </a:prstGeom>
          <a:solidFill>
            <a:srgbClr val="C9F0EF"/>
          </a:solidFill>
        </p:spPr>
        <p:txBody>
          <a:bodyPr wrap="square" rtlCol="0">
            <a:spAutoFit/>
          </a:bodyPr>
          <a:lstStyle/>
          <a:p>
            <a:pPr algn="ctr">
              <a:lnSpc>
                <a:spcPct val="107000"/>
              </a:lnSpc>
              <a:spcAft>
                <a:spcPts val="800"/>
              </a:spcAft>
            </a:pPr>
            <a:r>
              <a:rPr lang="en-GB" sz="2200" kern="100" dirty="0">
                <a:solidFill>
                  <a:srgbClr val="202124"/>
                </a:solidFill>
                <a:latin typeface="Open Sans" panose="020B0606030504020204" pitchFamily="34" charset="0"/>
                <a:ea typeface="Calibri" panose="020F0502020204030204" pitchFamily="34" charset="0"/>
                <a:cs typeface="Times New Roman" panose="02020603050405020304" pitchFamily="18" charset="0"/>
              </a:rPr>
              <a:t>To make the most out of work experience, you should: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31218D1-D658-7145-5D87-E63816007016}"/>
              </a:ext>
            </a:extLst>
          </p:cNvPr>
          <p:cNvSpPr/>
          <p:nvPr/>
        </p:nvSpPr>
        <p:spPr>
          <a:xfrm>
            <a:off x="888999" y="1701799"/>
            <a:ext cx="4961021" cy="883655"/>
          </a:xfrm>
          <a:prstGeom prst="roundRect">
            <a:avLst/>
          </a:prstGeom>
          <a:solidFill>
            <a:srgbClr val="FFF9E7"/>
          </a:solidFill>
          <a:ln w="38100">
            <a:solidFill>
              <a:srgbClr val="FFD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Research the company: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learn as much as you can beforehand.</a:t>
            </a:r>
            <a:endPar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91388D56-46F3-6D95-AA2D-A8B5B4BAB0C4}"/>
              </a:ext>
            </a:extLst>
          </p:cNvPr>
          <p:cNvSpPr/>
          <p:nvPr/>
        </p:nvSpPr>
        <p:spPr>
          <a:xfrm>
            <a:off x="6646109" y="1701799"/>
            <a:ext cx="4961021" cy="883655"/>
          </a:xfrm>
          <a:prstGeom prst="roundRect">
            <a:avLst/>
          </a:prstGeom>
          <a:solidFill>
            <a:srgbClr val="FFEBF2"/>
          </a:solidFill>
          <a:ln w="38100">
            <a:solidFill>
              <a:srgbClr val="FF5B9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Arrive on time:</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let them know if you’ll be late or are unwell.</a:t>
            </a:r>
          </a:p>
        </p:txBody>
      </p:sp>
      <p:sp>
        <p:nvSpPr>
          <p:cNvPr id="12" name="Rectangle: Rounded Corners 11">
            <a:extLst>
              <a:ext uri="{FF2B5EF4-FFF2-40B4-BE49-F238E27FC236}">
                <a16:creationId xmlns:a16="http://schemas.microsoft.com/office/drawing/2014/main" id="{3C435F97-1682-6B35-6C07-26F35C931AAD}"/>
              </a:ext>
            </a:extLst>
          </p:cNvPr>
          <p:cNvSpPr/>
          <p:nvPr/>
        </p:nvSpPr>
        <p:spPr>
          <a:xfrm>
            <a:off x="888999" y="2834772"/>
            <a:ext cx="4961021" cy="883655"/>
          </a:xfrm>
          <a:prstGeom prst="roundRect">
            <a:avLst/>
          </a:prstGeom>
          <a:solidFill>
            <a:srgbClr val="CDF3E6"/>
          </a:solidFill>
          <a:ln w="38100">
            <a:solidFill>
              <a:srgbClr val="57D7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Follow the rules:</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such as health and safety, working hours, social media use.</a:t>
            </a:r>
          </a:p>
        </p:txBody>
      </p:sp>
      <p:sp>
        <p:nvSpPr>
          <p:cNvPr id="16" name="Rectangle: Rounded Corners 15">
            <a:extLst>
              <a:ext uri="{FF2B5EF4-FFF2-40B4-BE49-F238E27FC236}">
                <a16:creationId xmlns:a16="http://schemas.microsoft.com/office/drawing/2014/main" id="{26E4E781-5DFB-AD56-5EB8-20CF6E895866}"/>
              </a:ext>
            </a:extLst>
          </p:cNvPr>
          <p:cNvSpPr/>
          <p:nvPr/>
        </p:nvSpPr>
        <p:spPr>
          <a:xfrm>
            <a:off x="6646109" y="2834772"/>
            <a:ext cx="4961021" cy="883655"/>
          </a:xfrm>
          <a:prstGeom prst="roundRect">
            <a:avLst/>
          </a:prstGeom>
          <a:solidFill>
            <a:srgbClr val="F4DBFD"/>
          </a:solidFill>
          <a:ln w="38100">
            <a:solidFill>
              <a:srgbClr val="D066F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Listen</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absorb as much information as you can!</a:t>
            </a:r>
          </a:p>
        </p:txBody>
      </p:sp>
      <p:sp>
        <p:nvSpPr>
          <p:cNvPr id="23" name="Rectangle: Rounded Corners 22">
            <a:extLst>
              <a:ext uri="{FF2B5EF4-FFF2-40B4-BE49-F238E27FC236}">
                <a16:creationId xmlns:a16="http://schemas.microsoft.com/office/drawing/2014/main" id="{1F8FD400-6F52-EEAB-1824-E4653F94834F}"/>
              </a:ext>
            </a:extLst>
          </p:cNvPr>
          <p:cNvSpPr/>
          <p:nvPr/>
        </p:nvSpPr>
        <p:spPr>
          <a:xfrm>
            <a:off x="888999" y="3958387"/>
            <a:ext cx="4961021" cy="883655"/>
          </a:xfrm>
          <a:prstGeom prst="roundRect">
            <a:avLst/>
          </a:prstGeom>
          <a:solidFill>
            <a:srgbClr val="C9F0EF"/>
          </a:solid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Ask questions:</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there is no such thing as a silly question.</a:t>
            </a:r>
          </a:p>
        </p:txBody>
      </p:sp>
      <p:sp>
        <p:nvSpPr>
          <p:cNvPr id="24" name="Rectangle: Rounded Corners 23">
            <a:extLst>
              <a:ext uri="{FF2B5EF4-FFF2-40B4-BE49-F238E27FC236}">
                <a16:creationId xmlns:a16="http://schemas.microsoft.com/office/drawing/2014/main" id="{361803F9-4A6B-1D18-02DE-1E2A01F32E06}"/>
              </a:ext>
            </a:extLst>
          </p:cNvPr>
          <p:cNvSpPr/>
          <p:nvPr/>
        </p:nvSpPr>
        <p:spPr>
          <a:xfrm>
            <a:off x="6646109" y="3958387"/>
            <a:ext cx="4961021" cy="883655"/>
          </a:xfrm>
          <a:prstGeom prst="roundRect">
            <a:avLst/>
          </a:prstGeom>
          <a:solidFill>
            <a:srgbClr val="BDEEFF"/>
          </a:solidFill>
          <a:ln w="38100">
            <a:solidFill>
              <a:srgbClr val="3FC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 Complete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your work experience journal:</a:t>
            </a: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submit it by </a:t>
            </a:r>
            <a:r>
              <a:rPr lang="en-GB"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INSERT DATE.</a:t>
            </a:r>
          </a:p>
        </p:txBody>
      </p:sp>
      <p:sp>
        <p:nvSpPr>
          <p:cNvPr id="25" name="TextBox 24">
            <a:extLst>
              <a:ext uri="{FF2B5EF4-FFF2-40B4-BE49-F238E27FC236}">
                <a16:creationId xmlns:a16="http://schemas.microsoft.com/office/drawing/2014/main" id="{DA726639-8689-897D-2385-E13BEB513E07}"/>
              </a:ext>
            </a:extLst>
          </p:cNvPr>
          <p:cNvSpPr txBox="1"/>
          <p:nvPr/>
        </p:nvSpPr>
        <p:spPr>
          <a:xfrm>
            <a:off x="1572127" y="5104674"/>
            <a:ext cx="9194800" cy="800476"/>
          </a:xfrm>
          <a:prstGeom prst="rect">
            <a:avLst/>
          </a:prstGeom>
          <a:solidFill>
            <a:schemeClr val="bg2"/>
          </a:solidFill>
        </p:spPr>
        <p:txBody>
          <a:bodyPr wrap="square">
            <a:spAutoFit/>
          </a:bodyPr>
          <a:lstStyle/>
          <a:p>
            <a:pPr lvl="1">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Read</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 the following </a:t>
            </a: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two</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 scenarios and use these six tips to help you answer the questions.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Graphic 25" descr="Information">
            <a:extLst>
              <a:ext uri="{FF2B5EF4-FFF2-40B4-BE49-F238E27FC236}">
                <a16:creationId xmlns:a16="http://schemas.microsoft.com/office/drawing/2014/main" id="{A96B6099-BD2F-22C8-D62F-9718C7D8C0D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462" y="5003800"/>
            <a:ext cx="1048637" cy="1028700"/>
          </a:xfrm>
          <a:prstGeom prst="rect">
            <a:avLst/>
          </a:prstGeom>
        </p:spPr>
      </p:pic>
      <p:pic>
        <p:nvPicPr>
          <p:cNvPr id="27" name="Graphic 26" descr="Research">
            <a:extLst>
              <a:ext uri="{FF2B5EF4-FFF2-40B4-BE49-F238E27FC236}">
                <a16:creationId xmlns:a16="http://schemas.microsoft.com/office/drawing/2014/main" id="{98357441-484D-80C0-E01B-DD44AEB091D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800" y="1714500"/>
            <a:ext cx="914400" cy="914400"/>
          </a:xfrm>
          <a:prstGeom prst="rect">
            <a:avLst/>
          </a:prstGeom>
        </p:spPr>
      </p:pic>
      <p:pic>
        <p:nvPicPr>
          <p:cNvPr id="28" name="Graphic 27" descr="Checklist RTL">
            <a:extLst>
              <a:ext uri="{FF2B5EF4-FFF2-40B4-BE49-F238E27FC236}">
                <a16:creationId xmlns:a16="http://schemas.microsoft.com/office/drawing/2014/main" id="{5009C9CC-BE1E-6C96-F1C5-E342B4286A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03200" y="2844800"/>
            <a:ext cx="914400" cy="914400"/>
          </a:xfrm>
          <a:prstGeom prst="rect">
            <a:avLst/>
          </a:prstGeom>
        </p:spPr>
      </p:pic>
      <p:pic>
        <p:nvPicPr>
          <p:cNvPr id="29" name="Graphic 28" descr="Questions">
            <a:extLst>
              <a:ext uri="{FF2B5EF4-FFF2-40B4-BE49-F238E27FC236}">
                <a16:creationId xmlns:a16="http://schemas.microsoft.com/office/drawing/2014/main" id="{4E67C7D0-F93D-4AE2-F2F7-AFAD57DCC99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92100" y="3962400"/>
            <a:ext cx="914400" cy="914400"/>
          </a:xfrm>
          <a:prstGeom prst="rect">
            <a:avLst/>
          </a:prstGeom>
        </p:spPr>
      </p:pic>
      <p:pic>
        <p:nvPicPr>
          <p:cNvPr id="30" name="Graphic 29" descr="Alarm clock">
            <a:extLst>
              <a:ext uri="{FF2B5EF4-FFF2-40B4-BE49-F238E27FC236}">
                <a16:creationId xmlns:a16="http://schemas.microsoft.com/office/drawing/2014/main" id="{5BADADD8-A9BF-DE44-1669-1C550D3377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07100" y="1765300"/>
            <a:ext cx="914400" cy="914400"/>
          </a:xfrm>
          <a:prstGeom prst="rect">
            <a:avLst/>
          </a:prstGeom>
        </p:spPr>
      </p:pic>
      <p:pic>
        <p:nvPicPr>
          <p:cNvPr id="31" name="Graphic 30" descr="Ear">
            <a:extLst>
              <a:ext uri="{FF2B5EF4-FFF2-40B4-BE49-F238E27FC236}">
                <a16:creationId xmlns:a16="http://schemas.microsoft.com/office/drawing/2014/main" id="{45191883-24F0-CED7-B877-99C4A79933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32500" y="2895600"/>
            <a:ext cx="914400" cy="914400"/>
          </a:xfrm>
          <a:prstGeom prst="rect">
            <a:avLst/>
          </a:prstGeom>
        </p:spPr>
      </p:pic>
      <p:pic>
        <p:nvPicPr>
          <p:cNvPr id="32" name="Graphic 31" descr="Pencil">
            <a:extLst>
              <a:ext uri="{FF2B5EF4-FFF2-40B4-BE49-F238E27FC236}">
                <a16:creationId xmlns:a16="http://schemas.microsoft.com/office/drawing/2014/main" id="{5E485A23-1AEE-920C-616E-FC9A2FD0B5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146800" y="4013200"/>
            <a:ext cx="889000" cy="889000"/>
          </a:xfrm>
          <a:prstGeom prst="rect">
            <a:avLst/>
          </a:prstGeom>
        </p:spPr>
      </p:pic>
    </p:spTree>
    <p:extLst>
      <p:ext uri="{BB962C8B-B14F-4D97-AF65-F5344CB8AC3E}">
        <p14:creationId xmlns:p14="http://schemas.microsoft.com/office/powerpoint/2010/main" val="1978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Making the most of your work experience</a:t>
            </a:r>
          </a:p>
        </p:txBody>
      </p:sp>
      <p:sp>
        <p:nvSpPr>
          <p:cNvPr id="2" name="TextBox 1">
            <a:extLst>
              <a:ext uri="{FF2B5EF4-FFF2-40B4-BE49-F238E27FC236}">
                <a16:creationId xmlns:a16="http://schemas.microsoft.com/office/drawing/2014/main" id="{BE711267-4491-1FA8-6557-C19DE010C724}"/>
              </a:ext>
            </a:extLst>
          </p:cNvPr>
          <p:cNvSpPr txBox="1"/>
          <p:nvPr/>
        </p:nvSpPr>
        <p:spPr>
          <a:xfrm>
            <a:off x="304800" y="1094148"/>
            <a:ext cx="11544299" cy="2641492"/>
          </a:xfrm>
          <a:prstGeom prst="rect">
            <a:avLst/>
          </a:prstGeom>
          <a:solidFill>
            <a:schemeClr val="bg2"/>
          </a:solidFill>
        </p:spPr>
        <p:txBody>
          <a:bodyPr wrap="square">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Scenario 1:</a:t>
            </a:r>
          </a:p>
          <a:p>
            <a:pPr>
              <a:lnSpc>
                <a:spcPct val="125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Ahmed is working at his local post office. He wants to be a car mechanic and thinks this is boring. He turns up late and has been caught sitting on his phone at the back of the store. On his last day, his work experience manager asks if he has any questions or needs any help with his work experience journal. He says no and asks to leave early. Ahmed thought the whole week was pointless.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335A36CB-3606-502A-D521-1750F1626D4A}"/>
              </a:ext>
            </a:extLst>
          </p:cNvPr>
          <p:cNvGrpSpPr/>
          <p:nvPr/>
        </p:nvGrpSpPr>
        <p:grpSpPr>
          <a:xfrm>
            <a:off x="3162300" y="4914900"/>
            <a:ext cx="5842001" cy="979237"/>
            <a:chOff x="3443706" y="4001837"/>
            <a:chExt cx="5092701" cy="914400"/>
          </a:xfrm>
        </p:grpSpPr>
        <p:pic>
          <p:nvPicPr>
            <p:cNvPr id="4" name="Graphic 3" descr="Research">
              <a:extLst>
                <a:ext uri="{FF2B5EF4-FFF2-40B4-BE49-F238E27FC236}">
                  <a16:creationId xmlns:a16="http://schemas.microsoft.com/office/drawing/2014/main" id="{2E0667ED-8959-ABE9-E3FA-7E0DB73EB2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3706" y="4001837"/>
              <a:ext cx="914400" cy="914400"/>
            </a:xfrm>
            <a:prstGeom prst="rect">
              <a:avLst/>
            </a:prstGeom>
          </p:spPr>
        </p:pic>
        <p:pic>
          <p:nvPicPr>
            <p:cNvPr id="7" name="Graphic 6" descr="Checklist RTL">
              <a:extLst>
                <a:ext uri="{FF2B5EF4-FFF2-40B4-BE49-F238E27FC236}">
                  <a16:creationId xmlns:a16="http://schemas.microsoft.com/office/drawing/2014/main" id="{9C3A24B5-9280-C369-E63D-2095B78184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47106" y="4001837"/>
              <a:ext cx="914400" cy="914400"/>
            </a:xfrm>
            <a:prstGeom prst="rect">
              <a:avLst/>
            </a:prstGeom>
          </p:spPr>
        </p:pic>
        <p:pic>
          <p:nvPicPr>
            <p:cNvPr id="8" name="Graphic 7" descr="Questions">
              <a:extLst>
                <a:ext uri="{FF2B5EF4-FFF2-40B4-BE49-F238E27FC236}">
                  <a16:creationId xmlns:a16="http://schemas.microsoft.com/office/drawing/2014/main" id="{922396FD-4962-A66A-5E47-DEE5DF9D2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47306" y="4001837"/>
              <a:ext cx="914400" cy="914400"/>
            </a:xfrm>
            <a:prstGeom prst="rect">
              <a:avLst/>
            </a:prstGeom>
          </p:spPr>
        </p:pic>
        <p:pic>
          <p:nvPicPr>
            <p:cNvPr id="9" name="Graphic 8" descr="Alarm clock">
              <a:extLst>
                <a:ext uri="{FF2B5EF4-FFF2-40B4-BE49-F238E27FC236}">
                  <a16:creationId xmlns:a16="http://schemas.microsoft.com/office/drawing/2014/main" id="{14074C18-E4C2-592E-1914-B1D5EECC28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370806" y="4001837"/>
              <a:ext cx="914400" cy="914400"/>
            </a:xfrm>
            <a:prstGeom prst="rect">
              <a:avLst/>
            </a:prstGeom>
          </p:spPr>
        </p:pic>
        <p:pic>
          <p:nvPicPr>
            <p:cNvPr id="10" name="Graphic 9" descr="Ear">
              <a:extLst>
                <a:ext uri="{FF2B5EF4-FFF2-40B4-BE49-F238E27FC236}">
                  <a16:creationId xmlns:a16="http://schemas.microsoft.com/office/drawing/2014/main" id="{02213DC2-4E6F-72EB-B943-B2FA39D90E2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85306" y="4001837"/>
              <a:ext cx="914400" cy="914400"/>
            </a:xfrm>
            <a:prstGeom prst="rect">
              <a:avLst/>
            </a:prstGeom>
          </p:spPr>
        </p:pic>
        <p:pic>
          <p:nvPicPr>
            <p:cNvPr id="12" name="Graphic 11" descr="Pencil">
              <a:extLst>
                <a:ext uri="{FF2B5EF4-FFF2-40B4-BE49-F238E27FC236}">
                  <a16:creationId xmlns:a16="http://schemas.microsoft.com/office/drawing/2014/main" id="{AD0D81FF-CE22-B071-9A4D-E90D28578E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647407" y="4014537"/>
              <a:ext cx="889000" cy="889000"/>
            </a:xfrm>
            <a:prstGeom prst="rect">
              <a:avLst/>
            </a:prstGeom>
          </p:spPr>
        </p:pic>
      </p:grpSp>
      <p:sp>
        <p:nvSpPr>
          <p:cNvPr id="13" name="TextBox 12">
            <a:extLst>
              <a:ext uri="{FF2B5EF4-FFF2-40B4-BE49-F238E27FC236}">
                <a16:creationId xmlns:a16="http://schemas.microsoft.com/office/drawing/2014/main" id="{791B6CC1-172D-1C1D-218D-8AAE6598B12A}"/>
              </a:ext>
            </a:extLst>
          </p:cNvPr>
          <p:cNvSpPr txBox="1"/>
          <p:nvPr/>
        </p:nvSpPr>
        <p:spPr>
          <a:xfrm>
            <a:off x="1422400" y="3909945"/>
            <a:ext cx="9372600" cy="851297"/>
          </a:xfrm>
          <a:prstGeom prst="roundRect">
            <a:avLst/>
          </a:prstGeom>
          <a:solidFill>
            <a:srgbClr val="C9F0EF"/>
          </a:solidFill>
        </p:spPr>
        <p:txBody>
          <a:bodyPr wrap="square">
            <a:spAutoFit/>
          </a:bodyPr>
          <a:lstStyle/>
          <a:p>
            <a:pPr algn="ctr"/>
            <a:r>
              <a:rPr lang="en-GB" sz="2200" b="1" dirty="0">
                <a:effectLst/>
                <a:latin typeface="Open Sans" panose="020B0606030504020204" pitchFamily="34" charset="0"/>
                <a:ea typeface="Calibri" panose="020F0502020204030204" pitchFamily="34" charset="0"/>
              </a:rPr>
              <a:t>Write down at least </a:t>
            </a:r>
            <a:r>
              <a:rPr lang="en-GB" sz="2200" b="1" u="sng" dirty="0">
                <a:effectLst/>
                <a:latin typeface="Open Sans" panose="020B0606030504020204" pitchFamily="34" charset="0"/>
                <a:ea typeface="Calibri" panose="020F0502020204030204" pitchFamily="34" charset="0"/>
              </a:rPr>
              <a:t>two</a:t>
            </a:r>
            <a:r>
              <a:rPr lang="en-GB" sz="2200" b="1" dirty="0">
                <a:effectLst/>
                <a:latin typeface="Open Sans" panose="020B0606030504020204" pitchFamily="34" charset="0"/>
                <a:ea typeface="Calibri" panose="020F0502020204030204" pitchFamily="34" charset="0"/>
              </a:rPr>
              <a:t> ways Ahmed could have engaged more with his work experience. </a:t>
            </a:r>
            <a:r>
              <a:rPr lang="en-GB" sz="2200" dirty="0">
                <a:effectLst/>
                <a:latin typeface="Open Sans" panose="020B0606030504020204" pitchFamily="34" charset="0"/>
                <a:ea typeface="Calibri" panose="020F0502020204030204" pitchFamily="34" charset="0"/>
              </a:rPr>
              <a:t>Use the icons as clues.</a:t>
            </a:r>
            <a:endParaRPr lang="en-GB" sz="2200" dirty="0"/>
          </a:p>
        </p:txBody>
      </p:sp>
    </p:spTree>
    <p:extLst>
      <p:ext uri="{BB962C8B-B14F-4D97-AF65-F5344CB8AC3E}">
        <p14:creationId xmlns:p14="http://schemas.microsoft.com/office/powerpoint/2010/main" val="37834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Making the most of your work experience</a:t>
            </a:r>
          </a:p>
        </p:txBody>
      </p:sp>
      <p:sp>
        <p:nvSpPr>
          <p:cNvPr id="6" name="TextBox 5">
            <a:extLst>
              <a:ext uri="{FF2B5EF4-FFF2-40B4-BE49-F238E27FC236}">
                <a16:creationId xmlns:a16="http://schemas.microsoft.com/office/drawing/2014/main" id="{E585DC36-8C43-FB78-4E73-68A03C378E54}"/>
              </a:ext>
            </a:extLst>
          </p:cNvPr>
          <p:cNvSpPr txBox="1"/>
          <p:nvPr/>
        </p:nvSpPr>
        <p:spPr>
          <a:xfrm>
            <a:off x="304800" y="1094148"/>
            <a:ext cx="11544299" cy="2641492"/>
          </a:xfrm>
          <a:prstGeom prst="rect">
            <a:avLst/>
          </a:prstGeom>
          <a:solidFill>
            <a:schemeClr val="bg2"/>
          </a:solidFill>
        </p:spPr>
        <p:txBody>
          <a:bodyPr wrap="square">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Scenario 1:</a:t>
            </a:r>
          </a:p>
          <a:p>
            <a:pPr>
              <a:lnSpc>
                <a:spcPct val="125000"/>
              </a:lnSpc>
              <a:spcAft>
                <a:spcPts val="800"/>
              </a:spcAft>
            </a:pPr>
            <a:r>
              <a:rPr lang="en-GB" sz="2200" kern="100" dirty="0">
                <a:latin typeface="Open Sans" panose="020B0606030504020204" pitchFamily="34" charset="0"/>
                <a:ea typeface="Calibri" panose="020F0502020204030204" pitchFamily="34" charset="0"/>
                <a:cs typeface="Times New Roman" panose="02020603050405020304" pitchFamily="18" charset="0"/>
              </a:rPr>
              <a:t>Ahmed is working at his local post office. He wants to be a car mechanic and thinks this is boring. He turns up late and has been caught sitting on his phone at the back of the store. On his last day, his work experience manager asks if he has any questions or needs any help with his work experience journal. He says no and asks to leave early. Ahmed thought the whole week was pointless.</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707752E-3A51-7511-2C80-477C7F25D382}"/>
              </a:ext>
            </a:extLst>
          </p:cNvPr>
          <p:cNvSpPr txBox="1"/>
          <p:nvPr/>
        </p:nvSpPr>
        <p:spPr>
          <a:xfrm>
            <a:off x="1422400" y="3909945"/>
            <a:ext cx="9372600" cy="851297"/>
          </a:xfrm>
          <a:prstGeom prst="roundRect">
            <a:avLst/>
          </a:prstGeom>
          <a:solidFill>
            <a:srgbClr val="FFF9E7"/>
          </a:solidFill>
        </p:spPr>
        <p:txBody>
          <a:bodyPr wrap="square">
            <a:spAutoFit/>
          </a:bodyPr>
          <a:lstStyle/>
          <a:p>
            <a:pPr algn="ctr"/>
            <a:r>
              <a:rPr lang="en-GB" sz="2200" b="1" dirty="0">
                <a:effectLst/>
                <a:latin typeface="Open Sans" panose="020B0606030504020204" pitchFamily="34" charset="0"/>
                <a:ea typeface="Calibri" panose="020F0502020204030204" pitchFamily="34" charset="0"/>
              </a:rPr>
              <a:t>Write at least </a:t>
            </a:r>
            <a:r>
              <a:rPr lang="en-GB" sz="2200" b="1" u="sng" dirty="0">
                <a:effectLst/>
                <a:latin typeface="Open Sans" panose="020B0606030504020204" pitchFamily="34" charset="0"/>
                <a:ea typeface="Calibri" panose="020F0502020204030204" pitchFamily="34" charset="0"/>
              </a:rPr>
              <a:t>one</a:t>
            </a:r>
            <a:r>
              <a:rPr lang="en-GB" sz="2200" b="1" dirty="0">
                <a:effectLst/>
                <a:latin typeface="Open Sans" panose="020B0606030504020204" pitchFamily="34" charset="0"/>
                <a:ea typeface="Calibri" panose="020F0502020204030204" pitchFamily="34" charset="0"/>
              </a:rPr>
              <a:t> thing Ahmed has missed out on by not engaging with his work experience.</a:t>
            </a:r>
            <a:endParaRPr lang="en-GB" sz="2200" b="1" dirty="0"/>
          </a:p>
        </p:txBody>
      </p:sp>
      <p:sp>
        <p:nvSpPr>
          <p:cNvPr id="8" name="TextBox 7">
            <a:extLst>
              <a:ext uri="{FF2B5EF4-FFF2-40B4-BE49-F238E27FC236}">
                <a16:creationId xmlns:a16="http://schemas.microsoft.com/office/drawing/2014/main" id="{30508259-5893-5C0E-C0DC-0B24A68D7D8C}"/>
              </a:ext>
            </a:extLst>
          </p:cNvPr>
          <p:cNvSpPr txBox="1"/>
          <p:nvPr/>
        </p:nvSpPr>
        <p:spPr>
          <a:xfrm>
            <a:off x="350643" y="4955161"/>
            <a:ext cx="2373745" cy="851297"/>
          </a:xfrm>
          <a:prstGeom prst="roundRect">
            <a:avLst/>
          </a:prstGeom>
          <a:solidFill>
            <a:srgbClr val="CDF3E6"/>
          </a:solidFill>
        </p:spPr>
        <p:txBody>
          <a:bodyPr wrap="square">
            <a:sp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Good references</a:t>
            </a:r>
          </a:p>
        </p:txBody>
      </p:sp>
      <p:sp>
        <p:nvSpPr>
          <p:cNvPr id="9" name="TextBox 8">
            <a:extLst>
              <a:ext uri="{FF2B5EF4-FFF2-40B4-BE49-F238E27FC236}">
                <a16:creationId xmlns:a16="http://schemas.microsoft.com/office/drawing/2014/main" id="{5C3AD600-BF47-FD6D-5734-406F14BC28AF}"/>
              </a:ext>
            </a:extLst>
          </p:cNvPr>
          <p:cNvSpPr txBox="1"/>
          <p:nvPr/>
        </p:nvSpPr>
        <p:spPr>
          <a:xfrm>
            <a:off x="3000215" y="4993662"/>
            <a:ext cx="3426691" cy="851297"/>
          </a:xfrm>
          <a:prstGeom prst="roundRect">
            <a:avLst/>
          </a:prstGeom>
          <a:solidFill>
            <a:srgbClr val="CDF3E6"/>
          </a:solidFill>
        </p:spPr>
        <p:txBody>
          <a:bodyPr wrap="square">
            <a:sp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Developing transferrable skills</a:t>
            </a:r>
          </a:p>
        </p:txBody>
      </p:sp>
      <p:sp>
        <p:nvSpPr>
          <p:cNvPr id="10" name="TextBox 9">
            <a:extLst>
              <a:ext uri="{FF2B5EF4-FFF2-40B4-BE49-F238E27FC236}">
                <a16:creationId xmlns:a16="http://schemas.microsoft.com/office/drawing/2014/main" id="{AAB54AC1-3ECC-708E-E034-D7651E9DA299}"/>
              </a:ext>
            </a:extLst>
          </p:cNvPr>
          <p:cNvSpPr txBox="1"/>
          <p:nvPr/>
        </p:nvSpPr>
        <p:spPr>
          <a:xfrm>
            <a:off x="6702733" y="4993662"/>
            <a:ext cx="5075381" cy="851297"/>
          </a:xfrm>
          <a:prstGeom prst="roundRect">
            <a:avLst/>
          </a:prstGeom>
          <a:solidFill>
            <a:srgbClr val="CDF3E6"/>
          </a:solidFill>
        </p:spPr>
        <p:txBody>
          <a:bodyPr wrap="square">
            <a:sp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Clear understanding on why some work environments aren’t for him</a:t>
            </a:r>
          </a:p>
        </p:txBody>
      </p:sp>
    </p:spTree>
    <p:extLst>
      <p:ext uri="{BB962C8B-B14F-4D97-AF65-F5344CB8AC3E}">
        <p14:creationId xmlns:p14="http://schemas.microsoft.com/office/powerpoint/2010/main" val="26529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Making the most of your work experience</a:t>
            </a:r>
          </a:p>
        </p:txBody>
      </p:sp>
      <p:sp>
        <p:nvSpPr>
          <p:cNvPr id="2" name="TextBox 1">
            <a:extLst>
              <a:ext uri="{FF2B5EF4-FFF2-40B4-BE49-F238E27FC236}">
                <a16:creationId xmlns:a16="http://schemas.microsoft.com/office/drawing/2014/main" id="{C0195087-0A68-A6AC-F423-EA626BC115DE}"/>
              </a:ext>
            </a:extLst>
          </p:cNvPr>
          <p:cNvSpPr txBox="1"/>
          <p:nvPr/>
        </p:nvSpPr>
        <p:spPr>
          <a:xfrm>
            <a:off x="304800" y="1094148"/>
            <a:ext cx="11544299" cy="2847511"/>
          </a:xfrm>
          <a:prstGeom prst="rect">
            <a:avLst/>
          </a:prstGeom>
          <a:solidFill>
            <a:schemeClr val="bg2"/>
          </a:solidFill>
        </p:spPr>
        <p:txBody>
          <a:bodyPr wrap="square">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Scenario 2:</a:t>
            </a:r>
          </a:p>
          <a:p>
            <a:pPr>
              <a:lnSpc>
                <a:spcPct val="107000"/>
              </a:lnSpc>
              <a:spcAft>
                <a:spcPts val="800"/>
              </a:spcAft>
            </a:pPr>
            <a:r>
              <a:rPr lang="en-GB" sz="2000" kern="100" dirty="0">
                <a:effectLst/>
                <a:latin typeface="Open Sans" panose="020B0606030504020204" pitchFamily="34" charset="0"/>
                <a:ea typeface="Calibri" panose="020F0502020204030204" pitchFamily="34" charset="0"/>
                <a:cs typeface="Times New Roman" panose="02020603050405020304" pitchFamily="18" charset="0"/>
              </a:rPr>
              <a:t>Polly is working at her old primary school. She </a:t>
            </a:r>
            <a:r>
              <a:rPr lang="en-GB" sz="2000" kern="100" dirty="0">
                <a:latin typeface="Open Sans" panose="020B0606030504020204" pitchFamily="34" charset="0"/>
                <a:ea typeface="Calibri" panose="020F0502020204030204" pitchFamily="34" charset="0"/>
                <a:cs typeface="Times New Roman" panose="02020603050405020304" pitchFamily="18" charset="0"/>
              </a:rPr>
              <a:t>researches what’s changed at the school. On her first day,</a:t>
            </a:r>
            <a:r>
              <a:rPr lang="en-GB" sz="2000" kern="100" dirty="0">
                <a:effectLst/>
                <a:latin typeface="Open Sans" panose="020B0606030504020204" pitchFamily="34" charset="0"/>
                <a:ea typeface="Calibri" panose="020F0502020204030204" pitchFamily="34" charset="0"/>
                <a:cs typeface="Times New Roman" panose="02020603050405020304" pitchFamily="18" charset="0"/>
              </a:rPr>
              <a:t> Polly arrives 10 minutes early. She keeps her phone in her bag and doesn’t get it out during class. Polly receives an induction and listens intently. During the week, Polly keeps a list of questions and goes through them in her daily catch-ups with her supervisor. Polly asks if they could spend time completing her work experience journal. Polly leaves feeling confident about a career in primary school teaching. She records her skills on Unifrog. Her supervisor asks if she’d like to volunteer with their summer school to gain more experience!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9E61CBC4-EBF1-EE88-F0FE-4D8F4866E482}"/>
              </a:ext>
            </a:extLst>
          </p:cNvPr>
          <p:cNvGrpSpPr/>
          <p:nvPr/>
        </p:nvGrpSpPr>
        <p:grpSpPr>
          <a:xfrm>
            <a:off x="3162300" y="4943776"/>
            <a:ext cx="5842000" cy="979237"/>
            <a:chOff x="3443706" y="4001837"/>
            <a:chExt cx="5092700" cy="914400"/>
          </a:xfrm>
        </p:grpSpPr>
        <p:pic>
          <p:nvPicPr>
            <p:cNvPr id="4" name="Graphic 3" descr="Research">
              <a:extLst>
                <a:ext uri="{FF2B5EF4-FFF2-40B4-BE49-F238E27FC236}">
                  <a16:creationId xmlns:a16="http://schemas.microsoft.com/office/drawing/2014/main" id="{3FD14572-9354-1CF8-3B9D-ABC323B32CB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3706" y="4001837"/>
              <a:ext cx="914400" cy="914400"/>
            </a:xfrm>
            <a:prstGeom prst="rect">
              <a:avLst/>
            </a:prstGeom>
          </p:spPr>
        </p:pic>
        <p:pic>
          <p:nvPicPr>
            <p:cNvPr id="7" name="Graphic 6" descr="Checklist RTL">
              <a:extLst>
                <a:ext uri="{FF2B5EF4-FFF2-40B4-BE49-F238E27FC236}">
                  <a16:creationId xmlns:a16="http://schemas.microsoft.com/office/drawing/2014/main" id="{AD616C65-7465-3C96-4F91-175A4B79A6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47106" y="4001837"/>
              <a:ext cx="914400" cy="914400"/>
            </a:xfrm>
            <a:prstGeom prst="rect">
              <a:avLst/>
            </a:prstGeom>
          </p:spPr>
        </p:pic>
        <p:pic>
          <p:nvPicPr>
            <p:cNvPr id="8" name="Graphic 7" descr="Questions">
              <a:extLst>
                <a:ext uri="{FF2B5EF4-FFF2-40B4-BE49-F238E27FC236}">
                  <a16:creationId xmlns:a16="http://schemas.microsoft.com/office/drawing/2014/main" id="{8169EADC-7E64-FB1C-4750-4649090D7D8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47306" y="4001837"/>
              <a:ext cx="914400" cy="914400"/>
            </a:xfrm>
            <a:prstGeom prst="rect">
              <a:avLst/>
            </a:prstGeom>
          </p:spPr>
        </p:pic>
        <p:pic>
          <p:nvPicPr>
            <p:cNvPr id="9" name="Graphic 8" descr="Alarm clock">
              <a:extLst>
                <a:ext uri="{FF2B5EF4-FFF2-40B4-BE49-F238E27FC236}">
                  <a16:creationId xmlns:a16="http://schemas.microsoft.com/office/drawing/2014/main" id="{EC76B6CC-1AD5-ECF5-C044-93B8EA7984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370806" y="4001837"/>
              <a:ext cx="914400" cy="914400"/>
            </a:xfrm>
            <a:prstGeom prst="rect">
              <a:avLst/>
            </a:prstGeom>
          </p:spPr>
        </p:pic>
        <p:pic>
          <p:nvPicPr>
            <p:cNvPr id="10" name="Graphic 9" descr="Ear">
              <a:extLst>
                <a:ext uri="{FF2B5EF4-FFF2-40B4-BE49-F238E27FC236}">
                  <a16:creationId xmlns:a16="http://schemas.microsoft.com/office/drawing/2014/main" id="{0CA378E6-7E5A-18F8-0B8D-A1F27A65B3B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85306" y="4001837"/>
              <a:ext cx="914400" cy="914400"/>
            </a:xfrm>
            <a:prstGeom prst="rect">
              <a:avLst/>
            </a:prstGeom>
          </p:spPr>
        </p:pic>
        <p:pic>
          <p:nvPicPr>
            <p:cNvPr id="12" name="Graphic 11" descr="Pencil">
              <a:extLst>
                <a:ext uri="{FF2B5EF4-FFF2-40B4-BE49-F238E27FC236}">
                  <a16:creationId xmlns:a16="http://schemas.microsoft.com/office/drawing/2014/main" id="{5B8E8367-F8C7-4DB6-175A-8569A5DF632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647406" y="4014537"/>
              <a:ext cx="889000" cy="889000"/>
            </a:xfrm>
            <a:prstGeom prst="rect">
              <a:avLst/>
            </a:prstGeom>
          </p:spPr>
        </p:pic>
      </p:grpSp>
      <p:sp>
        <p:nvSpPr>
          <p:cNvPr id="13" name="TextBox 12">
            <a:extLst>
              <a:ext uri="{FF2B5EF4-FFF2-40B4-BE49-F238E27FC236}">
                <a16:creationId xmlns:a16="http://schemas.microsoft.com/office/drawing/2014/main" id="{D659657A-A500-08BC-053C-C7A16D148E9C}"/>
              </a:ext>
            </a:extLst>
          </p:cNvPr>
          <p:cNvSpPr txBox="1"/>
          <p:nvPr/>
        </p:nvSpPr>
        <p:spPr>
          <a:xfrm>
            <a:off x="1422400" y="4063950"/>
            <a:ext cx="9372600" cy="783193"/>
          </a:xfrm>
          <a:prstGeom prst="roundRect">
            <a:avLst/>
          </a:prstGeom>
          <a:solidFill>
            <a:srgbClr val="C9F0EF"/>
          </a:solidFill>
        </p:spPr>
        <p:txBody>
          <a:bodyPr wrap="square">
            <a:spAutoFit/>
          </a:bodyPr>
          <a:lstStyle/>
          <a:p>
            <a:pPr algn="ctr"/>
            <a:r>
              <a:rPr lang="en-GB" sz="2000" b="1" dirty="0">
                <a:latin typeface="Open Sans" panose="020B0606030504020204" pitchFamily="34" charset="0"/>
                <a:ea typeface="Calibri" panose="020F0502020204030204" pitchFamily="34" charset="0"/>
              </a:rPr>
              <a:t>Write down at least </a:t>
            </a:r>
            <a:r>
              <a:rPr lang="en-GB" sz="2000" b="1" u="sng" dirty="0">
                <a:latin typeface="Open Sans" panose="020B0606030504020204" pitchFamily="34" charset="0"/>
                <a:ea typeface="Calibri" panose="020F0502020204030204" pitchFamily="34" charset="0"/>
              </a:rPr>
              <a:t>two</a:t>
            </a:r>
            <a:r>
              <a:rPr lang="en-GB" sz="2000" b="1" dirty="0">
                <a:latin typeface="Open Sans" panose="020B0606030504020204" pitchFamily="34" charset="0"/>
                <a:ea typeface="Calibri" panose="020F0502020204030204" pitchFamily="34" charset="0"/>
              </a:rPr>
              <a:t> ways Polly engaged </a:t>
            </a:r>
            <a:r>
              <a:rPr lang="en-GB" sz="2000" b="1" dirty="0">
                <a:effectLst/>
                <a:latin typeface="Open Sans" panose="020B0606030504020204" pitchFamily="34" charset="0"/>
                <a:ea typeface="Calibri" panose="020F0502020204030204" pitchFamily="34" charset="0"/>
              </a:rPr>
              <a:t>with her work experience. </a:t>
            </a:r>
            <a:r>
              <a:rPr lang="en-GB" sz="2000" dirty="0">
                <a:effectLst/>
                <a:latin typeface="Open Sans" panose="020B0606030504020204" pitchFamily="34" charset="0"/>
                <a:ea typeface="Calibri" panose="020F0502020204030204" pitchFamily="34" charset="0"/>
              </a:rPr>
              <a:t>Use the icons as clues.</a:t>
            </a:r>
            <a:endParaRPr lang="en-GB" sz="2000" dirty="0"/>
          </a:p>
        </p:txBody>
      </p:sp>
    </p:spTree>
    <p:extLst>
      <p:ext uri="{BB962C8B-B14F-4D97-AF65-F5344CB8AC3E}">
        <p14:creationId xmlns:p14="http://schemas.microsoft.com/office/powerpoint/2010/main" val="358550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Making the most of your work experience</a:t>
            </a:r>
          </a:p>
        </p:txBody>
      </p:sp>
      <p:sp>
        <p:nvSpPr>
          <p:cNvPr id="6" name="TextBox 5">
            <a:extLst>
              <a:ext uri="{FF2B5EF4-FFF2-40B4-BE49-F238E27FC236}">
                <a16:creationId xmlns:a16="http://schemas.microsoft.com/office/drawing/2014/main" id="{66B5DE94-1C4C-B571-BEE2-B70375325739}"/>
              </a:ext>
            </a:extLst>
          </p:cNvPr>
          <p:cNvSpPr txBox="1"/>
          <p:nvPr/>
        </p:nvSpPr>
        <p:spPr>
          <a:xfrm>
            <a:off x="304800" y="1094148"/>
            <a:ext cx="11544299" cy="2847511"/>
          </a:xfrm>
          <a:prstGeom prst="rect">
            <a:avLst/>
          </a:prstGeom>
          <a:solidFill>
            <a:schemeClr val="bg2"/>
          </a:solidFill>
        </p:spPr>
        <p:txBody>
          <a:bodyPr wrap="square">
            <a:spAutoFit/>
          </a:bodyPr>
          <a:lstStyle/>
          <a:p>
            <a:pPr>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Scenario 2:</a:t>
            </a:r>
          </a:p>
          <a:p>
            <a:pPr>
              <a:lnSpc>
                <a:spcPct val="107000"/>
              </a:lnSpc>
              <a:spcAft>
                <a:spcPts val="800"/>
              </a:spcAft>
            </a:pPr>
            <a:r>
              <a:rPr lang="en-GB" sz="2000" kern="100" dirty="0">
                <a:effectLst/>
                <a:latin typeface="Open Sans" panose="020B0606030504020204" pitchFamily="34" charset="0"/>
                <a:ea typeface="Calibri" panose="020F0502020204030204" pitchFamily="34" charset="0"/>
                <a:cs typeface="Times New Roman" panose="02020603050405020304" pitchFamily="18" charset="0"/>
              </a:rPr>
              <a:t>Polly is working at her old primary school. She </a:t>
            </a:r>
            <a:r>
              <a:rPr lang="en-GB" sz="2000" kern="100" dirty="0">
                <a:latin typeface="Open Sans" panose="020B0606030504020204" pitchFamily="34" charset="0"/>
                <a:ea typeface="Calibri" panose="020F0502020204030204" pitchFamily="34" charset="0"/>
                <a:cs typeface="Times New Roman" panose="02020603050405020304" pitchFamily="18" charset="0"/>
              </a:rPr>
              <a:t>researches what’s changed at the school. On her first day,</a:t>
            </a:r>
            <a:r>
              <a:rPr lang="en-GB" sz="2000" kern="100" dirty="0">
                <a:effectLst/>
                <a:latin typeface="Open Sans" panose="020B0606030504020204" pitchFamily="34" charset="0"/>
                <a:ea typeface="Calibri" panose="020F0502020204030204" pitchFamily="34" charset="0"/>
                <a:cs typeface="Times New Roman" panose="02020603050405020304" pitchFamily="18" charset="0"/>
              </a:rPr>
              <a:t> Polly arrives 10 minutes early. She keeps her phone in her bag and doesn’t get it out during class. Polly receives an induction and listens intently. During the week, Polly keeps a list of questions and goes through them in her daily catch-ups with her supervisor. Polly asks if they could spend time completing her work experience journal. Polly leaves feeling confident about a career in primary school teaching. She records her skills on Unifrog. Her supervisor asks if she’d like to volunteer with their summer school to gain more experience!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A281292-7116-3BD2-A61B-8ABBDB41D576}"/>
              </a:ext>
            </a:extLst>
          </p:cNvPr>
          <p:cNvSpPr txBox="1"/>
          <p:nvPr/>
        </p:nvSpPr>
        <p:spPr>
          <a:xfrm>
            <a:off x="1422400" y="4063950"/>
            <a:ext cx="9372600" cy="814337"/>
          </a:xfrm>
          <a:prstGeom prst="roundRect">
            <a:avLst/>
          </a:prstGeom>
          <a:solidFill>
            <a:srgbClr val="FFF9E7"/>
          </a:solidFill>
        </p:spPr>
        <p:txBody>
          <a:bodyPr wrap="square">
            <a:spAutoFit/>
          </a:bodyPr>
          <a:lstStyle/>
          <a:p>
            <a:pPr algn="ctr">
              <a:lnSpc>
                <a:spcPct val="107000"/>
              </a:lnSpc>
              <a:spcAft>
                <a:spcPts val="800"/>
              </a:spcAft>
            </a:pPr>
            <a:r>
              <a:rPr lang="en-GB" sz="2000" b="1" kern="100" dirty="0">
                <a:effectLst/>
                <a:latin typeface="Open Sans" panose="020B0606030504020204" pitchFamily="34" charset="0"/>
                <a:ea typeface="Calibri" panose="020F0502020204030204" pitchFamily="34" charset="0"/>
                <a:cs typeface="Times New Roman" panose="02020603050405020304" pitchFamily="18" charset="0"/>
              </a:rPr>
              <a:t>Write down at least </a:t>
            </a:r>
            <a:r>
              <a:rPr lang="en-GB" sz="2000" b="1" u="sng" kern="100" dirty="0">
                <a:effectLst/>
                <a:latin typeface="Open Sans" panose="020B0606030504020204" pitchFamily="34" charset="0"/>
                <a:ea typeface="Calibri" panose="020F0502020204030204" pitchFamily="34" charset="0"/>
                <a:cs typeface="Times New Roman" panose="02020603050405020304" pitchFamily="18" charset="0"/>
              </a:rPr>
              <a:t>one</a:t>
            </a:r>
            <a:r>
              <a:rPr lang="en-GB" sz="2000" b="1" kern="100" dirty="0">
                <a:effectLst/>
                <a:latin typeface="Open Sans" panose="020B0606030504020204" pitchFamily="34" charset="0"/>
                <a:ea typeface="Calibri" panose="020F0502020204030204" pitchFamily="34" charset="0"/>
                <a:cs typeface="Times New Roman" panose="02020603050405020304" pitchFamily="18" charset="0"/>
              </a:rPr>
              <a:t> benefit Polly gained from engaging with her work experience.</a:t>
            </a:r>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7523F58-05A7-505E-F18E-28F5F98E1260}"/>
              </a:ext>
            </a:extLst>
          </p:cNvPr>
          <p:cNvSpPr txBox="1"/>
          <p:nvPr/>
        </p:nvSpPr>
        <p:spPr>
          <a:xfrm>
            <a:off x="350643" y="4955161"/>
            <a:ext cx="2373745" cy="851297"/>
          </a:xfrm>
          <a:prstGeom prst="roundRect">
            <a:avLst/>
          </a:prstGeom>
          <a:solidFill>
            <a:srgbClr val="CDF3E6"/>
          </a:solidFill>
        </p:spPr>
        <p:txBody>
          <a:bodyPr wrap="square">
            <a:sp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Developed her skills</a:t>
            </a:r>
          </a:p>
        </p:txBody>
      </p:sp>
      <p:sp>
        <p:nvSpPr>
          <p:cNvPr id="9" name="TextBox 8">
            <a:extLst>
              <a:ext uri="{FF2B5EF4-FFF2-40B4-BE49-F238E27FC236}">
                <a16:creationId xmlns:a16="http://schemas.microsoft.com/office/drawing/2014/main" id="{90F38A56-2AC6-AB0F-CC87-BC78D75A5D3A}"/>
              </a:ext>
            </a:extLst>
          </p:cNvPr>
          <p:cNvSpPr txBox="1"/>
          <p:nvPr/>
        </p:nvSpPr>
        <p:spPr>
          <a:xfrm>
            <a:off x="3000215" y="4993662"/>
            <a:ext cx="3426691" cy="851297"/>
          </a:xfrm>
          <a:prstGeom prst="roundRect">
            <a:avLst/>
          </a:prstGeom>
          <a:solidFill>
            <a:srgbClr val="CDF3E6"/>
          </a:solidFill>
        </p:spPr>
        <p:txBody>
          <a:bodyPr wrap="square">
            <a:sp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Increased confidence about her future</a:t>
            </a:r>
          </a:p>
        </p:txBody>
      </p:sp>
      <p:sp>
        <p:nvSpPr>
          <p:cNvPr id="10" name="TextBox 9">
            <a:extLst>
              <a:ext uri="{FF2B5EF4-FFF2-40B4-BE49-F238E27FC236}">
                <a16:creationId xmlns:a16="http://schemas.microsoft.com/office/drawing/2014/main" id="{AF7DF20A-77B3-CEEC-9CB6-9F3686D389EF}"/>
              </a:ext>
            </a:extLst>
          </p:cNvPr>
          <p:cNvSpPr txBox="1"/>
          <p:nvPr/>
        </p:nvSpPr>
        <p:spPr>
          <a:xfrm>
            <a:off x="6702733" y="4993662"/>
            <a:ext cx="5075381" cy="851297"/>
          </a:xfrm>
          <a:prstGeom prst="roundRect">
            <a:avLst/>
          </a:prstGeom>
          <a:solidFill>
            <a:srgbClr val="CDF3E6"/>
          </a:solidFill>
        </p:spPr>
        <p:txBody>
          <a:bodyPr wrap="square">
            <a:sp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Offered an additional opportunity to further develop her skills</a:t>
            </a:r>
          </a:p>
        </p:txBody>
      </p:sp>
    </p:spTree>
    <p:extLst>
      <p:ext uri="{BB962C8B-B14F-4D97-AF65-F5344CB8AC3E}">
        <p14:creationId xmlns:p14="http://schemas.microsoft.com/office/powerpoint/2010/main" val="76149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305413" y="513255"/>
            <a:ext cx="115501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Independent learning</a:t>
            </a:r>
          </a:p>
        </p:txBody>
      </p:sp>
      <p:sp>
        <p:nvSpPr>
          <p:cNvPr id="18" name="TextBox 17">
            <a:extLst>
              <a:ext uri="{FF2B5EF4-FFF2-40B4-BE49-F238E27FC236}">
                <a16:creationId xmlns:a16="http://schemas.microsoft.com/office/drawing/2014/main" id="{E7ECE162-740D-B9A2-7441-6865D35C8FFF}"/>
              </a:ext>
            </a:extLst>
          </p:cNvPr>
          <p:cNvSpPr txBox="1"/>
          <p:nvPr/>
        </p:nvSpPr>
        <p:spPr>
          <a:xfrm>
            <a:off x="319221" y="1328509"/>
            <a:ext cx="5840948" cy="4208588"/>
          </a:xfrm>
          <a:prstGeom prst="rect">
            <a:avLst/>
          </a:prstGeom>
          <a:noFill/>
        </p:spPr>
        <p:txBody>
          <a:bodyPr wrap="square">
            <a:spAutoFit/>
          </a:bodyPr>
          <a:lstStyle/>
          <a:p>
            <a:pPr marL="0" marR="0" lvl="0" indent="0" algn="l" defTabSz="914400" rtl="0" eaLnBrk="1" fontAlgn="auto" latinLnBrk="0" hangingPunct="1">
              <a:lnSpc>
                <a:spcPct val="150000"/>
              </a:lnSpc>
              <a:spcBef>
                <a:spcPts val="800"/>
              </a:spcBef>
              <a:spcAft>
                <a:spcPts val="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To continue preparing for your work experience, you can:</a:t>
            </a:r>
          </a:p>
          <a:p>
            <a:pPr marL="342900" marR="0" lvl="0" indent="-342900" algn="l" defTabSz="914400" rtl="0" eaLnBrk="1" fontAlgn="auto" latinLnBrk="0" hangingPunct="1">
              <a:lnSpc>
                <a:spcPct val="150000"/>
              </a:lnSpc>
              <a:spcBef>
                <a:spcPts val="800"/>
              </a:spcBef>
              <a:spcAft>
                <a:spcPts val="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Visit the company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website</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a:t>
            </a:r>
          </a:p>
          <a:p>
            <a:pPr marL="342900" marR="0" lvl="0" indent="-342900" algn="l" defTabSz="914400" rtl="0" eaLnBrk="1" fontAlgn="auto" latinLnBrk="0" hangingPunct="1">
              <a:lnSpc>
                <a:spcPct val="150000"/>
              </a:lnSpc>
              <a:spcBef>
                <a:spcPts val="800"/>
              </a:spcBef>
              <a:spcAft>
                <a:spcPts val="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Use the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Careers library</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 to research job roles that you’ll encounter.</a:t>
            </a:r>
          </a:p>
          <a:p>
            <a:pPr marL="342900" marR="0" lvl="0" indent="-342900" algn="l" defTabSz="914400" rtl="0" eaLnBrk="1" fontAlgn="auto" latinLnBrk="0" hangingPunct="1">
              <a:lnSpc>
                <a:spcPct val="150000"/>
              </a:lnSpc>
              <a:spcBef>
                <a:spcPts val="800"/>
              </a:spcBef>
              <a:spcAft>
                <a:spcPts val="8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Read relevant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Know-how library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guides about work experience.</a:t>
            </a:r>
          </a:p>
        </p:txBody>
      </p:sp>
      <p:pic>
        <p:nvPicPr>
          <p:cNvPr id="3" name="Picture 2">
            <a:extLst>
              <a:ext uri="{FF2B5EF4-FFF2-40B4-BE49-F238E27FC236}">
                <a16:creationId xmlns:a16="http://schemas.microsoft.com/office/drawing/2014/main" id="{AD95B3AF-BE02-0211-FAC9-DA16627EB723}"/>
              </a:ext>
            </a:extLst>
          </p:cNvPr>
          <p:cNvPicPr>
            <a:picLocks noChangeAspect="1"/>
          </p:cNvPicPr>
          <p:nvPr/>
        </p:nvPicPr>
        <p:blipFill rotWithShape="1">
          <a:blip r:embed="rId3"/>
          <a:srcRect l="3470" t="6427" r="41246" b="2351"/>
          <a:stretch/>
        </p:blipFill>
        <p:spPr>
          <a:xfrm>
            <a:off x="6429677" y="521577"/>
            <a:ext cx="2589194" cy="224087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D76851-5C98-6ADC-4B1E-4C01119A9526}"/>
              </a:ext>
            </a:extLst>
          </p:cNvPr>
          <p:cNvPicPr>
            <a:picLocks noChangeAspect="1"/>
          </p:cNvPicPr>
          <p:nvPr/>
        </p:nvPicPr>
        <p:blipFill>
          <a:blip r:embed="rId4"/>
          <a:stretch>
            <a:fillRect/>
          </a:stretch>
        </p:blipFill>
        <p:spPr>
          <a:xfrm>
            <a:off x="9144000" y="452387"/>
            <a:ext cx="2543466" cy="229517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20C75C1-A04C-D007-8DFE-D3C561B00524}"/>
              </a:ext>
            </a:extLst>
          </p:cNvPr>
          <p:cNvPicPr>
            <a:picLocks noChangeAspect="1"/>
          </p:cNvPicPr>
          <p:nvPr/>
        </p:nvPicPr>
        <p:blipFill>
          <a:blip r:embed="rId5"/>
          <a:stretch>
            <a:fillRect/>
          </a:stretch>
        </p:blipFill>
        <p:spPr>
          <a:xfrm>
            <a:off x="6439302" y="2930777"/>
            <a:ext cx="5267290" cy="2869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65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admin: a reminder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10A86244-3423-4C0A-A44D-D78184B314ED}"/>
              </a:ext>
            </a:extLst>
          </p:cNvPr>
          <p:cNvSpPr/>
          <p:nvPr/>
        </p:nvSpPr>
        <p:spPr>
          <a:xfrm>
            <a:off x="337986" y="1162050"/>
            <a:ext cx="5336304" cy="4657724"/>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1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Complete the following sections of your work experience journal at the following times:</a:t>
            </a:r>
          </a:p>
          <a:p>
            <a:pPr marL="457200" indent="-457200">
              <a:lnSpc>
                <a:spcPct val="125000"/>
              </a:lnSpc>
              <a:buFont typeface="+mj-lt"/>
              <a:buAutoNum type="arabicPeriod"/>
            </a:pPr>
            <a:r>
              <a:rPr lang="en-GB" sz="21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Section A: </a:t>
            </a:r>
            <a:r>
              <a:rPr lang="en-GB" sz="2100"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before your work experience.</a:t>
            </a:r>
          </a:p>
          <a:p>
            <a:pPr marL="457200" indent="-457200">
              <a:lnSpc>
                <a:spcPct val="125000"/>
              </a:lnSpc>
              <a:buFont typeface="+mj-lt"/>
              <a:buAutoNum type="arabicPeriod"/>
            </a:pPr>
            <a:r>
              <a:rPr lang="en-GB" sz="2100" b="1"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Section B: </a:t>
            </a:r>
            <a:r>
              <a:rPr lang="en-GB" sz="21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during your work experience</a:t>
            </a:r>
          </a:p>
          <a:p>
            <a:pPr marL="457200" indent="-457200">
              <a:lnSpc>
                <a:spcPct val="125000"/>
              </a:lnSpc>
              <a:buFont typeface="+mj-lt"/>
              <a:buAutoNum type="arabicPeriod"/>
            </a:pPr>
            <a:r>
              <a:rPr lang="en-GB" sz="21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Section C: </a:t>
            </a:r>
            <a:r>
              <a:rPr lang="en-GB" sz="2100"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after work experience.</a:t>
            </a:r>
          </a:p>
          <a:p>
            <a:pPr marL="457200" indent="-457200">
              <a:lnSpc>
                <a:spcPct val="125000"/>
              </a:lnSpc>
              <a:buFont typeface="+mj-lt"/>
              <a:buAutoNum type="arabicPeriod"/>
            </a:pPr>
            <a:r>
              <a:rPr lang="en-GB" sz="21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Submit your journal by </a:t>
            </a:r>
            <a:r>
              <a:rPr lang="en-GB" sz="2100" b="1" kern="10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INSERT DATE</a:t>
            </a:r>
            <a:r>
              <a:rPr lang="en-GB" sz="21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a:t>
            </a:r>
            <a:endParaRPr lang="en-GB"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Line arrow Clockwise curve">
            <a:extLst>
              <a:ext uri="{FF2B5EF4-FFF2-40B4-BE49-F238E27FC236}">
                <a16:creationId xmlns:a16="http://schemas.microsoft.com/office/drawing/2014/main" id="{BE35F19C-DB74-3E68-E702-12C051943A7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92980" flipH="1">
            <a:off x="4786616" y="2451410"/>
            <a:ext cx="1251171" cy="1273526"/>
          </a:xfrm>
          <a:prstGeom prst="rect">
            <a:avLst/>
          </a:prstGeom>
        </p:spPr>
      </p:pic>
      <p:pic>
        <p:nvPicPr>
          <p:cNvPr id="8" name="Picture 7">
            <a:extLst>
              <a:ext uri="{FF2B5EF4-FFF2-40B4-BE49-F238E27FC236}">
                <a16:creationId xmlns:a16="http://schemas.microsoft.com/office/drawing/2014/main" id="{D88C3D13-F3A2-54C8-84E8-C0DD51CA7DF0}"/>
              </a:ext>
            </a:extLst>
          </p:cNvPr>
          <p:cNvPicPr>
            <a:picLocks noChangeAspect="1"/>
          </p:cNvPicPr>
          <p:nvPr/>
        </p:nvPicPr>
        <p:blipFill>
          <a:blip r:embed="rId5"/>
          <a:stretch>
            <a:fillRect/>
          </a:stretch>
        </p:blipFill>
        <p:spPr>
          <a:xfrm>
            <a:off x="6181231" y="1162050"/>
            <a:ext cx="2304252" cy="324785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56FBC78-7ECF-32E2-4CBD-722D968B75D2}"/>
              </a:ext>
            </a:extLst>
          </p:cNvPr>
          <p:cNvPicPr>
            <a:picLocks noChangeAspect="1"/>
          </p:cNvPicPr>
          <p:nvPr/>
        </p:nvPicPr>
        <p:blipFill>
          <a:blip r:embed="rId6"/>
          <a:stretch>
            <a:fillRect/>
          </a:stretch>
        </p:blipFill>
        <p:spPr>
          <a:xfrm>
            <a:off x="7603249" y="1822690"/>
            <a:ext cx="2304252" cy="321262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B3D0B3C-DB67-A045-F2D6-2577ADC636F7}"/>
              </a:ext>
            </a:extLst>
          </p:cNvPr>
          <p:cNvPicPr>
            <a:picLocks noChangeAspect="1"/>
          </p:cNvPicPr>
          <p:nvPr/>
        </p:nvPicPr>
        <p:blipFill>
          <a:blip r:embed="rId7"/>
          <a:stretch>
            <a:fillRect/>
          </a:stretch>
        </p:blipFill>
        <p:spPr>
          <a:xfrm>
            <a:off x="9307916" y="2526433"/>
            <a:ext cx="2384393" cy="3247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2880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Plenary: Reflection (2 mins)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2" name="Rectangle: Rounded Corners 1">
            <a:extLst>
              <a:ext uri="{FF2B5EF4-FFF2-40B4-BE49-F238E27FC236}">
                <a16:creationId xmlns:a16="http://schemas.microsoft.com/office/drawing/2014/main" id="{4C92D342-CF05-04A7-91BE-086AA30EA733}"/>
              </a:ext>
            </a:extLst>
          </p:cNvPr>
          <p:cNvSpPr/>
          <p:nvPr/>
        </p:nvSpPr>
        <p:spPr>
          <a:xfrm>
            <a:off x="1248770" y="2151418"/>
            <a:ext cx="9692704" cy="945091"/>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Complete the tasks below:</a:t>
            </a:r>
          </a:p>
          <a:p>
            <a:pPr>
              <a:lnSpc>
                <a:spcPct val="107000"/>
              </a:lnSpc>
              <a:spcAft>
                <a:spcPts val="800"/>
              </a:spcAft>
            </a:pPr>
            <a:r>
              <a:rPr lang="en-GB" sz="22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If you feel comfortable, share your answers with those sitting near you.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77148CF-E2B5-2B1B-53C7-799D1FAF8EDF}"/>
              </a:ext>
            </a:extLst>
          </p:cNvPr>
          <p:cNvSpPr txBox="1"/>
          <p:nvPr/>
        </p:nvSpPr>
        <p:spPr>
          <a:xfrm>
            <a:off x="345676" y="1045680"/>
            <a:ext cx="11498892" cy="903068"/>
          </a:xfrm>
          <a:prstGeom prst="rect">
            <a:avLst/>
          </a:prstGeom>
          <a:solidFill>
            <a:srgbClr val="C9F0EF"/>
          </a:solidFill>
        </p:spPr>
        <p:txBody>
          <a:bodyPr wrap="square" rtlCol="0">
            <a:spAutoFit/>
          </a:bodyPr>
          <a:lstStyle/>
          <a:p>
            <a:pPr algn="ctr">
              <a:lnSpc>
                <a:spcPct val="107000"/>
              </a:lnSpc>
              <a:spcAft>
                <a:spcPts val="800"/>
              </a:spcAft>
            </a:pPr>
            <a:r>
              <a:rPr lang="en-GB" sz="22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It’s normal to have mixed feelings about going on work experience. </a:t>
            </a:r>
          </a:p>
          <a:p>
            <a:pPr algn="ctr">
              <a:lnSpc>
                <a:spcPct val="107000"/>
              </a:lnSpc>
              <a:spcAft>
                <a:spcPts val="800"/>
              </a:spcAft>
            </a:pPr>
            <a:r>
              <a:rPr lang="en-GB" sz="22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The key to succeeding on work experience is to be prepared.</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3033F0B8-3ADB-4FE1-BC3F-F5D543E4AAAE}"/>
              </a:ext>
            </a:extLst>
          </p:cNvPr>
          <p:cNvGrpSpPr/>
          <p:nvPr/>
        </p:nvGrpSpPr>
        <p:grpSpPr>
          <a:xfrm>
            <a:off x="1826721" y="3299179"/>
            <a:ext cx="8538557" cy="2478102"/>
            <a:chOff x="1891364" y="3299179"/>
            <a:chExt cx="8538557" cy="2478102"/>
          </a:xfrm>
        </p:grpSpPr>
        <p:sp>
          <p:nvSpPr>
            <p:cNvPr id="3" name="TextBox 2">
              <a:extLst>
                <a:ext uri="{FF2B5EF4-FFF2-40B4-BE49-F238E27FC236}">
                  <a16:creationId xmlns:a16="http://schemas.microsoft.com/office/drawing/2014/main" id="{298D0DE4-FF86-8B81-8120-9FFBC20F331A}"/>
                </a:ext>
              </a:extLst>
            </p:cNvPr>
            <p:cNvSpPr txBox="1"/>
            <p:nvPr/>
          </p:nvSpPr>
          <p:spPr>
            <a:xfrm>
              <a:off x="1891364" y="3299179"/>
              <a:ext cx="4204636" cy="1178692"/>
            </a:xfrm>
            <a:prstGeom prst="roundRect">
              <a:avLst/>
            </a:prstGeom>
            <a:solidFill>
              <a:srgbClr val="78DAD8"/>
            </a:solidFill>
            <a:ln>
              <a:solidFill>
                <a:schemeClr val="tx1"/>
              </a:solidFill>
            </a:ln>
          </p:spPr>
          <p:txBody>
            <a:bodyPr wrap="square">
              <a:spAutoFit/>
            </a:bodyPr>
            <a:lstStyle/>
            <a:p>
              <a:pPr lvl="0" algn="ctr">
                <a:lnSpc>
                  <a:spcPct val="107000"/>
                </a:lnSpc>
                <a:spcAft>
                  <a:spcPts val="800"/>
                </a:spcAft>
              </a:pPr>
              <a:r>
                <a:rPr lang="en-GB" sz="2000" b="1"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1. </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Write at least </a:t>
              </a:r>
              <a:r>
                <a:rPr lang="en-GB" sz="2000" b="1" u="sng"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one</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 thing you’re looking forward to about your work experience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DC3F20-2E35-D473-9DD6-A267593A4008}"/>
                </a:ext>
              </a:extLst>
            </p:cNvPr>
            <p:cNvSpPr txBox="1"/>
            <p:nvPr/>
          </p:nvSpPr>
          <p:spPr>
            <a:xfrm>
              <a:off x="1891364" y="4598589"/>
              <a:ext cx="4204636" cy="1178692"/>
            </a:xfrm>
            <a:prstGeom prst="roundRect">
              <a:avLst/>
            </a:prstGeom>
            <a:solidFill>
              <a:srgbClr val="9CE4E2"/>
            </a:solidFill>
            <a:ln>
              <a:solidFill>
                <a:schemeClr val="tx1"/>
              </a:solidFill>
            </a:ln>
          </p:spPr>
          <p:txBody>
            <a:bodyPr wrap="square">
              <a:spAutoFit/>
            </a:bodyPr>
            <a:lstStyle/>
            <a:p>
              <a:pPr lvl="0" algn="ctr">
                <a:lnSpc>
                  <a:spcPct val="107000"/>
                </a:lnSpc>
                <a:spcAft>
                  <a:spcPts val="800"/>
                </a:spcAft>
              </a:pPr>
              <a:r>
                <a:rPr lang="en-GB" sz="2000" b="1"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2. </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Write at least </a:t>
              </a:r>
              <a:r>
                <a:rPr lang="en-GB" sz="2000" b="1" u="sng"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one</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 thing you’re worried about relating to your work experience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F7CE1BA-E945-F900-11FF-EA81B7615836}"/>
                </a:ext>
              </a:extLst>
            </p:cNvPr>
            <p:cNvSpPr txBox="1"/>
            <p:nvPr/>
          </p:nvSpPr>
          <p:spPr>
            <a:xfrm>
              <a:off x="6225285" y="3299179"/>
              <a:ext cx="4204636" cy="1178692"/>
            </a:xfrm>
            <a:prstGeom prst="roundRect">
              <a:avLst/>
            </a:prstGeom>
            <a:solidFill>
              <a:srgbClr val="C9F0EF"/>
            </a:solidFill>
            <a:ln>
              <a:solidFill>
                <a:schemeClr val="tx1"/>
              </a:solidFill>
            </a:ln>
          </p:spPr>
          <p:txBody>
            <a:bodyPr wrap="square">
              <a:spAutoFit/>
            </a:bodyPr>
            <a:lstStyle/>
            <a:p>
              <a:pPr lvl="0" algn="ctr">
                <a:lnSpc>
                  <a:spcPct val="107000"/>
                </a:lnSpc>
                <a:spcAft>
                  <a:spcPts val="800"/>
                </a:spcAft>
              </a:pPr>
              <a:r>
                <a:rPr lang="en-GB" sz="20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3. </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Write at least </a:t>
              </a:r>
              <a:r>
                <a:rPr lang="en-GB" sz="2000" b="1" u="sng"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one</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 way your work experience will be different from school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9A2C5EE-3A88-C1D2-BD36-146D0DF0E836}"/>
                </a:ext>
              </a:extLst>
            </p:cNvPr>
            <p:cNvSpPr txBox="1"/>
            <p:nvPr/>
          </p:nvSpPr>
          <p:spPr>
            <a:xfrm>
              <a:off x="6225285" y="4598589"/>
              <a:ext cx="4204636" cy="1178692"/>
            </a:xfrm>
            <a:prstGeom prst="roundRect">
              <a:avLst/>
            </a:prstGeom>
            <a:solidFill>
              <a:srgbClr val="EBF9F9"/>
            </a:solidFill>
            <a:ln>
              <a:solidFill>
                <a:schemeClr val="tx1"/>
              </a:solidFill>
            </a:ln>
          </p:spPr>
          <p:txBody>
            <a:bodyPr wrap="square">
              <a:spAutoFit/>
            </a:bodyPr>
            <a:lstStyle/>
            <a:p>
              <a:pPr lvl="0" algn="ctr">
                <a:lnSpc>
                  <a:spcPct val="107000"/>
                </a:lnSpc>
                <a:spcAft>
                  <a:spcPts val="800"/>
                </a:spcAft>
              </a:pPr>
              <a:r>
                <a:rPr lang="en-GB" sz="2000" b="1"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4. </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Write at least </a:t>
              </a:r>
              <a:r>
                <a:rPr lang="en-GB" sz="2000" b="1" u="sng"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one</a:t>
              </a:r>
              <a:r>
                <a:rPr lang="en-GB" sz="20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 professional relationship you’ll develop on work experience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38281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Health and safety (2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7" name="Rectangle: Rounded Corners 6">
            <a:extLst>
              <a:ext uri="{FF2B5EF4-FFF2-40B4-BE49-F238E27FC236}">
                <a16:creationId xmlns:a16="http://schemas.microsoft.com/office/drawing/2014/main" id="{06BE2E4A-93F6-1EEB-95E1-FFE9AF18BDBE}"/>
              </a:ext>
            </a:extLst>
          </p:cNvPr>
          <p:cNvSpPr/>
          <p:nvPr/>
        </p:nvSpPr>
        <p:spPr>
          <a:xfrm>
            <a:off x="2470703" y="1076600"/>
            <a:ext cx="7187648" cy="552175"/>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950" kern="100" dirty="0">
                <a:solidFill>
                  <a:srgbClr val="1F1F1F"/>
                </a:solidFill>
                <a:effectLst/>
                <a:latin typeface="Open Sans" panose="020B0606030504020204" pitchFamily="34" charset="0"/>
                <a:ea typeface="Open Sans" panose="020B0606030504020204" pitchFamily="34" charset="0"/>
                <a:cs typeface="Open Sans" panose="020B0606030504020204" pitchFamily="34" charset="0"/>
              </a:rPr>
              <a:t>Match the health and safety symbol to the definition.</a:t>
            </a:r>
            <a:endParaRPr lang="en-GB" sz="195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447B9A5-8572-0FBC-50DD-D073A06DA25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07415" y="1825605"/>
            <a:ext cx="1160145" cy="1094740"/>
          </a:xfrm>
          <a:prstGeom prst="rect">
            <a:avLst/>
          </a:prstGeom>
          <a:ln>
            <a:solidFill>
              <a:schemeClr val="tx1"/>
            </a:solidFill>
          </a:ln>
        </p:spPr>
      </p:pic>
      <p:pic>
        <p:nvPicPr>
          <p:cNvPr id="3" name="Picture 2" descr="Overhead Obstacles Hazard Symbol Sign | Safety-Label.co.uk">
            <a:extLst>
              <a:ext uri="{FF2B5EF4-FFF2-40B4-BE49-F238E27FC236}">
                <a16:creationId xmlns:a16="http://schemas.microsoft.com/office/drawing/2014/main" id="{43445A12-48E0-DA80-D8AB-1262F796A0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057" t="10428" r="10401" b="10801"/>
          <a:stretch/>
        </p:blipFill>
        <p:spPr bwMode="auto">
          <a:xfrm>
            <a:off x="3373264" y="1825605"/>
            <a:ext cx="1104900" cy="1094740"/>
          </a:xfrm>
          <a:prstGeom prst="rect">
            <a:avLst/>
          </a:prstGeom>
          <a:noFill/>
          <a:ln>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9E96D6FE-8DB1-EECC-C856-0AFCFEF871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868" y="1825605"/>
            <a:ext cx="1094740" cy="1094740"/>
          </a:xfrm>
          <a:prstGeom prst="rect">
            <a:avLst/>
          </a:prstGeom>
          <a:noFill/>
          <a:ln>
            <a:solidFill>
              <a:schemeClr val="tx1"/>
            </a:solidFill>
          </a:ln>
        </p:spPr>
      </p:pic>
      <p:pic>
        <p:nvPicPr>
          <p:cNvPr id="8" name="Picture 7">
            <a:extLst>
              <a:ext uri="{FF2B5EF4-FFF2-40B4-BE49-F238E27FC236}">
                <a16:creationId xmlns:a16="http://schemas.microsoft.com/office/drawing/2014/main" id="{E06DBEE5-5102-D694-02BF-C0BA0C98575A}"/>
              </a:ext>
            </a:extLst>
          </p:cNvPr>
          <p:cNvPicPr>
            <a:picLocks noChangeAspect="1"/>
          </p:cNvPicPr>
          <p:nvPr/>
        </p:nvPicPr>
        <p:blipFill rotWithShape="1">
          <a:blip r:embed="rId8">
            <a:extLst>
              <a:ext uri="{28A0092B-C50C-407E-A947-70E740481C1C}">
                <a14:useLocalDpi xmlns:a14="http://schemas.microsoft.com/office/drawing/2010/main" val="0"/>
              </a:ext>
            </a:extLst>
          </a:blip>
          <a:srcRect l="6328" t="2587" r="6849" b="37936"/>
          <a:stretch/>
        </p:blipFill>
        <p:spPr bwMode="auto">
          <a:xfrm>
            <a:off x="5984312" y="1825605"/>
            <a:ext cx="1198245" cy="1094740"/>
          </a:xfrm>
          <a:prstGeom prst="rect">
            <a:avLst/>
          </a:prstGeom>
          <a:noFill/>
          <a:ln>
            <a:solidFill>
              <a:schemeClr val="tx1"/>
            </a:solidFill>
          </a:ln>
          <a:extLst>
            <a:ext uri="{53640926-AAD7-44D8-BBD7-CCE9431645EC}">
              <a14:shadowObscured xmlns:a14="http://schemas.microsoft.com/office/drawing/2010/main"/>
            </a:ext>
          </a:extLst>
        </p:spPr>
      </p:pic>
      <p:pic>
        <p:nvPicPr>
          <p:cNvPr id="10" name="Picture 9" descr="Wear Safety Boots Signs - from Key Signs UK">
            <a:extLst>
              <a:ext uri="{FF2B5EF4-FFF2-40B4-BE49-F238E27FC236}">
                <a16:creationId xmlns:a16="http://schemas.microsoft.com/office/drawing/2014/main" id="{741D2ACB-3B84-A974-7A23-2A6F35B27CB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8261" y="1825605"/>
            <a:ext cx="1139190" cy="1139190"/>
          </a:xfrm>
          <a:prstGeom prst="rect">
            <a:avLst/>
          </a:prstGeom>
          <a:noFill/>
          <a:ln>
            <a:solidFill>
              <a:schemeClr val="tx1"/>
            </a:solidFill>
          </a:ln>
        </p:spPr>
      </p:pic>
      <p:pic>
        <p:nvPicPr>
          <p:cNvPr id="11" name="Picture 10" descr="Highly Flammable Signs | Highly Flammable Signage">
            <a:extLst>
              <a:ext uri="{FF2B5EF4-FFF2-40B4-BE49-F238E27FC236}">
                <a16:creationId xmlns:a16="http://schemas.microsoft.com/office/drawing/2014/main" id="{88AA0B8A-68E5-174C-C9AF-F8B044150342}"/>
              </a:ext>
            </a:extLst>
          </p:cNvPr>
          <p:cNvPicPr>
            <a:picLocks noChangeAspect="1"/>
          </p:cNvPicPr>
          <p:nvPr/>
        </p:nvPicPr>
        <p:blipFill rotWithShape="1">
          <a:blip r:embed="rId10">
            <a:extLst>
              <a:ext uri="{28A0092B-C50C-407E-A947-70E740481C1C}">
                <a14:useLocalDpi xmlns:a14="http://schemas.microsoft.com/office/drawing/2010/main" val="0"/>
              </a:ext>
            </a:extLst>
          </a:blip>
          <a:srcRect l="31537" t="22634" r="31418" b="44899"/>
          <a:stretch/>
        </p:blipFill>
        <p:spPr bwMode="auto">
          <a:xfrm>
            <a:off x="8733155" y="1825604"/>
            <a:ext cx="1249045" cy="1100579"/>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descr="Eye Protection Symbol Blue Sign | AC Leigh">
            <a:extLst>
              <a:ext uri="{FF2B5EF4-FFF2-40B4-BE49-F238E27FC236}">
                <a16:creationId xmlns:a16="http://schemas.microsoft.com/office/drawing/2014/main" id="{9DF0B7C0-CB13-A5ED-A779-520D5686CC5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4154" y="3142873"/>
            <a:ext cx="1094740" cy="1094740"/>
          </a:xfrm>
          <a:prstGeom prst="rect">
            <a:avLst/>
          </a:prstGeom>
          <a:noFill/>
          <a:ln>
            <a:solidFill>
              <a:schemeClr val="tx1"/>
            </a:solidFill>
          </a:ln>
        </p:spPr>
      </p:pic>
      <p:pic>
        <p:nvPicPr>
          <p:cNvPr id="13" name="Picture 12" descr="No Pedestrians Signs - from Key Signs UK">
            <a:extLst>
              <a:ext uri="{FF2B5EF4-FFF2-40B4-BE49-F238E27FC236}">
                <a16:creationId xmlns:a16="http://schemas.microsoft.com/office/drawing/2014/main" id="{C4EA3F2C-7814-99B7-F21A-248B1AA3803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8404" y="3145138"/>
            <a:ext cx="1094740" cy="1094740"/>
          </a:xfrm>
          <a:prstGeom prst="rect">
            <a:avLst/>
          </a:prstGeom>
          <a:noFill/>
          <a:ln>
            <a:solidFill>
              <a:schemeClr val="tx1"/>
            </a:solidFill>
          </a:ln>
        </p:spPr>
      </p:pic>
      <p:pic>
        <p:nvPicPr>
          <p:cNvPr id="14" name="Picture 13" descr="Floor Graphic - 400 x 400 - Safety helmet symbol - Mandatory - Floor  Graphics - Health &amp; Safety">
            <a:extLst>
              <a:ext uri="{FF2B5EF4-FFF2-40B4-BE49-F238E27FC236}">
                <a16:creationId xmlns:a16="http://schemas.microsoft.com/office/drawing/2014/main" id="{7BEC5741-1F9F-9B29-4EFB-0E7F1D0D6ED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11561" y="3160798"/>
            <a:ext cx="1055370" cy="1094740"/>
          </a:xfrm>
          <a:prstGeom prst="rect">
            <a:avLst/>
          </a:prstGeom>
          <a:noFill/>
          <a:ln>
            <a:solidFill>
              <a:schemeClr val="tx1"/>
            </a:solidFill>
          </a:ln>
        </p:spPr>
      </p:pic>
      <p:pic>
        <p:nvPicPr>
          <p:cNvPr id="15" name="Picture 14" descr="No Naked Flames Symbol - Vinyl Safety Labels On-a-Roll | Seton">
            <a:extLst>
              <a:ext uri="{FF2B5EF4-FFF2-40B4-BE49-F238E27FC236}">
                <a16:creationId xmlns:a16="http://schemas.microsoft.com/office/drawing/2014/main" id="{48AE6B38-C637-E340-3639-E1DA10F6DED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81904" y="3141422"/>
            <a:ext cx="1148080" cy="1122680"/>
          </a:xfrm>
          <a:prstGeom prst="rect">
            <a:avLst/>
          </a:prstGeom>
          <a:noFill/>
          <a:ln>
            <a:noFill/>
          </a:ln>
        </p:spPr>
      </p:pic>
      <p:pic>
        <p:nvPicPr>
          <p:cNvPr id="16" name="Picture 15" descr="Emergency Exit Sign (Right Hand, ISO 7010) - Baden Consulting">
            <a:extLst>
              <a:ext uri="{FF2B5EF4-FFF2-40B4-BE49-F238E27FC236}">
                <a16:creationId xmlns:a16="http://schemas.microsoft.com/office/drawing/2014/main" id="{EEB9D64F-A7E8-2B3E-BD31-7EF45B38A68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2475" y="3190525"/>
            <a:ext cx="1073785" cy="1073785"/>
          </a:xfrm>
          <a:prstGeom prst="rect">
            <a:avLst/>
          </a:prstGeom>
          <a:noFill/>
          <a:ln>
            <a:solidFill>
              <a:schemeClr val="tx1"/>
            </a:solidFill>
          </a:ln>
        </p:spPr>
      </p:pic>
      <p:pic>
        <p:nvPicPr>
          <p:cNvPr id="17" name="Picture 16" descr="Fire extinguisher symbol – Linden Signs &amp; Print">
            <a:extLst>
              <a:ext uri="{FF2B5EF4-FFF2-40B4-BE49-F238E27FC236}">
                <a16:creationId xmlns:a16="http://schemas.microsoft.com/office/drawing/2014/main" id="{899DD967-E10D-EC49-4618-8ECF2FEAEAA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94904" y="3144072"/>
            <a:ext cx="1168149" cy="1168149"/>
          </a:xfrm>
          <a:prstGeom prst="rect">
            <a:avLst/>
          </a:prstGeom>
          <a:noFill/>
          <a:ln>
            <a:solidFill>
              <a:schemeClr val="tx1"/>
            </a:solidFill>
          </a:ln>
        </p:spPr>
      </p:pic>
      <p:sp>
        <p:nvSpPr>
          <p:cNvPr id="6" name="TextBox 5">
            <a:extLst>
              <a:ext uri="{FF2B5EF4-FFF2-40B4-BE49-F238E27FC236}">
                <a16:creationId xmlns:a16="http://schemas.microsoft.com/office/drawing/2014/main" id="{C76D274B-9E08-775C-C50A-BA9556561C7A}"/>
              </a:ext>
            </a:extLst>
          </p:cNvPr>
          <p:cNvSpPr txBox="1"/>
          <p:nvPr/>
        </p:nvSpPr>
        <p:spPr>
          <a:xfrm>
            <a:off x="586354" y="4443375"/>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A) Danger: Obstacles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C629B2C-3A46-83CA-0010-1B2391DCCC03}"/>
              </a:ext>
            </a:extLst>
          </p:cNvPr>
          <p:cNvSpPr txBox="1"/>
          <p:nvPr/>
        </p:nvSpPr>
        <p:spPr>
          <a:xfrm>
            <a:off x="586355" y="4828436"/>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B) Emergency exit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4DCDF87-FAC7-D3A7-5ED3-92D30BD01ED7}"/>
              </a:ext>
            </a:extLst>
          </p:cNvPr>
          <p:cNvSpPr txBox="1"/>
          <p:nvPr/>
        </p:nvSpPr>
        <p:spPr>
          <a:xfrm>
            <a:off x="586355" y="5213497"/>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C) No smoking</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09EEECE-6FA7-A418-26C0-972EB9AE24BD}"/>
              </a:ext>
            </a:extLst>
          </p:cNvPr>
          <p:cNvSpPr txBox="1"/>
          <p:nvPr/>
        </p:nvSpPr>
        <p:spPr>
          <a:xfrm>
            <a:off x="586355" y="5596835"/>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D) Fire extinguisher</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B67A78A-5E4D-EB55-551D-65A6EBEC912B}"/>
              </a:ext>
            </a:extLst>
          </p:cNvPr>
          <p:cNvSpPr txBox="1"/>
          <p:nvPr/>
        </p:nvSpPr>
        <p:spPr>
          <a:xfrm>
            <a:off x="4320955" y="4443375"/>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E) First aid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D53FBC30-FE2D-4B75-7322-26F79FB977AD}"/>
              </a:ext>
            </a:extLst>
          </p:cNvPr>
          <p:cNvSpPr txBox="1"/>
          <p:nvPr/>
        </p:nvSpPr>
        <p:spPr>
          <a:xfrm>
            <a:off x="4320955" y="4825547"/>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F) No naked flames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4B63210F-4A81-FA9F-6B6D-2F655A2B1D17}"/>
              </a:ext>
            </a:extLst>
          </p:cNvPr>
          <p:cNvSpPr txBox="1"/>
          <p:nvPr/>
        </p:nvSpPr>
        <p:spPr>
          <a:xfrm>
            <a:off x="4320955" y="5207720"/>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G) Safety boots must be worn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E7705D89-C0A9-F4A7-EB0F-B0881A76D5D5}"/>
              </a:ext>
            </a:extLst>
          </p:cNvPr>
          <p:cNvSpPr txBox="1"/>
          <p:nvPr/>
        </p:nvSpPr>
        <p:spPr>
          <a:xfrm>
            <a:off x="4320955" y="5595758"/>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H) Safety helmet must be worn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689636A-E6D9-70DD-1E76-46F3C4AAAC34}"/>
              </a:ext>
            </a:extLst>
          </p:cNvPr>
          <p:cNvSpPr txBox="1"/>
          <p:nvPr/>
        </p:nvSpPr>
        <p:spPr>
          <a:xfrm>
            <a:off x="8063174" y="4443557"/>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I) Eye protection must be worn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5791DCA7-ACAA-9125-C227-AB8019E746BD}"/>
              </a:ext>
            </a:extLst>
          </p:cNvPr>
          <p:cNvSpPr txBox="1"/>
          <p:nvPr/>
        </p:nvSpPr>
        <p:spPr>
          <a:xfrm>
            <a:off x="8063174" y="4825546"/>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J) No access for pedestrians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5C3BCF90-FB26-D0F9-1C26-1B2D2BC206BC}"/>
              </a:ext>
            </a:extLst>
          </p:cNvPr>
          <p:cNvSpPr txBox="1"/>
          <p:nvPr/>
        </p:nvSpPr>
        <p:spPr>
          <a:xfrm>
            <a:off x="8063174" y="5207720"/>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cs typeface="Times New Roman" panose="02020603050405020304" pitchFamily="18" charset="0"/>
              </a:rPr>
              <a:t>K) Flammable material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94F56489-9241-D0C3-0125-67B146FA4C5D}"/>
              </a:ext>
            </a:extLst>
          </p:cNvPr>
          <p:cNvSpPr txBox="1"/>
          <p:nvPr/>
        </p:nvSpPr>
        <p:spPr>
          <a:xfrm>
            <a:off x="8063174" y="5595758"/>
            <a:ext cx="3514127" cy="353943"/>
          </a:xfrm>
          <a:prstGeom prst="rect">
            <a:avLst/>
          </a:prstGeom>
          <a:solidFill>
            <a:srgbClr val="C9F0EF"/>
          </a:solidFill>
          <a:ln>
            <a:solidFill>
              <a:schemeClr val="tx1"/>
            </a:solidFill>
          </a:ln>
        </p:spPr>
        <p:txBody>
          <a:bodyPr wrap="square">
            <a:spAutoFit/>
          </a:bodyPr>
          <a:lstStyle/>
          <a:p>
            <a:r>
              <a:rPr lang="en-GB" sz="1700" dirty="0">
                <a:effectLst/>
                <a:latin typeface="Open Sans" panose="020B0606030504020204" pitchFamily="34" charset="0"/>
                <a:ea typeface="Calibri" panose="020F0502020204030204" pitchFamily="34" charset="0"/>
              </a:rPr>
              <a:t>L) Danger: Electricity</a:t>
            </a:r>
            <a:endParaRPr lang="en-GB" sz="1700" dirty="0"/>
          </a:p>
        </p:txBody>
      </p:sp>
    </p:spTree>
    <p:extLst>
      <p:ext uri="{BB962C8B-B14F-4D97-AF65-F5344CB8AC3E}">
        <p14:creationId xmlns:p14="http://schemas.microsoft.com/office/powerpoint/2010/main" val="812269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animBg="1"/>
      <p:bldP spid="20" grpId="0" animBg="1"/>
      <p:bldP spid="22" grpId="0" animBg="1"/>
      <p:bldP spid="24" grpId="0" animBg="1"/>
      <p:bldP spid="26" grpId="0" animBg="1"/>
      <p:bldP spid="28" grpId="0" animBg="1"/>
      <p:bldP spid="30" grpId="0" animBg="1"/>
      <p:bldP spid="32" grpId="0" animBg="1"/>
      <p:bldP spid="3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Health and safety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9" name="Rectangle: Rounded Corners 8">
            <a:extLst>
              <a:ext uri="{FF2B5EF4-FFF2-40B4-BE49-F238E27FC236}">
                <a16:creationId xmlns:a16="http://schemas.microsoft.com/office/drawing/2014/main" id="{4340CBAC-DA40-62DF-FF3B-762ACC583BE0}"/>
              </a:ext>
            </a:extLst>
          </p:cNvPr>
          <p:cNvSpPr/>
          <p:nvPr/>
        </p:nvSpPr>
        <p:spPr>
          <a:xfrm>
            <a:off x="3640412" y="1014313"/>
            <a:ext cx="4911173" cy="539642"/>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200" b="1" kern="100" dirty="0">
                <a:solidFill>
                  <a:srgbClr val="1F1F1F"/>
                </a:solidFill>
                <a:latin typeface="Open Sans" panose="020B0606030504020204" pitchFamily="34" charset="0"/>
                <a:ea typeface="Open Sans" panose="020B0606030504020204" pitchFamily="34" charset="0"/>
                <a:cs typeface="Open Sans" panose="020B0606030504020204" pitchFamily="34" charset="0"/>
              </a:rPr>
              <a:t>Here are the answers:</a:t>
            </a:r>
            <a:endParaRPr lang="en-GB" sz="2200" b="1"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99CD08CD-96C4-1FA2-9B51-F8C47FF0248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8564" y="1692789"/>
            <a:ext cx="1160145" cy="1094740"/>
          </a:xfrm>
          <a:prstGeom prst="rect">
            <a:avLst/>
          </a:prstGeom>
          <a:ln>
            <a:solidFill>
              <a:schemeClr val="tx1"/>
            </a:solidFill>
          </a:ln>
        </p:spPr>
      </p:pic>
      <p:pic>
        <p:nvPicPr>
          <p:cNvPr id="20" name="Picture 19" descr="Overhead Obstacles Hazard Symbol Sign | Safety-Label.co.uk">
            <a:extLst>
              <a:ext uri="{FF2B5EF4-FFF2-40B4-BE49-F238E27FC236}">
                <a16:creationId xmlns:a16="http://schemas.microsoft.com/office/drawing/2014/main" id="{780575EB-2333-2839-54DD-E2F37BFC0A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057" t="10428" r="10401" b="10801"/>
          <a:stretch/>
        </p:blipFill>
        <p:spPr bwMode="auto">
          <a:xfrm>
            <a:off x="2419858" y="1692790"/>
            <a:ext cx="1104900" cy="1094740"/>
          </a:xfrm>
          <a:prstGeom prst="rect">
            <a:avLst/>
          </a:prstGeom>
          <a:noFill/>
          <a:ln>
            <a:solidFill>
              <a:schemeClr val="tx1"/>
            </a:solid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4FD28C66-89E4-3ABC-7280-B9F18F131D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5907" y="1692789"/>
            <a:ext cx="1094740" cy="1094740"/>
          </a:xfrm>
          <a:prstGeom prst="rect">
            <a:avLst/>
          </a:prstGeom>
          <a:noFill/>
          <a:ln>
            <a:solidFill>
              <a:schemeClr val="tx1"/>
            </a:solidFill>
          </a:ln>
        </p:spPr>
      </p:pic>
      <p:pic>
        <p:nvPicPr>
          <p:cNvPr id="24" name="Picture 23">
            <a:extLst>
              <a:ext uri="{FF2B5EF4-FFF2-40B4-BE49-F238E27FC236}">
                <a16:creationId xmlns:a16="http://schemas.microsoft.com/office/drawing/2014/main" id="{C8276932-5658-B068-D8FB-A2B7336DA29E}"/>
              </a:ext>
            </a:extLst>
          </p:cNvPr>
          <p:cNvPicPr>
            <a:picLocks noChangeAspect="1"/>
          </p:cNvPicPr>
          <p:nvPr/>
        </p:nvPicPr>
        <p:blipFill rotWithShape="1">
          <a:blip r:embed="rId8">
            <a:extLst>
              <a:ext uri="{28A0092B-C50C-407E-A947-70E740481C1C}">
                <a14:useLocalDpi xmlns:a14="http://schemas.microsoft.com/office/drawing/2010/main" val="0"/>
              </a:ext>
            </a:extLst>
          </a:blip>
          <a:srcRect l="6328" t="2587" r="6849" b="37936"/>
          <a:stretch/>
        </p:blipFill>
        <p:spPr bwMode="auto">
          <a:xfrm>
            <a:off x="6439415" y="1692789"/>
            <a:ext cx="1198245" cy="1094740"/>
          </a:xfrm>
          <a:prstGeom prst="rect">
            <a:avLst/>
          </a:prstGeom>
          <a:noFill/>
          <a:ln>
            <a:solidFill>
              <a:schemeClr val="tx1"/>
            </a:solidFill>
          </a:ln>
          <a:extLst>
            <a:ext uri="{53640926-AAD7-44D8-BBD7-CCE9431645EC}">
              <a14:shadowObscured xmlns:a14="http://schemas.microsoft.com/office/drawing/2010/main"/>
            </a:ext>
          </a:extLst>
        </p:spPr>
      </p:pic>
      <p:pic>
        <p:nvPicPr>
          <p:cNvPr id="26" name="Picture 25" descr="Wear Safety Boots Signs - from Key Signs UK">
            <a:extLst>
              <a:ext uri="{FF2B5EF4-FFF2-40B4-BE49-F238E27FC236}">
                <a16:creationId xmlns:a16="http://schemas.microsoft.com/office/drawing/2014/main" id="{6D76B90B-804E-83B5-C9F2-88EC610F775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46428" y="1692385"/>
            <a:ext cx="1139190" cy="1139190"/>
          </a:xfrm>
          <a:prstGeom prst="rect">
            <a:avLst/>
          </a:prstGeom>
          <a:noFill/>
          <a:ln>
            <a:solidFill>
              <a:schemeClr val="tx1"/>
            </a:solidFill>
          </a:ln>
        </p:spPr>
      </p:pic>
      <p:pic>
        <p:nvPicPr>
          <p:cNvPr id="28" name="Picture 27" descr="Highly Flammable Signs | Highly Flammable Signage">
            <a:extLst>
              <a:ext uri="{FF2B5EF4-FFF2-40B4-BE49-F238E27FC236}">
                <a16:creationId xmlns:a16="http://schemas.microsoft.com/office/drawing/2014/main" id="{7B27830D-10D7-7ACD-8A26-EFAABC20AA12}"/>
              </a:ext>
            </a:extLst>
          </p:cNvPr>
          <p:cNvPicPr>
            <a:picLocks noChangeAspect="1"/>
          </p:cNvPicPr>
          <p:nvPr/>
        </p:nvPicPr>
        <p:blipFill rotWithShape="1">
          <a:blip r:embed="rId10">
            <a:extLst>
              <a:ext uri="{28A0092B-C50C-407E-A947-70E740481C1C}">
                <a14:useLocalDpi xmlns:a14="http://schemas.microsoft.com/office/drawing/2010/main" val="0"/>
              </a:ext>
            </a:extLst>
          </a:blip>
          <a:srcRect l="31537" t="22634" r="31418" b="44899"/>
          <a:stretch/>
        </p:blipFill>
        <p:spPr bwMode="auto">
          <a:xfrm>
            <a:off x="10594386" y="1692385"/>
            <a:ext cx="1249045" cy="1100579"/>
          </a:xfrm>
          <a:prstGeom prst="rect">
            <a:avLst/>
          </a:prstGeom>
          <a:noFill/>
          <a:ln>
            <a:solidFill>
              <a:schemeClr val="tx1"/>
            </a:solidFill>
          </a:ln>
          <a:extLst>
            <a:ext uri="{53640926-AAD7-44D8-BBD7-CCE9431645EC}">
              <a14:shadowObscured xmlns:a14="http://schemas.microsoft.com/office/drawing/2010/main"/>
            </a:ext>
          </a:extLst>
        </p:spPr>
      </p:pic>
      <p:pic>
        <p:nvPicPr>
          <p:cNvPr id="30" name="Picture 29" descr="Eye Protection Symbol Blue Sign | AC Leigh">
            <a:extLst>
              <a:ext uri="{FF2B5EF4-FFF2-40B4-BE49-F238E27FC236}">
                <a16:creationId xmlns:a16="http://schemas.microsoft.com/office/drawing/2014/main" id="{FB987ED3-2E80-AAE2-2B7F-A7848C0053E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638" y="3886974"/>
            <a:ext cx="1094740" cy="1094740"/>
          </a:xfrm>
          <a:prstGeom prst="rect">
            <a:avLst/>
          </a:prstGeom>
          <a:noFill/>
          <a:ln>
            <a:solidFill>
              <a:schemeClr val="tx1"/>
            </a:solidFill>
          </a:ln>
        </p:spPr>
      </p:pic>
      <p:pic>
        <p:nvPicPr>
          <p:cNvPr id="32" name="Picture 31" descr="No Pedestrians Signs - from Key Signs UK">
            <a:extLst>
              <a:ext uri="{FF2B5EF4-FFF2-40B4-BE49-F238E27FC236}">
                <a16:creationId xmlns:a16="http://schemas.microsoft.com/office/drawing/2014/main" id="{28F5DDD0-7B02-17E6-098C-3F7A91297D3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2793" y="3886974"/>
            <a:ext cx="1094740" cy="1094740"/>
          </a:xfrm>
          <a:prstGeom prst="rect">
            <a:avLst/>
          </a:prstGeom>
          <a:noFill/>
          <a:ln>
            <a:solidFill>
              <a:schemeClr val="tx1"/>
            </a:solidFill>
          </a:ln>
        </p:spPr>
      </p:pic>
      <p:pic>
        <p:nvPicPr>
          <p:cNvPr id="34" name="Picture 33" descr="Floor Graphic - 400 x 400 - Safety helmet symbol - Mandatory - Floor  Graphics - Health &amp; Safety">
            <a:extLst>
              <a:ext uri="{FF2B5EF4-FFF2-40B4-BE49-F238E27FC236}">
                <a16:creationId xmlns:a16="http://schemas.microsoft.com/office/drawing/2014/main" id="{E2D648B6-9F26-A25D-E824-CD47D593DD1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16393" y="3886974"/>
            <a:ext cx="1055370" cy="1094740"/>
          </a:xfrm>
          <a:prstGeom prst="rect">
            <a:avLst/>
          </a:prstGeom>
          <a:noFill/>
          <a:ln>
            <a:solidFill>
              <a:schemeClr val="tx1"/>
            </a:solidFill>
          </a:ln>
        </p:spPr>
      </p:pic>
      <p:pic>
        <p:nvPicPr>
          <p:cNvPr id="36" name="Picture 35" descr="No Naked Flames Symbol - Vinyl Safety Labels On-a-Roll | Seton">
            <a:extLst>
              <a:ext uri="{FF2B5EF4-FFF2-40B4-BE49-F238E27FC236}">
                <a16:creationId xmlns:a16="http://schemas.microsoft.com/office/drawing/2014/main" id="{B8BF875B-8E5B-CCDD-FC32-8B50B25991F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80623" y="3886974"/>
            <a:ext cx="1148080" cy="1122680"/>
          </a:xfrm>
          <a:prstGeom prst="rect">
            <a:avLst/>
          </a:prstGeom>
          <a:noFill/>
          <a:ln>
            <a:noFill/>
          </a:ln>
        </p:spPr>
      </p:pic>
      <p:pic>
        <p:nvPicPr>
          <p:cNvPr id="37" name="Picture 36" descr="Emergency Exit Sign (Right Hand, ISO 7010) - Baden Consulting">
            <a:extLst>
              <a:ext uri="{FF2B5EF4-FFF2-40B4-BE49-F238E27FC236}">
                <a16:creationId xmlns:a16="http://schemas.microsoft.com/office/drawing/2014/main" id="{16D7A4C5-85A1-B708-1656-C2949FC20E9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37563" y="3885074"/>
            <a:ext cx="1073785" cy="1073785"/>
          </a:xfrm>
          <a:prstGeom prst="rect">
            <a:avLst/>
          </a:prstGeom>
          <a:noFill/>
          <a:ln>
            <a:solidFill>
              <a:schemeClr val="tx1"/>
            </a:solidFill>
          </a:ln>
        </p:spPr>
      </p:pic>
      <p:pic>
        <p:nvPicPr>
          <p:cNvPr id="38" name="Picture 37" descr="Fire extinguisher symbol – Linden Signs &amp; Print">
            <a:extLst>
              <a:ext uri="{FF2B5EF4-FFF2-40B4-BE49-F238E27FC236}">
                <a16:creationId xmlns:a16="http://schemas.microsoft.com/office/drawing/2014/main" id="{B4C038E1-0E41-1C20-1B81-770B89DBDE7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20208" y="3864239"/>
            <a:ext cx="1168149" cy="1168149"/>
          </a:xfrm>
          <a:prstGeom prst="rect">
            <a:avLst/>
          </a:prstGeom>
          <a:noFill/>
          <a:ln>
            <a:solidFill>
              <a:schemeClr val="tx1"/>
            </a:solidFill>
          </a:ln>
        </p:spPr>
      </p:pic>
      <p:sp>
        <p:nvSpPr>
          <p:cNvPr id="40" name="TextBox 39">
            <a:extLst>
              <a:ext uri="{FF2B5EF4-FFF2-40B4-BE49-F238E27FC236}">
                <a16:creationId xmlns:a16="http://schemas.microsoft.com/office/drawing/2014/main" id="{38B6CF58-E03C-3DEB-FF2E-6EB5B47EEBEC}"/>
              </a:ext>
            </a:extLst>
          </p:cNvPr>
          <p:cNvSpPr txBox="1"/>
          <p:nvPr/>
        </p:nvSpPr>
        <p:spPr>
          <a:xfrm>
            <a:off x="2287625" y="2903298"/>
            <a:ext cx="1319908"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A) Danger: Obstacles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63738984-FEC5-89B8-AD04-A37FABF2152C}"/>
              </a:ext>
            </a:extLst>
          </p:cNvPr>
          <p:cNvSpPr txBox="1"/>
          <p:nvPr/>
        </p:nvSpPr>
        <p:spPr>
          <a:xfrm>
            <a:off x="8238492" y="5128987"/>
            <a:ext cx="1699560"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B) Emergency exit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A743103E-9266-B9EB-CEFF-3DC32370C1ED}"/>
              </a:ext>
            </a:extLst>
          </p:cNvPr>
          <p:cNvSpPr txBox="1"/>
          <p:nvPr/>
        </p:nvSpPr>
        <p:spPr>
          <a:xfrm>
            <a:off x="4435907" y="2903297"/>
            <a:ext cx="1094740"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C) No smoking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82A9FE57-E8CF-81CD-3B8D-33C9AE53C532}"/>
              </a:ext>
            </a:extLst>
          </p:cNvPr>
          <p:cNvSpPr txBox="1"/>
          <p:nvPr/>
        </p:nvSpPr>
        <p:spPr>
          <a:xfrm>
            <a:off x="10305627" y="5128987"/>
            <a:ext cx="1569825"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D) Fire extinguisher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98599C1B-E75D-C921-B841-3EA551830F7A}"/>
              </a:ext>
            </a:extLst>
          </p:cNvPr>
          <p:cNvSpPr txBox="1"/>
          <p:nvPr/>
        </p:nvSpPr>
        <p:spPr>
          <a:xfrm>
            <a:off x="283289" y="2903298"/>
            <a:ext cx="1290693" cy="369332"/>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E) First aid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406E1CA1-2E60-A6B3-C718-30C4A9A25467}"/>
              </a:ext>
            </a:extLst>
          </p:cNvPr>
          <p:cNvSpPr txBox="1"/>
          <p:nvPr/>
        </p:nvSpPr>
        <p:spPr>
          <a:xfrm>
            <a:off x="6435785" y="5128987"/>
            <a:ext cx="1467154"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F) No naked flames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9A0A177-20C5-2B28-6BD7-AFAF98D7B93F}"/>
              </a:ext>
            </a:extLst>
          </p:cNvPr>
          <p:cNvSpPr txBox="1"/>
          <p:nvPr/>
        </p:nvSpPr>
        <p:spPr>
          <a:xfrm>
            <a:off x="8207541" y="2903297"/>
            <a:ext cx="1816964"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G) Safety boots must be worn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3AFD12BC-DB46-E9B8-1080-19109B82869E}"/>
              </a:ext>
            </a:extLst>
          </p:cNvPr>
          <p:cNvSpPr txBox="1"/>
          <p:nvPr/>
        </p:nvSpPr>
        <p:spPr>
          <a:xfrm>
            <a:off x="4212550" y="5131483"/>
            <a:ext cx="2013287"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H) Safety helmet must be worn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CEE68096-A592-5389-7098-F82CD25C8A2F}"/>
              </a:ext>
            </a:extLst>
          </p:cNvPr>
          <p:cNvSpPr txBox="1"/>
          <p:nvPr/>
        </p:nvSpPr>
        <p:spPr>
          <a:xfrm>
            <a:off x="85796" y="5131485"/>
            <a:ext cx="1930423"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I) Eye protection must be worn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5AC76DB6-8CDC-2A6A-D27C-0F15396B8E1D}"/>
              </a:ext>
            </a:extLst>
          </p:cNvPr>
          <p:cNvSpPr txBox="1"/>
          <p:nvPr/>
        </p:nvSpPr>
        <p:spPr>
          <a:xfrm>
            <a:off x="10394950" y="2889563"/>
            <a:ext cx="1647915"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K) Flammable material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E9D3B3DC-5A54-81CA-3E73-8DB597FC8349}"/>
              </a:ext>
            </a:extLst>
          </p:cNvPr>
          <p:cNvSpPr txBox="1"/>
          <p:nvPr/>
        </p:nvSpPr>
        <p:spPr>
          <a:xfrm>
            <a:off x="6414130" y="2889563"/>
            <a:ext cx="1281066" cy="646331"/>
          </a:xfrm>
          <a:prstGeom prst="rect">
            <a:avLst/>
          </a:prstGeom>
          <a:solidFill>
            <a:srgbClr val="C9F0EF"/>
          </a:solidFill>
          <a:ln>
            <a:solidFill>
              <a:schemeClr val="tx1"/>
            </a:solidFill>
          </a:ln>
        </p:spPr>
        <p:txBody>
          <a:bodyPr wrap="square">
            <a:spAutoFit/>
          </a:bodyPr>
          <a:lstStyle/>
          <a:p>
            <a:r>
              <a:rPr lang="en-GB" sz="1800" dirty="0">
                <a:effectLst/>
                <a:latin typeface="Open Sans" panose="020B0606030504020204" pitchFamily="34" charset="0"/>
                <a:ea typeface="Calibri" panose="020F0502020204030204" pitchFamily="34" charset="0"/>
              </a:rPr>
              <a:t>L) Danger: Electricity</a:t>
            </a:r>
            <a:endParaRPr lang="en-GB" dirty="0"/>
          </a:p>
        </p:txBody>
      </p:sp>
      <p:sp>
        <p:nvSpPr>
          <p:cNvPr id="52" name="TextBox 51">
            <a:extLst>
              <a:ext uri="{FF2B5EF4-FFF2-40B4-BE49-F238E27FC236}">
                <a16:creationId xmlns:a16="http://schemas.microsoft.com/office/drawing/2014/main" id="{C6E80169-E59D-311F-14B9-C3FC9CA3193F}"/>
              </a:ext>
            </a:extLst>
          </p:cNvPr>
          <p:cNvSpPr txBox="1"/>
          <p:nvPr/>
        </p:nvSpPr>
        <p:spPr>
          <a:xfrm>
            <a:off x="2189387" y="5131481"/>
            <a:ext cx="1813215" cy="646331"/>
          </a:xfrm>
          <a:prstGeom prst="rect">
            <a:avLst/>
          </a:prstGeom>
          <a:solidFill>
            <a:srgbClr val="C9F0EF"/>
          </a:solidFill>
          <a:ln>
            <a:solidFill>
              <a:schemeClr val="tx1"/>
            </a:solidFill>
          </a:ln>
        </p:spPr>
        <p:txBody>
          <a:bodyPr wrap="square">
            <a:spAutoFit/>
          </a:bodyPr>
          <a:lstStyle/>
          <a:p>
            <a:pPr>
              <a:spcAft>
                <a:spcPts val="800"/>
              </a:spcAft>
            </a:pPr>
            <a:r>
              <a:rPr lang="en-GB" sz="1800" dirty="0">
                <a:effectLst/>
                <a:latin typeface="Open Sans" panose="020B0606030504020204" pitchFamily="34" charset="0"/>
                <a:ea typeface="Calibri" panose="020F0502020204030204" pitchFamily="34" charset="0"/>
                <a:cs typeface="Times New Roman" panose="02020603050405020304" pitchFamily="18" charset="0"/>
              </a:rPr>
              <a:t>J) No access for pedestrians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452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admin (1 min)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2" name="Rectangle: Rounded Corners 1">
            <a:extLst>
              <a:ext uri="{FF2B5EF4-FFF2-40B4-BE49-F238E27FC236}">
                <a16:creationId xmlns:a16="http://schemas.microsoft.com/office/drawing/2014/main" id="{4C92D342-CF05-04A7-91BE-086AA30EA733}"/>
              </a:ext>
            </a:extLst>
          </p:cNvPr>
          <p:cNvSpPr/>
          <p:nvPr/>
        </p:nvSpPr>
        <p:spPr>
          <a:xfrm>
            <a:off x="337986" y="1162050"/>
            <a:ext cx="5336304" cy="4657724"/>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1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Complete the following sections of your work experience journal at the following times:</a:t>
            </a:r>
          </a:p>
          <a:p>
            <a:pPr marL="457200" indent="-457200">
              <a:lnSpc>
                <a:spcPct val="125000"/>
              </a:lnSpc>
              <a:buFont typeface="+mj-lt"/>
              <a:buAutoNum type="arabicPeriod"/>
            </a:pPr>
            <a:r>
              <a:rPr lang="en-GB" sz="21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Section A: </a:t>
            </a:r>
            <a:r>
              <a:rPr lang="en-GB" sz="2100"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before your work experience.</a:t>
            </a:r>
          </a:p>
          <a:p>
            <a:pPr marL="457200" indent="-457200">
              <a:lnSpc>
                <a:spcPct val="125000"/>
              </a:lnSpc>
              <a:buFont typeface="+mj-lt"/>
              <a:buAutoNum type="arabicPeriod"/>
            </a:pPr>
            <a:r>
              <a:rPr lang="en-GB" sz="2100" b="1"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Section B: </a:t>
            </a:r>
            <a:r>
              <a:rPr lang="en-GB" sz="21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during your work experience</a:t>
            </a:r>
          </a:p>
          <a:p>
            <a:pPr marL="457200" indent="-457200">
              <a:lnSpc>
                <a:spcPct val="125000"/>
              </a:lnSpc>
              <a:buFont typeface="+mj-lt"/>
              <a:buAutoNum type="arabicPeriod"/>
            </a:pPr>
            <a:r>
              <a:rPr lang="en-GB" sz="2100" b="1"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Section C: </a:t>
            </a:r>
            <a:r>
              <a:rPr lang="en-GB" sz="2100" kern="100" dirty="0">
                <a:solidFill>
                  <a:srgbClr val="1F1F1F"/>
                </a:solidFill>
                <a:latin typeface="Open Sans" panose="020B0606030504020204" pitchFamily="34" charset="0"/>
                <a:ea typeface="Calibri" panose="020F0502020204030204" pitchFamily="34" charset="0"/>
                <a:cs typeface="Times New Roman" panose="02020603050405020304" pitchFamily="18" charset="0"/>
              </a:rPr>
              <a:t>after work experience.</a:t>
            </a:r>
          </a:p>
          <a:p>
            <a:pPr marL="457200" indent="-457200">
              <a:lnSpc>
                <a:spcPct val="125000"/>
              </a:lnSpc>
              <a:buFont typeface="+mj-lt"/>
              <a:buAutoNum type="arabicPeriod"/>
            </a:pPr>
            <a:r>
              <a:rPr lang="en-GB" sz="21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Submit your journal by </a:t>
            </a:r>
            <a:r>
              <a:rPr lang="en-GB" sz="2100" b="1" kern="10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INSERT DATE</a:t>
            </a:r>
            <a:r>
              <a:rPr lang="en-GB" sz="2100" kern="100" dirty="0">
                <a:solidFill>
                  <a:srgbClr val="1F1F1F"/>
                </a:solidFill>
                <a:effectLst/>
                <a:latin typeface="Open Sans" panose="020B0606030504020204" pitchFamily="34" charset="0"/>
                <a:ea typeface="Calibri" panose="020F0502020204030204" pitchFamily="34" charset="0"/>
                <a:cs typeface="Times New Roman" panose="02020603050405020304" pitchFamily="18" charset="0"/>
              </a:rPr>
              <a:t>.</a:t>
            </a:r>
            <a:endParaRPr lang="en-GB"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Line arrow Clockwise curve">
            <a:extLst>
              <a:ext uri="{FF2B5EF4-FFF2-40B4-BE49-F238E27FC236}">
                <a16:creationId xmlns:a16="http://schemas.microsoft.com/office/drawing/2014/main" id="{E373937E-FD7E-63F0-B527-F9BED18683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92980" flipH="1">
            <a:off x="4786616" y="2451410"/>
            <a:ext cx="1251171" cy="1273526"/>
          </a:xfrm>
          <a:prstGeom prst="rect">
            <a:avLst/>
          </a:prstGeom>
        </p:spPr>
      </p:pic>
      <p:pic>
        <p:nvPicPr>
          <p:cNvPr id="7" name="Picture 6">
            <a:extLst>
              <a:ext uri="{FF2B5EF4-FFF2-40B4-BE49-F238E27FC236}">
                <a16:creationId xmlns:a16="http://schemas.microsoft.com/office/drawing/2014/main" id="{577CC3F9-62EC-4D26-6680-C00E950A5E9B}"/>
              </a:ext>
            </a:extLst>
          </p:cNvPr>
          <p:cNvPicPr>
            <a:picLocks noChangeAspect="1"/>
          </p:cNvPicPr>
          <p:nvPr/>
        </p:nvPicPr>
        <p:blipFill>
          <a:blip r:embed="rId5"/>
          <a:stretch>
            <a:fillRect/>
          </a:stretch>
        </p:blipFill>
        <p:spPr>
          <a:xfrm>
            <a:off x="6181231" y="1162050"/>
            <a:ext cx="2304252" cy="324785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B0F36DE-1086-8935-60E2-0C1505DDB3A2}"/>
              </a:ext>
            </a:extLst>
          </p:cNvPr>
          <p:cNvPicPr>
            <a:picLocks noChangeAspect="1"/>
          </p:cNvPicPr>
          <p:nvPr/>
        </p:nvPicPr>
        <p:blipFill>
          <a:blip r:embed="rId6"/>
          <a:stretch>
            <a:fillRect/>
          </a:stretch>
        </p:blipFill>
        <p:spPr>
          <a:xfrm>
            <a:off x="7603249" y="1822690"/>
            <a:ext cx="2304252" cy="321262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14E126B-A44F-49FB-79B1-55FBB8706AE4}"/>
              </a:ext>
            </a:extLst>
          </p:cNvPr>
          <p:cNvPicPr>
            <a:picLocks noChangeAspect="1"/>
          </p:cNvPicPr>
          <p:nvPr/>
        </p:nvPicPr>
        <p:blipFill>
          <a:blip r:embed="rId7"/>
          <a:stretch>
            <a:fillRect/>
          </a:stretch>
        </p:blipFill>
        <p:spPr>
          <a:xfrm>
            <a:off x="9307916" y="2526433"/>
            <a:ext cx="2384393" cy="3247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1699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Placements tool reminder (delete if not applicable)</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TextBox 2">
            <a:extLst>
              <a:ext uri="{FF2B5EF4-FFF2-40B4-BE49-F238E27FC236}">
                <a16:creationId xmlns:a16="http://schemas.microsoft.com/office/drawing/2014/main" id="{7CCEF96B-73ED-87B0-21F7-21493B9D363E}"/>
              </a:ext>
            </a:extLst>
          </p:cNvPr>
          <p:cNvSpPr txBox="1"/>
          <p:nvPr/>
        </p:nvSpPr>
        <p:spPr>
          <a:xfrm>
            <a:off x="1114444" y="1272337"/>
            <a:ext cx="4622476" cy="2175339"/>
          </a:xfrm>
          <a:prstGeom prst="rect">
            <a:avLst/>
          </a:prstGeom>
          <a:solidFill>
            <a:schemeClr val="bg2"/>
          </a:solidFill>
          <a:ln>
            <a:solidFill>
              <a:schemeClr val="tx1"/>
            </a:solidFill>
          </a:ln>
        </p:spPr>
        <p:txBody>
          <a:bodyPr wrap="square" rtlCol="0">
            <a:spAutoFit/>
          </a:bodyPr>
          <a:lstStyle/>
          <a:p>
            <a:pPr>
              <a:lnSpc>
                <a:spcPct val="125000"/>
              </a:lnSpc>
            </a:pPr>
            <a:endParaRPr lang="en-GB" sz="2200" b="1" dirty="0">
              <a:latin typeface="Open Sans" panose="020B0606030504020204" pitchFamily="34" charset="0"/>
              <a:ea typeface="Open Sans" panose="020B0606030504020204" pitchFamily="34" charset="0"/>
              <a:cs typeface="Open Sans" panose="020B0606030504020204" pitchFamily="34" charset="0"/>
            </a:endParaRPr>
          </a:p>
          <a:p>
            <a:pPr algn="ctr">
              <a:lnSpc>
                <a:spcPct val="125000"/>
              </a:lnSpc>
            </a:pPr>
            <a:r>
              <a:rPr lang="en-GB" sz="2200" dirty="0">
                <a:latin typeface="Open Sans" panose="020B0606030504020204" pitchFamily="34" charset="0"/>
                <a:ea typeface="Open Sans" panose="020B0606030504020204" pitchFamily="34" charset="0"/>
                <a:cs typeface="Open Sans" panose="020B0606030504020204" pitchFamily="34" charset="0"/>
              </a:rPr>
              <a:t>Have you completed your </a:t>
            </a:r>
            <a:r>
              <a:rPr lang="en-GB" sz="2200" b="1" dirty="0">
                <a:latin typeface="Open Sans" panose="020B0606030504020204" pitchFamily="34" charset="0"/>
                <a:ea typeface="Open Sans" panose="020B0606030504020204" pitchFamily="34" charset="0"/>
                <a:cs typeface="Open Sans" panose="020B0606030504020204" pitchFamily="34" charset="0"/>
              </a:rPr>
              <a:t>Student initial form</a:t>
            </a:r>
            <a:r>
              <a:rPr lang="en-GB" sz="2200" dirty="0">
                <a:latin typeface="Open Sans" panose="020B0606030504020204" pitchFamily="34" charset="0"/>
                <a:ea typeface="Open Sans" panose="020B0606030504020204" pitchFamily="34" charset="0"/>
                <a:cs typeface="Open Sans" panose="020B0606030504020204" pitchFamily="34" charset="0"/>
              </a:rPr>
              <a:t> on the Unifrog </a:t>
            </a:r>
            <a:r>
              <a:rPr lang="en-GB" sz="2200" b="1" dirty="0">
                <a:latin typeface="Open Sans" panose="020B0606030504020204" pitchFamily="34" charset="0"/>
                <a:ea typeface="Open Sans" panose="020B0606030504020204" pitchFamily="34" charset="0"/>
                <a:cs typeface="Open Sans" panose="020B0606030504020204" pitchFamily="34" charset="0"/>
              </a:rPr>
              <a:t>Placements</a:t>
            </a:r>
            <a:r>
              <a:rPr lang="en-GB" sz="2200" dirty="0">
                <a:latin typeface="Open Sans" panose="020B0606030504020204" pitchFamily="34" charset="0"/>
                <a:ea typeface="Open Sans" panose="020B0606030504020204" pitchFamily="34" charset="0"/>
                <a:cs typeface="Open Sans" panose="020B0606030504020204" pitchFamily="34" charset="0"/>
              </a:rPr>
              <a:t> tool? If not, complete this by </a:t>
            </a:r>
            <a:r>
              <a:rPr lang="en-GB" sz="2200" dirty="0">
                <a:solidFill>
                  <a:srgbClr val="FF0000"/>
                </a:solidFill>
                <a:latin typeface="Open Sans" panose="020B0606030504020204" pitchFamily="34" charset="0"/>
                <a:ea typeface="Open Sans" panose="020B0606030504020204" pitchFamily="34" charset="0"/>
                <a:cs typeface="Open Sans" panose="020B0606030504020204" pitchFamily="34" charset="0"/>
              </a:rPr>
              <a:t>INSERT DATE</a:t>
            </a:r>
            <a:r>
              <a:rPr lang="en-GB" sz="22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a:extLst>
              <a:ext uri="{FF2B5EF4-FFF2-40B4-BE49-F238E27FC236}">
                <a16:creationId xmlns:a16="http://schemas.microsoft.com/office/drawing/2014/main" id="{41926F9E-8B5C-2DC8-6EB8-1ADFBF351878}"/>
              </a:ext>
            </a:extLst>
          </p:cNvPr>
          <p:cNvPicPr>
            <a:picLocks noChangeAspect="1"/>
          </p:cNvPicPr>
          <p:nvPr/>
        </p:nvPicPr>
        <p:blipFill>
          <a:blip r:embed="rId4"/>
          <a:stretch>
            <a:fillRect/>
          </a:stretch>
        </p:blipFill>
        <p:spPr>
          <a:xfrm>
            <a:off x="1085635" y="3555499"/>
            <a:ext cx="4663812" cy="2337292"/>
          </a:xfrm>
          <a:prstGeom prst="rect">
            <a:avLst/>
          </a:prstGeom>
          <a:ln>
            <a:noFill/>
          </a:ln>
          <a:effectLst>
            <a:outerShdw blurRad="292100" dist="139700" dir="2700000" algn="tl" rotWithShape="0">
              <a:srgbClr val="333333">
                <a:alpha val="65000"/>
              </a:srgbClr>
            </a:outerShdw>
          </a:effectLst>
        </p:spPr>
      </p:pic>
      <p:pic>
        <p:nvPicPr>
          <p:cNvPr id="8" name="Graphic 7" descr="Information">
            <a:extLst>
              <a:ext uri="{FF2B5EF4-FFF2-40B4-BE49-F238E27FC236}">
                <a16:creationId xmlns:a16="http://schemas.microsoft.com/office/drawing/2014/main" id="{78519305-F7C2-630C-AEAE-CAB6445FA71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808" y="879683"/>
            <a:ext cx="972152" cy="907547"/>
          </a:xfrm>
          <a:prstGeom prst="rect">
            <a:avLst/>
          </a:prstGeom>
        </p:spPr>
      </p:pic>
      <p:pic>
        <p:nvPicPr>
          <p:cNvPr id="15" name="Picture 14">
            <a:extLst>
              <a:ext uri="{FF2B5EF4-FFF2-40B4-BE49-F238E27FC236}">
                <a16:creationId xmlns:a16="http://schemas.microsoft.com/office/drawing/2014/main" id="{96D852DD-BE45-1532-0BD7-7920F75582DF}"/>
              </a:ext>
            </a:extLst>
          </p:cNvPr>
          <p:cNvPicPr>
            <a:picLocks noChangeAspect="1"/>
          </p:cNvPicPr>
          <p:nvPr/>
        </p:nvPicPr>
        <p:blipFill>
          <a:blip r:embed="rId6"/>
          <a:stretch>
            <a:fillRect/>
          </a:stretch>
        </p:blipFill>
        <p:spPr>
          <a:xfrm>
            <a:off x="6075122" y="1283003"/>
            <a:ext cx="4484343" cy="4529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21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protocol: what should you do? (5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7" name="TextBox 6">
            <a:extLst>
              <a:ext uri="{FF2B5EF4-FFF2-40B4-BE49-F238E27FC236}">
                <a16:creationId xmlns:a16="http://schemas.microsoft.com/office/drawing/2014/main" id="{FD0D497F-5D67-C10B-A091-7567CCAB4EFD}"/>
              </a:ext>
            </a:extLst>
          </p:cNvPr>
          <p:cNvSpPr txBox="1"/>
          <p:nvPr/>
        </p:nvSpPr>
        <p:spPr>
          <a:xfrm>
            <a:off x="345676" y="1101435"/>
            <a:ext cx="11618526" cy="438197"/>
          </a:xfrm>
          <a:prstGeom prst="rect">
            <a:avLst/>
          </a:prstGeom>
          <a:solidFill>
            <a:srgbClr val="C9F0EF"/>
          </a:solidFill>
        </p:spPr>
        <p:txBody>
          <a:bodyPr wrap="square" rtlCol="0">
            <a:spAutoFit/>
          </a:bodyPr>
          <a:lstStyle/>
          <a:p>
            <a:pPr marR="207010">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Read the scenario and answer what you think the student should do:</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EEBAEA9-092E-A3FE-1E61-794D17B3423C}"/>
              </a:ext>
            </a:extLst>
          </p:cNvPr>
          <p:cNvSpPr txBox="1"/>
          <p:nvPr/>
        </p:nvSpPr>
        <p:spPr>
          <a:xfrm>
            <a:off x="334197" y="1638005"/>
            <a:ext cx="3916961" cy="4292585"/>
          </a:xfrm>
          <a:prstGeom prst="rect">
            <a:avLst/>
          </a:prstGeom>
          <a:solidFill>
            <a:srgbClr val="FFEBF2"/>
          </a:solidFill>
          <a:ln w="3175">
            <a:noFill/>
          </a:ln>
        </p:spPr>
        <p:txBody>
          <a:bodyPr wrap="square">
            <a:spAutoFit/>
          </a:bodyPr>
          <a:lstStyle/>
          <a:p>
            <a:pPr>
              <a:lnSpc>
                <a:spcPct val="125000"/>
              </a:lnSpc>
            </a:pPr>
            <a:r>
              <a:rPr lang="en-GB" sz="2200" b="1" i="1" kern="100" dirty="0">
                <a:solidFill>
                  <a:srgbClr val="000000"/>
                </a:solidFill>
                <a:latin typeface="Open Sans" panose="020B0606030504020204" pitchFamily="34" charset="0"/>
                <a:ea typeface="Open Sans" panose="020B0606030504020204" pitchFamily="34" charset="0"/>
                <a:cs typeface="Open Sans" panose="020B0606030504020204" pitchFamily="34" charset="0"/>
              </a:rPr>
              <a:t>Scenario 1</a:t>
            </a:r>
            <a:endParaRPr lang="en-GB" sz="2200" b="1"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lvl="0">
              <a:lnSpc>
                <a:spcPct val="125000"/>
              </a:lnSpc>
            </a:pPr>
            <a:r>
              <a:rPr lang="en-GB" sz="2200" i="1" dirty="0">
                <a:latin typeface="Open Sans" panose="020B0606030504020204" pitchFamily="34" charset="0"/>
                <a:ea typeface="Open Sans" panose="020B0606030504020204" pitchFamily="34" charset="0"/>
                <a:cs typeface="Open Sans" panose="020B0606030504020204" pitchFamily="34" charset="0"/>
              </a:rPr>
              <a:t>Tim has a great day on his first day of placement. He can’t wait to go back. He wakes up the next day and is sick. He doesn’t feel well enough to go to work but is too scared to tell them he isn’t well enough. He’s worried that they’ll think he’s faking. </a:t>
            </a:r>
            <a:endParaRPr lang="en-GB" sz="2200" dirty="0"/>
          </a:p>
        </p:txBody>
      </p:sp>
      <p:sp>
        <p:nvSpPr>
          <p:cNvPr id="10" name="TextBox 9">
            <a:extLst>
              <a:ext uri="{FF2B5EF4-FFF2-40B4-BE49-F238E27FC236}">
                <a16:creationId xmlns:a16="http://schemas.microsoft.com/office/drawing/2014/main" id="{EA7AE036-8CC3-72DF-D98A-991AD76D342D}"/>
              </a:ext>
            </a:extLst>
          </p:cNvPr>
          <p:cNvSpPr txBox="1"/>
          <p:nvPr/>
        </p:nvSpPr>
        <p:spPr>
          <a:xfrm>
            <a:off x="4512644" y="2086151"/>
            <a:ext cx="7380000" cy="447110"/>
          </a:xfrm>
          <a:prstGeom prst="rect">
            <a:avLst/>
          </a:prstGeom>
          <a:solidFill>
            <a:srgbClr val="FFF2CC"/>
          </a:solidFill>
        </p:spPr>
        <p:txBody>
          <a:bodyPr wrap="square" rtlCol="0">
            <a:spAutoFit/>
          </a:bodyPr>
          <a:lstStyle/>
          <a:p>
            <a:pPr>
              <a:lnSpc>
                <a:spcPct val="125000"/>
              </a:lnSpc>
            </a:pPr>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 </a:t>
            </a:r>
            <a:r>
              <a:rPr lang="en-GB" sz="2000" dirty="0">
                <a:latin typeface="Open Sans" panose="020B0606030504020204" pitchFamily="34" charset="0"/>
                <a:ea typeface="Open Sans" panose="020B0606030504020204" pitchFamily="34" charset="0"/>
                <a:cs typeface="Open Sans" panose="020B0606030504020204" pitchFamily="34" charset="0"/>
              </a:rPr>
              <a:t>Go to work unwell - the employer will think he’s dedicated.</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4C365EB-260B-3743-E69A-90ED8785F7D8}"/>
              </a:ext>
            </a:extLst>
          </p:cNvPr>
          <p:cNvSpPr txBox="1"/>
          <p:nvPr/>
        </p:nvSpPr>
        <p:spPr>
          <a:xfrm>
            <a:off x="4350067" y="1605524"/>
            <a:ext cx="4223014" cy="482568"/>
          </a:xfrm>
          <a:prstGeom prst="rect">
            <a:avLst/>
          </a:prstGeom>
          <a:noFill/>
        </p:spPr>
        <p:txBody>
          <a:bodyPr wrap="square">
            <a:spAutoFit/>
          </a:bodyP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should Tim do?</a:t>
            </a:r>
          </a:p>
        </p:txBody>
      </p:sp>
      <p:sp>
        <p:nvSpPr>
          <p:cNvPr id="14" name="TextBox 13">
            <a:extLst>
              <a:ext uri="{FF2B5EF4-FFF2-40B4-BE49-F238E27FC236}">
                <a16:creationId xmlns:a16="http://schemas.microsoft.com/office/drawing/2014/main" id="{05E4F374-4579-45F3-A5A4-E922160B6C9C}"/>
              </a:ext>
            </a:extLst>
          </p:cNvPr>
          <p:cNvSpPr txBox="1"/>
          <p:nvPr/>
        </p:nvSpPr>
        <p:spPr>
          <a:xfrm>
            <a:off x="4512644" y="2705377"/>
            <a:ext cx="7380000" cy="447110"/>
          </a:xfrm>
          <a:prstGeom prst="rect">
            <a:avLst/>
          </a:prstGeom>
          <a:solidFill>
            <a:srgbClr val="FFF2CC"/>
          </a:solidFill>
        </p:spPr>
        <p:txBody>
          <a:bodyPr wrap="square" rtlCol="0">
            <a:spAutoFit/>
          </a:bodyPr>
          <a:lstStyle/>
          <a:p>
            <a:pP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b) </a:t>
            </a:r>
            <a:r>
              <a:rPr lang="en-GB" sz="2000" dirty="0">
                <a:latin typeface="Open Sans" panose="020B0606030504020204" pitchFamily="34" charset="0"/>
                <a:ea typeface="Open Sans" panose="020B0606030504020204" pitchFamily="34" charset="0"/>
                <a:cs typeface="Open Sans" panose="020B0606030504020204" pitchFamily="34" charset="0"/>
              </a:rPr>
              <a:t>Get his mum to call school - they'll tell the employer.</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F6AD9AC9-F2AC-5D52-1EF1-34D840C2BA58}"/>
              </a:ext>
            </a:extLst>
          </p:cNvPr>
          <p:cNvSpPr txBox="1"/>
          <p:nvPr/>
        </p:nvSpPr>
        <p:spPr>
          <a:xfrm>
            <a:off x="4512644" y="3324602"/>
            <a:ext cx="7380000" cy="447110"/>
          </a:xfrm>
          <a:prstGeom prst="rect">
            <a:avLst/>
          </a:prstGeom>
          <a:solidFill>
            <a:srgbClr val="FFF2CC"/>
          </a:solidFill>
        </p:spPr>
        <p:txBody>
          <a:bodyPr wrap="square" rtlCol="0">
            <a:spAutoFit/>
          </a:bodyPr>
          <a:lstStyle/>
          <a:p>
            <a:pP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c) </a:t>
            </a:r>
            <a:r>
              <a:rPr lang="en-GB" sz="2000" dirty="0">
                <a:latin typeface="Open Sans" panose="020B0606030504020204" pitchFamily="34" charset="0"/>
                <a:ea typeface="Open Sans" panose="020B0606030504020204" pitchFamily="34" charset="0"/>
                <a:cs typeface="Open Sans" panose="020B0606030504020204" pitchFamily="34" charset="0"/>
              </a:rPr>
              <a:t>Just don't go - it's not like he's a "proper" employee.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102079F7-6095-15FC-CD9F-CA9598B4B9FD}"/>
              </a:ext>
            </a:extLst>
          </p:cNvPr>
          <p:cNvSpPr txBox="1"/>
          <p:nvPr/>
        </p:nvSpPr>
        <p:spPr>
          <a:xfrm>
            <a:off x="4512644" y="3943827"/>
            <a:ext cx="7380000" cy="447110"/>
          </a:xfrm>
          <a:prstGeom prst="rect">
            <a:avLst/>
          </a:prstGeom>
          <a:solidFill>
            <a:srgbClr val="FFF2CC"/>
          </a:solidFill>
        </p:spPr>
        <p:txBody>
          <a:bodyPr wrap="square" rtlCol="0">
            <a:spAutoFit/>
          </a:bodyPr>
          <a:lstStyle/>
          <a:p>
            <a:pP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d) </a:t>
            </a:r>
            <a:r>
              <a:rPr lang="en-GB" sz="2000" dirty="0">
                <a:latin typeface="Open Sans" panose="020B0606030504020204" pitchFamily="34" charset="0"/>
                <a:ea typeface="Open Sans" panose="020B0606030504020204" pitchFamily="34" charset="0"/>
                <a:cs typeface="Open Sans" panose="020B0606030504020204" pitchFamily="34" charset="0"/>
              </a:rPr>
              <a:t>Email them and explain that he's too ill to come to work. </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C98BEAC6-8DB9-CE7E-F65B-9BC5C4ED0BDA}"/>
              </a:ext>
            </a:extLst>
          </p:cNvPr>
          <p:cNvSpPr txBox="1"/>
          <p:nvPr/>
        </p:nvSpPr>
        <p:spPr>
          <a:xfrm>
            <a:off x="4512644" y="4563053"/>
            <a:ext cx="7380000" cy="447110"/>
          </a:xfrm>
          <a:prstGeom prst="rect">
            <a:avLst/>
          </a:prstGeom>
          <a:solidFill>
            <a:srgbClr val="FFF2CC"/>
          </a:solidFill>
        </p:spPr>
        <p:txBody>
          <a:bodyPr wrap="square" rtlCol="0">
            <a:spAutoFit/>
          </a:bodyPr>
          <a:lstStyle/>
          <a:p>
            <a:pP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e) </a:t>
            </a:r>
            <a:r>
              <a:rPr lang="en-GB" sz="2000" dirty="0">
                <a:latin typeface="Open Sans" panose="020B0606030504020204" pitchFamily="34" charset="0"/>
                <a:ea typeface="Open Sans" panose="020B0606030504020204" pitchFamily="34" charset="0"/>
                <a:cs typeface="Open Sans" panose="020B0606030504020204" pitchFamily="34" charset="0"/>
              </a:rPr>
              <a:t>Something else.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1272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4"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protocol: what should you do?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7" name="TextBox 6">
            <a:extLst>
              <a:ext uri="{FF2B5EF4-FFF2-40B4-BE49-F238E27FC236}">
                <a16:creationId xmlns:a16="http://schemas.microsoft.com/office/drawing/2014/main" id="{6703B1E6-061B-6C6F-E639-7ABD129CFD66}"/>
              </a:ext>
            </a:extLst>
          </p:cNvPr>
          <p:cNvSpPr txBox="1"/>
          <p:nvPr/>
        </p:nvSpPr>
        <p:spPr>
          <a:xfrm>
            <a:off x="345676" y="1101435"/>
            <a:ext cx="11618526" cy="438197"/>
          </a:xfrm>
          <a:prstGeom prst="rect">
            <a:avLst/>
          </a:prstGeom>
          <a:solidFill>
            <a:srgbClr val="C9F0EF"/>
          </a:solidFill>
        </p:spPr>
        <p:txBody>
          <a:bodyPr wrap="square" rtlCol="0">
            <a:spAutoFit/>
          </a:bodyPr>
          <a:lstStyle/>
          <a:p>
            <a:pPr marR="207010">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Read the scenario and answer what you think the student should do:</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695C405-4DFB-747A-7769-E3BE5990883E}"/>
              </a:ext>
            </a:extLst>
          </p:cNvPr>
          <p:cNvSpPr txBox="1"/>
          <p:nvPr/>
        </p:nvSpPr>
        <p:spPr>
          <a:xfrm>
            <a:off x="334197" y="1638005"/>
            <a:ext cx="3916961" cy="4292585"/>
          </a:xfrm>
          <a:prstGeom prst="rect">
            <a:avLst/>
          </a:prstGeom>
          <a:solidFill>
            <a:srgbClr val="FFEBF2"/>
          </a:solidFill>
          <a:ln w="3175">
            <a:noFill/>
          </a:ln>
        </p:spPr>
        <p:txBody>
          <a:bodyPr wrap="square">
            <a:spAutoFit/>
          </a:bodyPr>
          <a:lstStyle/>
          <a:p>
            <a:pPr>
              <a:lnSpc>
                <a:spcPct val="125000"/>
              </a:lnSpc>
            </a:pPr>
            <a:r>
              <a:rPr lang="en-GB" sz="2200" b="1" i="1" kern="100" dirty="0">
                <a:solidFill>
                  <a:srgbClr val="000000"/>
                </a:solidFill>
                <a:latin typeface="Open Sans" panose="020B0606030504020204" pitchFamily="34" charset="0"/>
                <a:ea typeface="Open Sans" panose="020B0606030504020204" pitchFamily="34" charset="0"/>
                <a:cs typeface="Open Sans" panose="020B0606030504020204" pitchFamily="34" charset="0"/>
              </a:rPr>
              <a:t>Scenario 1</a:t>
            </a:r>
            <a:endParaRPr lang="en-GB" sz="2200" b="1"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lvl="0">
              <a:lnSpc>
                <a:spcPct val="125000"/>
              </a:lnSpc>
            </a:pPr>
            <a:r>
              <a:rPr lang="en-GB" sz="2200" i="1" dirty="0">
                <a:latin typeface="Open Sans" panose="020B0606030504020204" pitchFamily="34" charset="0"/>
                <a:ea typeface="Open Sans" panose="020B0606030504020204" pitchFamily="34" charset="0"/>
                <a:cs typeface="Open Sans" panose="020B0606030504020204" pitchFamily="34" charset="0"/>
              </a:rPr>
              <a:t>Tim has a great day on his first day of placement. He can’t wait to go back. He wakes up the next day and is sick. He doesn’t feel well enough to go to work but is too scared to tell them he isn’t well enough. He’s worried that they’ll think he’s faking. </a:t>
            </a:r>
            <a:endParaRPr lang="en-GB" sz="2200" dirty="0"/>
          </a:p>
        </p:txBody>
      </p:sp>
      <p:sp>
        <p:nvSpPr>
          <p:cNvPr id="14" name="TextBox 13">
            <a:extLst>
              <a:ext uri="{FF2B5EF4-FFF2-40B4-BE49-F238E27FC236}">
                <a16:creationId xmlns:a16="http://schemas.microsoft.com/office/drawing/2014/main" id="{01C82293-4279-DD1E-2B28-85D910250823}"/>
              </a:ext>
            </a:extLst>
          </p:cNvPr>
          <p:cNvSpPr txBox="1"/>
          <p:nvPr/>
        </p:nvSpPr>
        <p:spPr>
          <a:xfrm>
            <a:off x="4512644" y="2086151"/>
            <a:ext cx="7380000" cy="447110"/>
          </a:xfrm>
          <a:prstGeom prst="rect">
            <a:avLst/>
          </a:prstGeom>
          <a:solidFill>
            <a:schemeClr val="bg1">
              <a:lumMod val="95000"/>
            </a:schemeClr>
          </a:solidFill>
        </p:spPr>
        <p:txBody>
          <a:bodyPr wrap="square" rtlCol="0">
            <a:spAutoFit/>
          </a:bodyPr>
          <a:lstStyle/>
          <a:p>
            <a:pPr>
              <a:lnSpc>
                <a:spcPct val="125000"/>
              </a:lnSpc>
            </a:pPr>
            <a:r>
              <a:rPr lang="en-GB"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 </a:t>
            </a:r>
            <a:r>
              <a:rPr lang="en-GB"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Go to work unwell - the employer will think he’s dedicated.</a:t>
            </a:r>
          </a:p>
        </p:txBody>
      </p:sp>
      <p:sp>
        <p:nvSpPr>
          <p:cNvPr id="15" name="TextBox 14">
            <a:extLst>
              <a:ext uri="{FF2B5EF4-FFF2-40B4-BE49-F238E27FC236}">
                <a16:creationId xmlns:a16="http://schemas.microsoft.com/office/drawing/2014/main" id="{C1F95B6E-A665-9AE9-571E-80428E98737C}"/>
              </a:ext>
            </a:extLst>
          </p:cNvPr>
          <p:cNvSpPr txBox="1"/>
          <p:nvPr/>
        </p:nvSpPr>
        <p:spPr>
          <a:xfrm>
            <a:off x="4350067" y="1605524"/>
            <a:ext cx="4223014" cy="482568"/>
          </a:xfrm>
          <a:prstGeom prst="rect">
            <a:avLst/>
          </a:prstGeom>
          <a:noFill/>
        </p:spPr>
        <p:txBody>
          <a:bodyPr wrap="square">
            <a:spAutoFit/>
          </a:bodyP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should Tim do?</a:t>
            </a:r>
          </a:p>
        </p:txBody>
      </p:sp>
      <p:sp>
        <p:nvSpPr>
          <p:cNvPr id="17" name="TextBox 16">
            <a:extLst>
              <a:ext uri="{FF2B5EF4-FFF2-40B4-BE49-F238E27FC236}">
                <a16:creationId xmlns:a16="http://schemas.microsoft.com/office/drawing/2014/main" id="{0576EE66-0DB3-0E12-1A3D-A95725B2315C}"/>
              </a:ext>
            </a:extLst>
          </p:cNvPr>
          <p:cNvSpPr txBox="1"/>
          <p:nvPr/>
        </p:nvSpPr>
        <p:spPr>
          <a:xfrm>
            <a:off x="4512644" y="2705377"/>
            <a:ext cx="7380000" cy="447110"/>
          </a:xfrm>
          <a:prstGeom prst="rect">
            <a:avLst/>
          </a:prstGeom>
          <a:solidFill>
            <a:schemeClr val="bg1">
              <a:lumMod val="95000"/>
            </a:schemeClr>
          </a:solidFill>
        </p:spPr>
        <p:txBody>
          <a:bodyPr wrap="square" rtlCol="0">
            <a:spAutoFit/>
          </a:bodyPr>
          <a:lstStyle/>
          <a:p>
            <a:pPr>
              <a:lnSpc>
                <a:spcPct val="125000"/>
              </a:lnSpc>
            </a:pPr>
            <a:r>
              <a:rPr lang="en-GB"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 </a:t>
            </a:r>
            <a:r>
              <a:rPr lang="en-GB"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Get his mum to call school - they'll tell the employer.</a:t>
            </a:r>
          </a:p>
        </p:txBody>
      </p:sp>
      <p:sp>
        <p:nvSpPr>
          <p:cNvPr id="18" name="TextBox 17">
            <a:extLst>
              <a:ext uri="{FF2B5EF4-FFF2-40B4-BE49-F238E27FC236}">
                <a16:creationId xmlns:a16="http://schemas.microsoft.com/office/drawing/2014/main" id="{7E1314EF-D694-C4D1-384C-46B81C3A2747}"/>
              </a:ext>
            </a:extLst>
          </p:cNvPr>
          <p:cNvSpPr txBox="1"/>
          <p:nvPr/>
        </p:nvSpPr>
        <p:spPr>
          <a:xfrm>
            <a:off x="4512644" y="3324602"/>
            <a:ext cx="7380000" cy="447110"/>
          </a:xfrm>
          <a:prstGeom prst="rect">
            <a:avLst/>
          </a:prstGeom>
          <a:solidFill>
            <a:schemeClr val="bg1">
              <a:lumMod val="95000"/>
            </a:schemeClr>
          </a:solidFill>
        </p:spPr>
        <p:txBody>
          <a:bodyPr wrap="square" rtlCol="0">
            <a:spAutoFit/>
          </a:bodyPr>
          <a:lstStyle/>
          <a:p>
            <a:pPr>
              <a:lnSpc>
                <a:spcPct val="125000"/>
              </a:lnSpc>
            </a:pPr>
            <a:r>
              <a:rPr lang="en-GB"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 </a:t>
            </a:r>
            <a:r>
              <a:rPr lang="en-GB"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Just don't go - it's not like he's a "proper" employee.</a:t>
            </a:r>
          </a:p>
        </p:txBody>
      </p:sp>
      <p:sp>
        <p:nvSpPr>
          <p:cNvPr id="19" name="TextBox 18">
            <a:extLst>
              <a:ext uri="{FF2B5EF4-FFF2-40B4-BE49-F238E27FC236}">
                <a16:creationId xmlns:a16="http://schemas.microsoft.com/office/drawing/2014/main" id="{0FA7B829-D98B-AB18-B3BC-8C1027E1A09C}"/>
              </a:ext>
            </a:extLst>
          </p:cNvPr>
          <p:cNvSpPr txBox="1"/>
          <p:nvPr/>
        </p:nvSpPr>
        <p:spPr>
          <a:xfrm>
            <a:off x="4512644" y="3943827"/>
            <a:ext cx="7380000" cy="447110"/>
          </a:xfrm>
          <a:prstGeom prst="rect">
            <a:avLst/>
          </a:prstGeom>
          <a:solidFill>
            <a:schemeClr val="bg1">
              <a:lumMod val="95000"/>
            </a:schemeClr>
          </a:solidFill>
        </p:spPr>
        <p:txBody>
          <a:bodyPr wrap="square" rtlCol="0">
            <a:spAutoFit/>
          </a:bodyPr>
          <a:lstStyle/>
          <a:p>
            <a:pPr>
              <a:lnSpc>
                <a:spcPct val="125000"/>
              </a:lnSpc>
            </a:pPr>
            <a:r>
              <a:rPr lang="en-GB"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 </a:t>
            </a:r>
            <a:r>
              <a:rPr lang="en-GB"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Email them and explain that he's too ill to come to work. </a:t>
            </a:r>
          </a:p>
        </p:txBody>
      </p:sp>
      <p:sp>
        <p:nvSpPr>
          <p:cNvPr id="20" name="TextBox 19">
            <a:extLst>
              <a:ext uri="{FF2B5EF4-FFF2-40B4-BE49-F238E27FC236}">
                <a16:creationId xmlns:a16="http://schemas.microsoft.com/office/drawing/2014/main" id="{5F7EA923-6203-95E9-8839-937A27CB3D60}"/>
              </a:ext>
            </a:extLst>
          </p:cNvPr>
          <p:cNvSpPr txBox="1"/>
          <p:nvPr/>
        </p:nvSpPr>
        <p:spPr>
          <a:xfrm>
            <a:off x="4512644" y="4563053"/>
            <a:ext cx="7380000" cy="447110"/>
          </a:xfrm>
          <a:prstGeom prst="rect">
            <a:avLst/>
          </a:prstGeom>
          <a:solidFill>
            <a:srgbClr val="CDF3E6"/>
          </a:solidFill>
        </p:spPr>
        <p:txBody>
          <a:bodyPr wrap="square" rtlCol="0">
            <a:spAutoFit/>
          </a:bodyPr>
          <a:lstStyle/>
          <a:p>
            <a:pP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e) </a:t>
            </a:r>
            <a:r>
              <a:rPr lang="en-GB" sz="2000" dirty="0">
                <a:latin typeface="Open Sans" panose="020B0606030504020204" pitchFamily="34" charset="0"/>
                <a:ea typeface="Open Sans" panose="020B0606030504020204" pitchFamily="34" charset="0"/>
                <a:cs typeface="Open Sans" panose="020B0606030504020204" pitchFamily="34" charset="0"/>
              </a:rPr>
              <a:t>Something else.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4E6FEDAD-C967-5D69-8A30-7D43BE2288FE}"/>
              </a:ext>
            </a:extLst>
          </p:cNvPr>
          <p:cNvSpPr txBox="1"/>
          <p:nvPr/>
        </p:nvSpPr>
        <p:spPr>
          <a:xfrm>
            <a:off x="4511038" y="4986771"/>
            <a:ext cx="7385785" cy="831831"/>
          </a:xfrm>
          <a:prstGeom prst="rect">
            <a:avLst/>
          </a:prstGeom>
          <a:solidFill>
            <a:srgbClr val="EAFAF5"/>
          </a:solidFill>
        </p:spPr>
        <p:txBody>
          <a:bodyPr wrap="square">
            <a:spAutoFit/>
          </a:bodyPr>
          <a:lstStyle/>
          <a:p>
            <a:pPr>
              <a:lnSpc>
                <a:spcPct val="125000"/>
              </a:lnSpc>
              <a:spcAft>
                <a:spcPts val="800"/>
              </a:spcAft>
            </a:pPr>
            <a:r>
              <a:rPr lang="en-GB" sz="2000" kern="100" dirty="0">
                <a:effectLst/>
                <a:latin typeface="Open Sans" panose="020B0606030504020204" pitchFamily="34" charset="0"/>
                <a:ea typeface="Open Sans" panose="020B0606030504020204" pitchFamily="34" charset="0"/>
                <a:cs typeface="Open Sans" panose="020B0606030504020204" pitchFamily="34" charset="0"/>
              </a:rPr>
              <a:t>He should personally </a:t>
            </a:r>
            <a:r>
              <a:rPr lang="en-GB" sz="2000" b="1" kern="100" dirty="0">
                <a:effectLst/>
                <a:latin typeface="Open Sans" panose="020B0606030504020204" pitchFamily="34" charset="0"/>
                <a:ea typeface="Open Sans" panose="020B0606030504020204" pitchFamily="34" charset="0"/>
                <a:cs typeface="Open Sans" panose="020B0606030504020204" pitchFamily="34" charset="0"/>
              </a:rPr>
              <a:t>call</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GB" sz="2000" b="1" kern="100" dirty="0">
                <a:effectLst/>
                <a:latin typeface="Open Sans" panose="020B0606030504020204" pitchFamily="34" charset="0"/>
                <a:ea typeface="Open Sans" panose="020B0606030504020204" pitchFamily="34" charset="0"/>
                <a:cs typeface="Open Sans" panose="020B0606030504020204" pitchFamily="34" charset="0"/>
              </a:rPr>
              <a:t>the employer </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and </a:t>
            </a:r>
            <a:r>
              <a:rPr lang="en-GB" sz="2000" b="1" kern="100" dirty="0">
                <a:effectLst/>
                <a:latin typeface="Open Sans" panose="020B0606030504020204" pitchFamily="34" charset="0"/>
                <a:ea typeface="Open Sans" panose="020B0606030504020204" pitchFamily="34" charset="0"/>
                <a:cs typeface="Open Sans" panose="020B0606030504020204" pitchFamily="34" charset="0"/>
              </a:rPr>
              <a:t>report</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GB" sz="2000" b="1" kern="100" dirty="0">
                <a:effectLst/>
                <a:latin typeface="Open Sans" panose="020B0606030504020204" pitchFamily="34" charset="0"/>
                <a:ea typeface="Open Sans" panose="020B0606030504020204" pitchFamily="34" charset="0"/>
                <a:cs typeface="Open Sans" panose="020B0606030504020204" pitchFamily="34" charset="0"/>
              </a:rPr>
              <a:t>his absence to school </a:t>
            </a:r>
            <a:r>
              <a:rPr lang="en-GB" sz="2000" kern="100" dirty="0">
                <a:effectLst/>
                <a:latin typeface="Open Sans" panose="020B0606030504020204" pitchFamily="34" charset="0"/>
                <a:ea typeface="Open Sans" panose="020B0606030504020204" pitchFamily="34" charset="0"/>
                <a:cs typeface="Open Sans" panose="020B0606030504020204" pitchFamily="34" charset="0"/>
              </a:rPr>
              <a:t>in the usual way. </a:t>
            </a:r>
          </a:p>
        </p:txBody>
      </p:sp>
      <p:pic>
        <p:nvPicPr>
          <p:cNvPr id="22" name="Graphic 21" descr="Speaker Phone">
            <a:extLst>
              <a:ext uri="{FF2B5EF4-FFF2-40B4-BE49-F238E27FC236}">
                <a16:creationId xmlns:a16="http://schemas.microsoft.com/office/drawing/2014/main" id="{647975F5-2317-9742-BBB6-4AB15DE5517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5012355"/>
            <a:ext cx="914400" cy="914400"/>
          </a:xfrm>
          <a:prstGeom prst="rect">
            <a:avLst/>
          </a:prstGeom>
        </p:spPr>
      </p:pic>
    </p:spTree>
    <p:extLst>
      <p:ext uri="{BB962C8B-B14F-4D97-AF65-F5344CB8AC3E}">
        <p14:creationId xmlns:p14="http://schemas.microsoft.com/office/powerpoint/2010/main" val="3012460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lvl="0">
              <a:defRPr/>
            </a:pPr>
            <a:r>
              <a:rPr lang="en-GB" sz="3200" b="1" dirty="0">
                <a:solidFill>
                  <a:prstClr val="black"/>
                </a:solidFill>
                <a:latin typeface="Open Sans" panose="020B0606030504020204"/>
              </a:rPr>
              <a:t>Work experience protocol: what should you do? </a:t>
            </a:r>
          </a:p>
        </p:txBody>
      </p:sp>
      <p:sp>
        <p:nvSpPr>
          <p:cNvPr id="4" name="TextBox 3">
            <a:extLst>
              <a:ext uri="{FF2B5EF4-FFF2-40B4-BE49-F238E27FC236}">
                <a16:creationId xmlns:a16="http://schemas.microsoft.com/office/drawing/2014/main" id="{5597AA3E-7B36-4887-A607-D570C04B608D}"/>
              </a:ext>
            </a:extLst>
          </p:cNvPr>
          <p:cNvSpPr txBox="1"/>
          <p:nvPr/>
        </p:nvSpPr>
        <p:spPr>
          <a:xfrm>
            <a:off x="345676" y="1101435"/>
            <a:ext cx="11618526" cy="438197"/>
          </a:xfrm>
          <a:prstGeom prst="rect">
            <a:avLst/>
          </a:prstGeom>
          <a:solidFill>
            <a:srgbClr val="C9F0EF"/>
          </a:solidFill>
        </p:spPr>
        <p:txBody>
          <a:bodyPr wrap="square" rtlCol="0">
            <a:spAutoFit/>
          </a:bodyPr>
          <a:lstStyle/>
          <a:p>
            <a:pPr marR="207010">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Read the scenario and answer what you think the student should do:</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3B4169B-3CC6-6564-F408-B17B19ACC7B0}"/>
              </a:ext>
            </a:extLst>
          </p:cNvPr>
          <p:cNvSpPr txBox="1"/>
          <p:nvPr/>
        </p:nvSpPr>
        <p:spPr>
          <a:xfrm>
            <a:off x="334196" y="1638005"/>
            <a:ext cx="3991061" cy="4292585"/>
          </a:xfrm>
          <a:prstGeom prst="rect">
            <a:avLst/>
          </a:prstGeom>
          <a:solidFill>
            <a:srgbClr val="FFEBF2"/>
          </a:solidFill>
          <a:ln w="3175">
            <a:noFill/>
          </a:ln>
        </p:spPr>
        <p:txBody>
          <a:bodyPr wrap="square">
            <a:spAutoFit/>
          </a:bodyPr>
          <a:lstStyle/>
          <a:p>
            <a:pPr>
              <a:lnSpc>
                <a:spcPct val="125000"/>
              </a:lnSpc>
            </a:pPr>
            <a:r>
              <a:rPr lang="en-GB" sz="2200" b="1" i="1" kern="100" dirty="0">
                <a:solidFill>
                  <a:srgbClr val="000000"/>
                </a:solidFill>
                <a:latin typeface="Open Sans" panose="020B0606030504020204" pitchFamily="34" charset="0"/>
                <a:ea typeface="Open Sans" panose="020B0606030504020204" pitchFamily="34" charset="0"/>
                <a:cs typeface="Open Sans" panose="020B0606030504020204" pitchFamily="34" charset="0"/>
              </a:rPr>
              <a:t>Scenario 2</a:t>
            </a:r>
            <a:endParaRPr lang="en-GB" sz="2200" b="1"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R="207010" lvl="0">
              <a:lnSpc>
                <a:spcPct val="125000"/>
              </a:lnSpc>
              <a:spcAft>
                <a:spcPts val="800"/>
              </a:spcAft>
            </a:pPr>
            <a:r>
              <a:rPr lang="en-GB" sz="2200" i="1" kern="100" dirty="0">
                <a:effectLst/>
                <a:latin typeface="Open Sans" panose="020B0606030504020204" pitchFamily="34" charset="0"/>
                <a:ea typeface="Calibri" panose="020F0502020204030204" pitchFamily="34" charset="0"/>
                <a:cs typeface="Times New Roman" panose="02020603050405020304" pitchFamily="18" charset="0"/>
              </a:rPr>
              <a:t>Sarah is on day three of her placement at a bank. One of her colleagues shows Sarah that she can access people’s private information and asks if Sarah would like to search for someone she knows; she can see how much money they have in their account!</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498355-C9A5-BE45-5601-2B3FF1A86ED4}"/>
              </a:ext>
            </a:extLst>
          </p:cNvPr>
          <p:cNvSpPr txBox="1"/>
          <p:nvPr/>
        </p:nvSpPr>
        <p:spPr>
          <a:xfrm>
            <a:off x="4496601" y="2310741"/>
            <a:ext cx="7548727" cy="800476"/>
          </a:xfrm>
          <a:prstGeom prst="rect">
            <a:avLst/>
          </a:prstGeom>
          <a:solidFill>
            <a:srgbClr val="FFF9E7"/>
          </a:solidFill>
        </p:spPr>
        <p:txBody>
          <a:bodyPr wrap="square" rtlCol="0">
            <a:spAutoFit/>
          </a:bodyPr>
          <a:lstStyle/>
          <a:p>
            <a:pPr marR="207010" lvl="0">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a)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Look up the information – it’ll be fun to find out how much money they have!</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1684E16-7F8F-82BB-2FD3-936D5EA5E5FE}"/>
              </a:ext>
            </a:extLst>
          </p:cNvPr>
          <p:cNvSpPr txBox="1"/>
          <p:nvPr/>
        </p:nvSpPr>
        <p:spPr>
          <a:xfrm>
            <a:off x="4437153" y="1591009"/>
            <a:ext cx="4223014" cy="482568"/>
          </a:xfrm>
          <a:prstGeom prst="rect">
            <a:avLst/>
          </a:prstGeom>
          <a:noFill/>
        </p:spPr>
        <p:txBody>
          <a:bodyPr wrap="square">
            <a:spAutoFit/>
          </a:bodyP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should </a:t>
            </a:r>
            <a:r>
              <a:rPr lang="en-GB" sz="2200" b="1" dirty="0">
                <a:latin typeface="Open Sans" panose="020B0606030504020204" pitchFamily="34" charset="0"/>
                <a:ea typeface="Open Sans" panose="020B0606030504020204" pitchFamily="34" charset="0"/>
                <a:cs typeface="Open Sans" panose="020B0606030504020204" pitchFamily="34" charset="0"/>
              </a:rPr>
              <a:t>Sarah</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do?</a:t>
            </a:r>
          </a:p>
        </p:txBody>
      </p:sp>
      <p:sp>
        <p:nvSpPr>
          <p:cNvPr id="10" name="TextBox 9">
            <a:extLst>
              <a:ext uri="{FF2B5EF4-FFF2-40B4-BE49-F238E27FC236}">
                <a16:creationId xmlns:a16="http://schemas.microsoft.com/office/drawing/2014/main" id="{A53989F1-DAAF-4669-0CEB-0BFF2D75EB0C}"/>
              </a:ext>
            </a:extLst>
          </p:cNvPr>
          <p:cNvSpPr txBox="1"/>
          <p:nvPr/>
        </p:nvSpPr>
        <p:spPr>
          <a:xfrm>
            <a:off x="4480559" y="3319975"/>
            <a:ext cx="7548727" cy="800476"/>
          </a:xfrm>
          <a:prstGeom prst="rect">
            <a:avLst/>
          </a:prstGeom>
          <a:solidFill>
            <a:srgbClr val="FFF9E7"/>
          </a:solidFill>
        </p:spPr>
        <p:txBody>
          <a:bodyPr wrap="square" rtlCol="0">
            <a:spAutoFit/>
          </a:bodyPr>
          <a:lstStyle/>
          <a:p>
            <a:pPr marR="207010" lvl="0">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b)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Say no thank you. Later, report it to the manager and her school.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68094A7-BB7C-F335-0A2C-5693475C5F8D}"/>
              </a:ext>
            </a:extLst>
          </p:cNvPr>
          <p:cNvSpPr txBox="1"/>
          <p:nvPr/>
        </p:nvSpPr>
        <p:spPr>
          <a:xfrm>
            <a:off x="4496601" y="4377910"/>
            <a:ext cx="7548727" cy="1162754"/>
          </a:xfrm>
          <a:prstGeom prst="rect">
            <a:avLst/>
          </a:prstGeom>
          <a:solidFill>
            <a:srgbClr val="FFF9E7"/>
          </a:solidFill>
        </p:spPr>
        <p:txBody>
          <a:bodyPr wrap="square" rtlCol="0">
            <a:spAutoFit/>
          </a:bodyPr>
          <a:lstStyle/>
          <a:p>
            <a:pPr marR="207010" lvl="0">
              <a:lnSpc>
                <a:spcPct val="107000"/>
              </a:lnSpc>
              <a:spcAft>
                <a:spcPts val="800"/>
              </a:spcAft>
            </a:pPr>
            <a:r>
              <a:rPr lang="en-GB" sz="2200" b="1" kern="100" dirty="0">
                <a:latin typeface="Open Sans" panose="020B0606030504020204" pitchFamily="34" charset="0"/>
                <a:ea typeface="Calibri" panose="020F0502020204030204" pitchFamily="34" charset="0"/>
                <a:cs typeface="Times New Roman" panose="02020603050405020304" pitchFamily="18" charset="0"/>
              </a:rPr>
              <a:t>c)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Tell the colleague that it’s wrong and that she’s going to report her. Her behaviour is incredibly unprofessional.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81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Work experience protocol: what should you do? </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4" name="TextBox 3">
            <a:extLst>
              <a:ext uri="{FF2B5EF4-FFF2-40B4-BE49-F238E27FC236}">
                <a16:creationId xmlns:a16="http://schemas.microsoft.com/office/drawing/2014/main" id="{948BCEAA-4FBC-3078-3043-4E605019A6D5}"/>
              </a:ext>
            </a:extLst>
          </p:cNvPr>
          <p:cNvSpPr txBox="1"/>
          <p:nvPr/>
        </p:nvSpPr>
        <p:spPr>
          <a:xfrm>
            <a:off x="345676" y="1101435"/>
            <a:ext cx="11618526" cy="438197"/>
          </a:xfrm>
          <a:prstGeom prst="rect">
            <a:avLst/>
          </a:prstGeom>
          <a:solidFill>
            <a:srgbClr val="C9F0EF"/>
          </a:solidFill>
        </p:spPr>
        <p:txBody>
          <a:bodyPr wrap="square" rtlCol="0">
            <a:spAutoFit/>
          </a:bodyPr>
          <a:lstStyle/>
          <a:p>
            <a:pPr marR="207010">
              <a:lnSpc>
                <a:spcPct val="107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Read the scenario and answer what you think the student should do:</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6F52245-FD95-6A43-5E7B-3932050E6260}"/>
              </a:ext>
            </a:extLst>
          </p:cNvPr>
          <p:cNvSpPr txBox="1"/>
          <p:nvPr/>
        </p:nvSpPr>
        <p:spPr>
          <a:xfrm>
            <a:off x="334196" y="1638005"/>
            <a:ext cx="3991061" cy="4292585"/>
          </a:xfrm>
          <a:prstGeom prst="rect">
            <a:avLst/>
          </a:prstGeom>
          <a:solidFill>
            <a:srgbClr val="FFEBF2"/>
          </a:solidFill>
          <a:ln w="3175">
            <a:noFill/>
          </a:ln>
        </p:spPr>
        <p:txBody>
          <a:bodyPr wrap="square">
            <a:spAutoFit/>
          </a:bodyPr>
          <a:lstStyle/>
          <a:p>
            <a:pPr>
              <a:lnSpc>
                <a:spcPct val="125000"/>
              </a:lnSpc>
            </a:pPr>
            <a:r>
              <a:rPr lang="en-GB" sz="2200" b="1" i="1" kern="100" dirty="0">
                <a:solidFill>
                  <a:srgbClr val="000000"/>
                </a:solidFill>
                <a:latin typeface="Open Sans" panose="020B0606030504020204" pitchFamily="34" charset="0"/>
                <a:ea typeface="Open Sans" panose="020B0606030504020204" pitchFamily="34" charset="0"/>
                <a:cs typeface="Open Sans" panose="020B0606030504020204" pitchFamily="34" charset="0"/>
              </a:rPr>
              <a:t>Scenario 2</a:t>
            </a:r>
            <a:endParaRPr lang="en-GB" sz="2200" b="1"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R="207010" lvl="0">
              <a:lnSpc>
                <a:spcPct val="125000"/>
              </a:lnSpc>
              <a:spcAft>
                <a:spcPts val="800"/>
              </a:spcAft>
            </a:pPr>
            <a:r>
              <a:rPr lang="en-GB" sz="2200" i="1" kern="100" dirty="0">
                <a:effectLst/>
                <a:latin typeface="Open Sans" panose="020B0606030504020204" pitchFamily="34" charset="0"/>
                <a:ea typeface="Calibri" panose="020F0502020204030204" pitchFamily="34" charset="0"/>
                <a:cs typeface="Times New Roman" panose="02020603050405020304" pitchFamily="18" charset="0"/>
              </a:rPr>
              <a:t>Sarah is on day three of her placement at a bank. One of her colleagues shows Sarah that she can access people’s private information and asks if Sarah would like to search for someone she knows; she can see how much money they have in their account!</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1CCF38A-EA1F-F58A-DA88-911A98F87CC6}"/>
              </a:ext>
            </a:extLst>
          </p:cNvPr>
          <p:cNvSpPr txBox="1"/>
          <p:nvPr/>
        </p:nvSpPr>
        <p:spPr>
          <a:xfrm>
            <a:off x="4496601" y="2310741"/>
            <a:ext cx="7548727" cy="800476"/>
          </a:xfrm>
          <a:prstGeom prst="rect">
            <a:avLst/>
          </a:prstGeom>
          <a:solidFill>
            <a:schemeClr val="bg1">
              <a:lumMod val="95000"/>
            </a:schemeClr>
          </a:solidFill>
        </p:spPr>
        <p:txBody>
          <a:bodyPr wrap="square" rtlCol="0">
            <a:spAutoFit/>
          </a:bodyPr>
          <a:lstStyle/>
          <a:p>
            <a:pPr marR="207010" lvl="0">
              <a:lnSpc>
                <a:spcPct val="107000"/>
              </a:lnSpc>
              <a:spcAft>
                <a:spcPts val="800"/>
              </a:spcAft>
            </a:pPr>
            <a:r>
              <a:rPr lang="en-GB" sz="2200" b="1" kern="100" dirty="0">
                <a:solidFill>
                  <a:schemeClr val="bg1">
                    <a:lumMod val="50000"/>
                  </a:schemeClr>
                </a:solidFill>
                <a:latin typeface="Open Sans" panose="020B0606030504020204" pitchFamily="34" charset="0"/>
                <a:ea typeface="Calibri" panose="020F0502020204030204" pitchFamily="34" charset="0"/>
                <a:cs typeface="Times New Roman" panose="02020603050405020304" pitchFamily="18" charset="0"/>
              </a:rPr>
              <a:t>a) </a:t>
            </a:r>
            <a:r>
              <a:rPr lang="en-GB" sz="2200" kern="100" dirty="0">
                <a:solidFill>
                  <a:schemeClr val="bg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Look up the information – it’ll be fun to find out how much money they have!</a:t>
            </a:r>
            <a:endParaRPr lang="en-GB" sz="22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CB649E4-4D85-2097-7504-665680444776}"/>
              </a:ext>
            </a:extLst>
          </p:cNvPr>
          <p:cNvSpPr txBox="1"/>
          <p:nvPr/>
        </p:nvSpPr>
        <p:spPr>
          <a:xfrm>
            <a:off x="4437153" y="1591009"/>
            <a:ext cx="4223014" cy="482568"/>
          </a:xfrm>
          <a:prstGeom prst="rect">
            <a:avLst/>
          </a:prstGeom>
          <a:noFill/>
        </p:spPr>
        <p:txBody>
          <a:bodyPr wrap="square">
            <a:spAutoFit/>
          </a:bodyPr>
          <a:lstStyle/>
          <a:p>
            <a:pPr>
              <a:lnSpc>
                <a:spcPct val="125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should </a:t>
            </a:r>
            <a:r>
              <a:rPr lang="en-GB" sz="2200" b="1" dirty="0">
                <a:latin typeface="Open Sans" panose="020B0606030504020204" pitchFamily="34" charset="0"/>
                <a:ea typeface="Open Sans" panose="020B0606030504020204" pitchFamily="34" charset="0"/>
                <a:cs typeface="Open Sans" panose="020B0606030504020204" pitchFamily="34" charset="0"/>
              </a:rPr>
              <a:t>Sarah</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do?</a:t>
            </a:r>
          </a:p>
        </p:txBody>
      </p:sp>
      <p:sp>
        <p:nvSpPr>
          <p:cNvPr id="10" name="TextBox 9">
            <a:extLst>
              <a:ext uri="{FF2B5EF4-FFF2-40B4-BE49-F238E27FC236}">
                <a16:creationId xmlns:a16="http://schemas.microsoft.com/office/drawing/2014/main" id="{59C872A7-FE66-E13E-2139-D0713F82C3EE}"/>
              </a:ext>
            </a:extLst>
          </p:cNvPr>
          <p:cNvSpPr txBox="1"/>
          <p:nvPr/>
        </p:nvSpPr>
        <p:spPr>
          <a:xfrm>
            <a:off x="4480559" y="3319975"/>
            <a:ext cx="7548727" cy="800476"/>
          </a:xfrm>
          <a:prstGeom prst="rect">
            <a:avLst/>
          </a:prstGeom>
          <a:solidFill>
            <a:srgbClr val="CDF3E6"/>
          </a:solidFill>
        </p:spPr>
        <p:txBody>
          <a:bodyPr wrap="square" rtlCol="0">
            <a:spAutoFit/>
          </a:bodyPr>
          <a:lstStyle/>
          <a:p>
            <a:pPr marR="207010" lvl="0">
              <a:lnSpc>
                <a:spcPct val="107000"/>
              </a:lnSpc>
              <a:spcAft>
                <a:spcPts val="800"/>
              </a:spcAft>
            </a:pPr>
            <a:r>
              <a:rPr lang="en-GB" sz="2200" b="1" kern="100" dirty="0">
                <a:effectLst/>
                <a:latin typeface="Open Sans" panose="020B0606030504020204" pitchFamily="34" charset="0"/>
                <a:ea typeface="Calibri" panose="020F0502020204030204" pitchFamily="34" charset="0"/>
                <a:cs typeface="Times New Roman" panose="02020603050405020304" pitchFamily="18" charset="0"/>
              </a:rPr>
              <a:t>b) </a:t>
            </a: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Say no thank you. Later, report it to the manager and her school.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4FBB21E-2B3B-C453-C699-CE03A7100F16}"/>
              </a:ext>
            </a:extLst>
          </p:cNvPr>
          <p:cNvSpPr txBox="1"/>
          <p:nvPr/>
        </p:nvSpPr>
        <p:spPr>
          <a:xfrm>
            <a:off x="4496601" y="4377910"/>
            <a:ext cx="7548727" cy="1162754"/>
          </a:xfrm>
          <a:prstGeom prst="rect">
            <a:avLst/>
          </a:prstGeom>
          <a:solidFill>
            <a:schemeClr val="bg1">
              <a:lumMod val="95000"/>
            </a:schemeClr>
          </a:solidFill>
        </p:spPr>
        <p:txBody>
          <a:bodyPr wrap="square" rtlCol="0">
            <a:spAutoFit/>
          </a:bodyPr>
          <a:lstStyle/>
          <a:p>
            <a:pPr marR="207010" lvl="0">
              <a:lnSpc>
                <a:spcPct val="107000"/>
              </a:lnSpc>
              <a:spcAft>
                <a:spcPts val="800"/>
              </a:spcAft>
            </a:pPr>
            <a:r>
              <a:rPr lang="en-GB" sz="2200" b="1" kern="100" dirty="0">
                <a:solidFill>
                  <a:schemeClr val="bg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c) </a:t>
            </a:r>
            <a:r>
              <a:rPr lang="en-GB" sz="2200" kern="100" dirty="0">
                <a:solidFill>
                  <a:schemeClr val="bg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Tell the colleague that it’s wrong and that she’s going to report her. Her behaviour is incredibly unprofessional.</a:t>
            </a:r>
            <a:endParaRPr lang="en-GB" sz="22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535870"/>
      </p:ext>
    </p:extLst>
  </p:cSld>
  <p:clrMapOvr>
    <a:masterClrMapping/>
  </p:clrMapOvr>
</p:sld>
</file>

<file path=ppt/theme/theme1.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7" ma:contentTypeDescription="Create a new document." ma:contentTypeScope="" ma:versionID="232b31bfa8a188154764522a2fd6235b">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4f5edf8b178eadb25f9306982bed91bf"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114F18-7D1F-441B-9739-E1557F817069}">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2.xml><?xml version="1.0" encoding="utf-8"?>
<ds:datastoreItem xmlns:ds="http://schemas.openxmlformats.org/officeDocument/2006/customXml" ds:itemID="{38D324B7-5925-4926-ACDD-7ACFE4BDA471}">
  <ds:schemaRefs>
    <ds:schemaRef ds:uri="http://schemas.microsoft.com/sharepoint/v3/contenttype/forms"/>
  </ds:schemaRefs>
</ds:datastoreItem>
</file>

<file path=customXml/itemProps3.xml><?xml version="1.0" encoding="utf-8"?>
<ds:datastoreItem xmlns:ds="http://schemas.openxmlformats.org/officeDocument/2006/customXml" ds:itemID="{A790875A-D815-4A75-8A97-7E741FFD1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6478</TotalTime>
  <Words>3683</Words>
  <Application>Microsoft Office PowerPoint</Application>
  <PresentationFormat>Widescreen</PresentationFormat>
  <Paragraphs>305</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Nash;Annabel McDonald</dc:creator>
  <cp:lastModifiedBy>Emily Adkins</cp:lastModifiedBy>
  <cp:revision>221</cp:revision>
  <dcterms:created xsi:type="dcterms:W3CDTF">2021-12-13T14:38:16Z</dcterms:created>
  <dcterms:modified xsi:type="dcterms:W3CDTF">2026-04-27T09:14:32Z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y fmtid="{D5CDD505-2E9C-101B-9397-08002B2CF9AE}" pid="3" name="MediaServiceImageTags">
    <vt:lpwstr/>
  </property>
</Properties>
</file>